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57" r:id="rId4"/>
    <p:sldId id="258" r:id="rId5"/>
    <p:sldId id="259" r:id="rId6"/>
    <p:sldId id="260" r:id="rId7"/>
    <p:sldId id="262" r:id="rId8"/>
    <p:sldId id="261" r:id="rId9"/>
    <p:sldId id="264" r:id="rId10"/>
    <p:sldId id="263" r:id="rId11"/>
    <p:sldId id="270" r:id="rId12"/>
    <p:sldId id="267" r:id="rId13"/>
    <p:sldId id="274" r:id="rId14"/>
    <p:sldId id="275" r:id="rId15"/>
    <p:sldId id="265" r:id="rId16"/>
    <p:sldId id="269" r:id="rId17"/>
    <p:sldId id="271" r:id="rId18"/>
    <p:sldId id="266" r:id="rId19"/>
    <p:sldId id="272" r:id="rId20"/>
    <p:sldId id="268" r:id="rId21"/>
    <p:sldId id="273" r:id="rId22"/>
    <p:sldId id="278" r:id="rId23"/>
    <p:sldId id="279" r:id="rId24"/>
    <p:sldId id="280" r:id="rId25"/>
    <p:sldId id="276" r:id="rId26"/>
    <p:sldId id="281" r:id="rId27"/>
    <p:sldId id="284" r:id="rId28"/>
    <p:sldId id="285" r:id="rId29"/>
    <p:sldId id="290" r:id="rId30"/>
    <p:sldId id="293" r:id="rId31"/>
    <p:sldId id="295" r:id="rId32"/>
    <p:sldId id="286" r:id="rId33"/>
    <p:sldId id="288" r:id="rId34"/>
    <p:sldId id="289" r:id="rId35"/>
    <p:sldId id="291" r:id="rId36"/>
    <p:sldId id="287" r:id="rId37"/>
    <p:sldId id="294"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48" autoAdjust="0"/>
  </p:normalViewPr>
  <p:slideViewPr>
    <p:cSldViewPr snapToGrid="0">
      <p:cViewPr varScale="1">
        <p:scale>
          <a:sx n="83" d="100"/>
          <a:sy n="83" d="100"/>
        </p:scale>
        <p:origin x="82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842A2-BB33-4AFA-A27D-2C90C853C9F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03286E-E131-4BAF-91BB-4AF260804B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F49111-E39C-4DD2-B4AE-18F62472C607}"/>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5" name="Footer Placeholder 4">
            <a:extLst>
              <a:ext uri="{FF2B5EF4-FFF2-40B4-BE49-F238E27FC236}">
                <a16:creationId xmlns:a16="http://schemas.microsoft.com/office/drawing/2014/main" id="{A66BFB00-88E0-4D7F-95AF-A4DB3E3947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8E76FD-13B7-4E44-85C7-22B617D0EA10}"/>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563155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56715-10CB-4DA2-A0B1-B9F3D78478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07CBD92-6D82-41A5-9C93-965C850AF0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34B10E-440F-448E-8C08-FA17B49CE79E}"/>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5" name="Footer Placeholder 4">
            <a:extLst>
              <a:ext uri="{FF2B5EF4-FFF2-40B4-BE49-F238E27FC236}">
                <a16:creationId xmlns:a16="http://schemas.microsoft.com/office/drawing/2014/main" id="{ECABFBD3-B71C-4487-9030-2743F97B07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27A8FF-9432-4225-95B9-9256A050371F}"/>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1713458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DC924D-C066-4CC3-AC81-9BFABA428D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6D23C0-F99D-4BDE-BB8E-034602D16C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D2C091-215A-4A01-A931-7A69CE2C30AD}"/>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5" name="Footer Placeholder 4">
            <a:extLst>
              <a:ext uri="{FF2B5EF4-FFF2-40B4-BE49-F238E27FC236}">
                <a16:creationId xmlns:a16="http://schemas.microsoft.com/office/drawing/2014/main" id="{03CC0786-F47C-47CE-9088-4FE4E103E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D8DDE1-2621-446D-8490-0D5AF4617493}"/>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2037499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802DB-9C85-477C-9B79-44AD932C2D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161365-3055-4C64-B604-6BC5E73EEE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F38D43-3879-43A6-81ED-A95927D33BA8}"/>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5" name="Footer Placeholder 4">
            <a:extLst>
              <a:ext uri="{FF2B5EF4-FFF2-40B4-BE49-F238E27FC236}">
                <a16:creationId xmlns:a16="http://schemas.microsoft.com/office/drawing/2014/main" id="{D4BA8230-52A5-4B87-A89B-F084F76CC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28F2B1-D924-4019-90E5-BA8FF4DC0E8D}"/>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3612636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E7666-3267-4310-B59F-BBD0549A90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547399-F44B-4726-A962-50B4FBFD1E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98C516-4D9A-453A-8230-B31B60E8115B}"/>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5" name="Footer Placeholder 4">
            <a:extLst>
              <a:ext uri="{FF2B5EF4-FFF2-40B4-BE49-F238E27FC236}">
                <a16:creationId xmlns:a16="http://schemas.microsoft.com/office/drawing/2014/main" id="{E3F1DD36-CCB9-42FB-BA60-77605158CF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C6C23D-E723-4D6C-9EF4-DDBEB867FB81}"/>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218571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125C4-B655-45FA-97F6-952093E43E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0E3989-E97E-49CB-98AE-24AA6E90AE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10D00C-68B8-4DA9-9924-FD0DF05B86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28C420-AE7D-4F2E-A10D-0575BC5D8A32}"/>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6" name="Footer Placeholder 5">
            <a:extLst>
              <a:ext uri="{FF2B5EF4-FFF2-40B4-BE49-F238E27FC236}">
                <a16:creationId xmlns:a16="http://schemas.microsoft.com/office/drawing/2014/main" id="{796605E5-3F44-4890-A7E7-E000CB3C49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EA3884-79DC-4A72-A2EF-85B16BBAFEA3}"/>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2815175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290EC-0EE4-4869-A524-8D3A377EA1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ED0210F-C093-4D83-8D5A-7891171646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F8D8FB-7D3B-4E7E-952C-1F5A523817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AC58F5-982F-4633-826F-5C0A413183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186704-75E7-4363-A247-6BF21298B7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8980A14-A318-460A-AF81-798A3D6B7E6D}"/>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8" name="Footer Placeholder 7">
            <a:extLst>
              <a:ext uri="{FF2B5EF4-FFF2-40B4-BE49-F238E27FC236}">
                <a16:creationId xmlns:a16="http://schemas.microsoft.com/office/drawing/2014/main" id="{7D032436-1717-479D-A2C5-B1299BF414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4A6187-9CF3-40EA-9ED0-19A90E305423}"/>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3721198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22A9F-3155-485D-B9E0-819A6F9CDB6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FC4914-C892-4999-A19C-1D317390691C}"/>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4" name="Footer Placeholder 3">
            <a:extLst>
              <a:ext uri="{FF2B5EF4-FFF2-40B4-BE49-F238E27FC236}">
                <a16:creationId xmlns:a16="http://schemas.microsoft.com/office/drawing/2014/main" id="{52A9468B-E27D-41D4-AB36-AA5D73742C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9A09C4-B6FD-4EAB-8B53-13AED8F9FF36}"/>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20558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CADC35-928B-4553-AFF7-9201D7853D0B}"/>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3" name="Footer Placeholder 2">
            <a:extLst>
              <a:ext uri="{FF2B5EF4-FFF2-40B4-BE49-F238E27FC236}">
                <a16:creationId xmlns:a16="http://schemas.microsoft.com/office/drawing/2014/main" id="{D14328BB-C894-4853-9241-5232CC67C4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586BD8C-040B-4FFF-8080-ED3E6BE33FF2}"/>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2835505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6E717-FB17-4ED9-9D59-D19E943170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6FB027F-06BB-45D2-A721-5EC9A89723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77D9D1-38B7-4608-B527-1E4EFC72F3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16DC55-4415-4323-AE36-C70445AD922F}"/>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6" name="Footer Placeholder 5">
            <a:extLst>
              <a:ext uri="{FF2B5EF4-FFF2-40B4-BE49-F238E27FC236}">
                <a16:creationId xmlns:a16="http://schemas.microsoft.com/office/drawing/2014/main" id="{75B161EB-54CB-4BC6-B956-F73BDC1CB6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5C496E-9E7C-4049-AA99-6A2D32123CA8}"/>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1749913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CA95D-FC7B-4C28-B1D1-A750092167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D160AB-2718-49C1-ADD1-D6C9CB8759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0BB26C-400A-4667-B423-DCAB4DB4EC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EF3A8C-427E-4642-9627-5D0CB81D0F0A}"/>
              </a:ext>
            </a:extLst>
          </p:cNvPr>
          <p:cNvSpPr>
            <a:spLocks noGrp="1"/>
          </p:cNvSpPr>
          <p:nvPr>
            <p:ph type="dt" sz="half" idx="10"/>
          </p:nvPr>
        </p:nvSpPr>
        <p:spPr/>
        <p:txBody>
          <a:bodyPr/>
          <a:lstStyle/>
          <a:p>
            <a:fld id="{7C253C5F-57BB-420D-9EC4-34831A549418}" type="datetimeFigureOut">
              <a:rPr lang="en-US" smtClean="0"/>
              <a:t>01-Feb-20</a:t>
            </a:fld>
            <a:endParaRPr lang="en-US"/>
          </a:p>
        </p:txBody>
      </p:sp>
      <p:sp>
        <p:nvSpPr>
          <p:cNvPr id="6" name="Footer Placeholder 5">
            <a:extLst>
              <a:ext uri="{FF2B5EF4-FFF2-40B4-BE49-F238E27FC236}">
                <a16:creationId xmlns:a16="http://schemas.microsoft.com/office/drawing/2014/main" id="{E1458B4B-9F72-464C-827A-AF9A3B539E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B2BB08-BE65-4FC6-B9B9-01D0A64C7BC5}"/>
              </a:ext>
            </a:extLst>
          </p:cNvPr>
          <p:cNvSpPr>
            <a:spLocks noGrp="1"/>
          </p:cNvSpPr>
          <p:nvPr>
            <p:ph type="sldNum" sz="quarter" idx="12"/>
          </p:nvPr>
        </p:nvSpPr>
        <p:spPr/>
        <p:txBody>
          <a:bodyPr/>
          <a:lstStyle/>
          <a:p>
            <a:fld id="{10D2F21B-404D-4FEC-9E82-D87E343528CA}" type="slidenum">
              <a:rPr lang="en-US" smtClean="0"/>
              <a:t>‹#›</a:t>
            </a:fld>
            <a:endParaRPr lang="en-US"/>
          </a:p>
        </p:txBody>
      </p:sp>
    </p:spTree>
    <p:extLst>
      <p:ext uri="{BB962C8B-B14F-4D97-AF65-F5344CB8AC3E}">
        <p14:creationId xmlns:p14="http://schemas.microsoft.com/office/powerpoint/2010/main" val="2385986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EDC8F4-F8EF-4928-BC13-EC3659B59F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2CDEF4-72D6-4B7B-A9B0-C9CA5E2869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F4F80-E0BD-4AFF-8327-72177E91EE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253C5F-57BB-420D-9EC4-34831A549418}" type="datetimeFigureOut">
              <a:rPr lang="en-US" smtClean="0"/>
              <a:t>01-Feb-20</a:t>
            </a:fld>
            <a:endParaRPr lang="en-US"/>
          </a:p>
        </p:txBody>
      </p:sp>
      <p:sp>
        <p:nvSpPr>
          <p:cNvPr id="5" name="Footer Placeholder 4">
            <a:extLst>
              <a:ext uri="{FF2B5EF4-FFF2-40B4-BE49-F238E27FC236}">
                <a16:creationId xmlns:a16="http://schemas.microsoft.com/office/drawing/2014/main" id="{E483E9C2-C664-45F6-8528-30B2BA1292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317604B-F4B9-4C9D-9225-2B79CE80D2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2F21B-404D-4FEC-9E82-D87E343528CA}" type="slidenum">
              <a:rPr lang="en-US" smtClean="0"/>
              <a:t>‹#›</a:t>
            </a:fld>
            <a:endParaRPr lang="en-US"/>
          </a:p>
        </p:txBody>
      </p:sp>
    </p:spTree>
    <p:extLst>
      <p:ext uri="{BB962C8B-B14F-4D97-AF65-F5344CB8AC3E}">
        <p14:creationId xmlns:p14="http://schemas.microsoft.com/office/powerpoint/2010/main" val="2181887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FA47B-5ED9-4431-9710-949FDB556D85}"/>
              </a:ext>
            </a:extLst>
          </p:cNvPr>
          <p:cNvSpPr>
            <a:spLocks noGrp="1"/>
          </p:cNvSpPr>
          <p:nvPr>
            <p:ph type="ctrTitle"/>
          </p:nvPr>
        </p:nvSpPr>
        <p:spPr>
          <a:xfrm>
            <a:off x="1524000" y="790223"/>
            <a:ext cx="9144000" cy="1399822"/>
          </a:xfrm>
        </p:spPr>
        <p:txBody>
          <a:bodyPr/>
          <a:lstStyle/>
          <a:p>
            <a:r>
              <a:rPr lang="en-US" b="1" i="1" dirty="0"/>
              <a:t>TOPIC PRESENTATION</a:t>
            </a:r>
          </a:p>
        </p:txBody>
      </p:sp>
      <p:sp>
        <p:nvSpPr>
          <p:cNvPr id="3" name="Subtitle 2">
            <a:extLst>
              <a:ext uri="{FF2B5EF4-FFF2-40B4-BE49-F238E27FC236}">
                <a16:creationId xmlns:a16="http://schemas.microsoft.com/office/drawing/2014/main" id="{E9111109-A946-4831-B2F5-D15CC737702D}"/>
              </a:ext>
            </a:extLst>
          </p:cNvPr>
          <p:cNvSpPr>
            <a:spLocks noGrp="1"/>
          </p:cNvSpPr>
          <p:nvPr>
            <p:ph type="subTitle" idx="1"/>
          </p:nvPr>
        </p:nvSpPr>
        <p:spPr/>
        <p:txBody>
          <a:bodyPr>
            <a:normAutofit lnSpcReduction="10000"/>
          </a:bodyPr>
          <a:lstStyle/>
          <a:p>
            <a:r>
              <a:rPr lang="en-US" b="1" dirty="0"/>
              <a:t>PRESENTATOR</a:t>
            </a:r>
            <a:br>
              <a:rPr lang="en-US" dirty="0"/>
            </a:br>
            <a:r>
              <a:rPr lang="en-US" b="1" dirty="0"/>
              <a:t>DR.SAJIB KUMAR SARKAR</a:t>
            </a:r>
            <a:br>
              <a:rPr lang="en-US" b="1" dirty="0"/>
            </a:br>
            <a:r>
              <a:rPr lang="en-US" b="1" dirty="0"/>
              <a:t>IMO</a:t>
            </a:r>
            <a:br>
              <a:rPr lang="en-US" b="1" dirty="0"/>
            </a:br>
            <a:r>
              <a:rPr lang="en-US" b="1" dirty="0"/>
              <a:t>RANGPUR MEDICAL COLLEGE &amp; HOSPITAL</a:t>
            </a:r>
            <a:br>
              <a:rPr lang="en-US" b="1" dirty="0"/>
            </a:br>
            <a:endParaRPr lang="en-US" dirty="0"/>
          </a:p>
        </p:txBody>
      </p:sp>
    </p:spTree>
    <p:extLst>
      <p:ext uri="{BB962C8B-B14F-4D97-AF65-F5344CB8AC3E}">
        <p14:creationId xmlns:p14="http://schemas.microsoft.com/office/powerpoint/2010/main" val="4214904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B77CF-6E9E-4E8A-A817-B09E8DCA28A0}"/>
              </a:ext>
            </a:extLst>
          </p:cNvPr>
          <p:cNvSpPr>
            <a:spLocks noGrp="1"/>
          </p:cNvSpPr>
          <p:nvPr>
            <p:ph idx="1"/>
          </p:nvPr>
        </p:nvSpPr>
        <p:spPr/>
        <p:txBody>
          <a:bodyPr>
            <a:normAutofit/>
          </a:bodyPr>
          <a:lstStyle/>
          <a:p>
            <a:endParaRPr lang="en-US" dirty="0"/>
          </a:p>
          <a:p>
            <a:r>
              <a:rPr lang="en-US" dirty="0"/>
              <a:t>ADEM results from a cross reactive immune response to the infectious agent or vaccine that then triggers an inflammatory demyelinating response. </a:t>
            </a:r>
          </a:p>
        </p:txBody>
      </p:sp>
      <p:sp>
        <p:nvSpPr>
          <p:cNvPr id="4" name="Title 1">
            <a:extLst>
              <a:ext uri="{FF2B5EF4-FFF2-40B4-BE49-F238E27FC236}">
                <a16:creationId xmlns:a16="http://schemas.microsoft.com/office/drawing/2014/main" id="{954C4D8F-6B50-4135-9BF1-020FFB6B8ED3}"/>
              </a:ext>
            </a:extLst>
          </p:cNvPr>
          <p:cNvSpPr>
            <a:spLocks noGrp="1"/>
          </p:cNvSpPr>
          <p:nvPr>
            <p:ph type="title"/>
          </p:nvPr>
        </p:nvSpPr>
        <p:spPr>
          <a:xfrm>
            <a:off x="838200" y="365125"/>
            <a:ext cx="10515600" cy="1325563"/>
          </a:xfrm>
        </p:spPr>
        <p:txBody>
          <a:bodyPr/>
          <a:lstStyle/>
          <a:p>
            <a:pPr algn="ctr"/>
            <a:r>
              <a:rPr lang="en-US" b="1" dirty="0"/>
              <a:t>PATHOGENESIS</a:t>
            </a:r>
          </a:p>
        </p:txBody>
      </p:sp>
    </p:spTree>
    <p:extLst>
      <p:ext uri="{BB962C8B-B14F-4D97-AF65-F5344CB8AC3E}">
        <p14:creationId xmlns:p14="http://schemas.microsoft.com/office/powerpoint/2010/main" val="3611121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9D0C15-37C0-4300-82BC-365D25FCD149}"/>
              </a:ext>
            </a:extLst>
          </p:cNvPr>
          <p:cNvSpPr>
            <a:spLocks noGrp="1"/>
          </p:cNvSpPr>
          <p:nvPr>
            <p:ph idx="1"/>
          </p:nvPr>
        </p:nvSpPr>
        <p:spPr/>
        <p:txBody>
          <a:bodyPr/>
          <a:lstStyle/>
          <a:p>
            <a:r>
              <a:rPr lang="en-US" dirty="0"/>
              <a:t>Genetic susceptibility is possibly responsible for determining the occurrence of a particular type of encephalomyelitic variant. polymorphic major histocompatibility complex (MHC) and non-MHC genes, which contribute to disease susceptibility, including those which encode for effector (cytokines and chemokines) or receptor molecules within the immune system, human leucocyte antigen class II genes have the most significant influence.</a:t>
            </a:r>
          </a:p>
          <a:p>
            <a:endParaRPr lang="en-US" dirty="0"/>
          </a:p>
        </p:txBody>
      </p:sp>
      <p:sp>
        <p:nvSpPr>
          <p:cNvPr id="4" name="Title 1">
            <a:extLst>
              <a:ext uri="{FF2B5EF4-FFF2-40B4-BE49-F238E27FC236}">
                <a16:creationId xmlns:a16="http://schemas.microsoft.com/office/drawing/2014/main" id="{0B8D9B8B-7125-4BCD-B69A-B995273CE048}"/>
              </a:ext>
            </a:extLst>
          </p:cNvPr>
          <p:cNvSpPr>
            <a:spLocks noGrp="1"/>
          </p:cNvSpPr>
          <p:nvPr>
            <p:ph type="title"/>
          </p:nvPr>
        </p:nvSpPr>
        <p:spPr>
          <a:xfrm>
            <a:off x="838200" y="365125"/>
            <a:ext cx="10515600" cy="1325563"/>
          </a:xfrm>
        </p:spPr>
        <p:txBody>
          <a:bodyPr/>
          <a:lstStyle/>
          <a:p>
            <a:pPr algn="ctr"/>
            <a:r>
              <a:rPr lang="en-US" b="1" dirty="0"/>
              <a:t>PATHOGENESIS</a:t>
            </a:r>
          </a:p>
        </p:txBody>
      </p:sp>
    </p:spTree>
    <p:extLst>
      <p:ext uri="{BB962C8B-B14F-4D97-AF65-F5344CB8AC3E}">
        <p14:creationId xmlns:p14="http://schemas.microsoft.com/office/powerpoint/2010/main" val="605328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B36938-29A0-4830-8982-916BC593487B}"/>
              </a:ext>
            </a:extLst>
          </p:cNvPr>
          <p:cNvSpPr>
            <a:spLocks noGrp="1"/>
          </p:cNvSpPr>
          <p:nvPr>
            <p:ph idx="1"/>
          </p:nvPr>
        </p:nvSpPr>
        <p:spPr/>
        <p:txBody>
          <a:bodyPr/>
          <a:lstStyle/>
          <a:p>
            <a:pPr marL="0" indent="0">
              <a:buNone/>
            </a:pPr>
            <a:r>
              <a:rPr lang="en-US" b="1" dirty="0"/>
              <a:t>   Sites of demyelination</a:t>
            </a:r>
          </a:p>
          <a:p>
            <a:r>
              <a:rPr lang="en-US" dirty="0"/>
              <a:t>White matter</a:t>
            </a:r>
          </a:p>
          <a:p>
            <a:r>
              <a:rPr lang="en-US" dirty="0"/>
              <a:t>Gray matter especially basal ganglia is also often involve</a:t>
            </a:r>
          </a:p>
          <a:p>
            <a:r>
              <a:rPr lang="en-US" dirty="0"/>
              <a:t>Lesser extent in spinal cord</a:t>
            </a:r>
          </a:p>
        </p:txBody>
      </p:sp>
      <p:sp>
        <p:nvSpPr>
          <p:cNvPr id="4" name="Title 1">
            <a:extLst>
              <a:ext uri="{FF2B5EF4-FFF2-40B4-BE49-F238E27FC236}">
                <a16:creationId xmlns:a16="http://schemas.microsoft.com/office/drawing/2014/main" id="{4325EA27-5EC0-49C3-9FB6-64FC6611F236}"/>
              </a:ext>
            </a:extLst>
          </p:cNvPr>
          <p:cNvSpPr>
            <a:spLocks noGrp="1"/>
          </p:cNvSpPr>
          <p:nvPr>
            <p:ph type="title"/>
          </p:nvPr>
        </p:nvSpPr>
        <p:spPr>
          <a:xfrm>
            <a:off x="838200" y="365125"/>
            <a:ext cx="10515600" cy="1325563"/>
          </a:xfrm>
        </p:spPr>
        <p:txBody>
          <a:bodyPr/>
          <a:lstStyle/>
          <a:p>
            <a:pPr algn="ctr"/>
            <a:r>
              <a:rPr lang="en-US" b="1" dirty="0"/>
              <a:t>PATHOGENESIS</a:t>
            </a:r>
          </a:p>
        </p:txBody>
      </p:sp>
    </p:spTree>
    <p:extLst>
      <p:ext uri="{BB962C8B-B14F-4D97-AF65-F5344CB8AC3E}">
        <p14:creationId xmlns:p14="http://schemas.microsoft.com/office/powerpoint/2010/main" val="1504299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2ABDF9-544E-4565-9234-B6CE652CA066}"/>
              </a:ext>
            </a:extLst>
          </p:cNvPr>
          <p:cNvSpPr>
            <a:spLocks noGrp="1"/>
          </p:cNvSpPr>
          <p:nvPr>
            <p:ph idx="1"/>
          </p:nvPr>
        </p:nvSpPr>
        <p:spPr/>
        <p:txBody>
          <a:bodyPr>
            <a:normAutofit/>
          </a:bodyPr>
          <a:lstStyle/>
          <a:p>
            <a:r>
              <a:rPr lang="en-US" b="1" dirty="0"/>
              <a:t>The hallmark of ADEM is the presence of widely scattered small foci of perivenular inflammation and demyelination.</a:t>
            </a:r>
          </a:p>
          <a:p>
            <a:endParaRPr lang="en-US" dirty="0"/>
          </a:p>
          <a:p>
            <a:r>
              <a:rPr lang="en-US" dirty="0"/>
              <a:t>Other changes include </a:t>
            </a:r>
            <a:r>
              <a:rPr lang="en-US" dirty="0" err="1"/>
              <a:t>hyperaemia</a:t>
            </a:r>
            <a:r>
              <a:rPr lang="en-US" dirty="0"/>
              <a:t>, endothelial swelling, and vessel wall invasion by inflammatory cells, perivascular oedema, and </a:t>
            </a:r>
            <a:r>
              <a:rPr lang="en-US" dirty="0" err="1"/>
              <a:t>haemorrhage</a:t>
            </a:r>
            <a:r>
              <a:rPr lang="en-US" dirty="0"/>
              <a:t> in the small blood vessels of both white and grey matter. </a:t>
            </a:r>
          </a:p>
        </p:txBody>
      </p:sp>
      <p:sp>
        <p:nvSpPr>
          <p:cNvPr id="4" name="Title 1">
            <a:extLst>
              <a:ext uri="{FF2B5EF4-FFF2-40B4-BE49-F238E27FC236}">
                <a16:creationId xmlns:a16="http://schemas.microsoft.com/office/drawing/2014/main" id="{0C5B1204-1BCE-4448-915F-3BAFCDA18A4C}"/>
              </a:ext>
            </a:extLst>
          </p:cNvPr>
          <p:cNvSpPr>
            <a:spLocks noGrp="1"/>
          </p:cNvSpPr>
          <p:nvPr>
            <p:ph type="title"/>
          </p:nvPr>
        </p:nvSpPr>
        <p:spPr>
          <a:xfrm>
            <a:off x="838200" y="365125"/>
            <a:ext cx="10515600" cy="1325563"/>
          </a:xfrm>
        </p:spPr>
        <p:txBody>
          <a:bodyPr/>
          <a:lstStyle/>
          <a:p>
            <a:pPr algn="ctr"/>
            <a:r>
              <a:rPr lang="en-US" b="1" dirty="0"/>
              <a:t>PATHOGENESIS</a:t>
            </a:r>
          </a:p>
        </p:txBody>
      </p:sp>
    </p:spTree>
    <p:extLst>
      <p:ext uri="{BB962C8B-B14F-4D97-AF65-F5344CB8AC3E}">
        <p14:creationId xmlns:p14="http://schemas.microsoft.com/office/powerpoint/2010/main" val="1869626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D91790-FFC2-4E2A-BA52-575718633A84}"/>
              </a:ext>
            </a:extLst>
          </p:cNvPr>
          <p:cNvSpPr>
            <a:spLocks noGrp="1"/>
          </p:cNvSpPr>
          <p:nvPr>
            <p:ph idx="1"/>
          </p:nvPr>
        </p:nvSpPr>
        <p:spPr/>
        <p:txBody>
          <a:bodyPr/>
          <a:lstStyle/>
          <a:p>
            <a:r>
              <a:rPr lang="en-US" dirty="0"/>
              <a:t>As the lesions become older, the macrophages increase and lymphocytes decrease in number. At a late stage of disease foci of fibrillary fibrosis can also be seen in adjacent brain tissue.</a:t>
            </a:r>
          </a:p>
          <a:p>
            <a:endParaRPr lang="en-US" dirty="0"/>
          </a:p>
          <a:p>
            <a:r>
              <a:rPr lang="en-US" dirty="0"/>
              <a:t> Although postinfectious encephalomyelitis typically involves the white matter, lesions in grey matter have also been seen. Basal ganglia, thalamus, and even cortical grey matter may be involved.</a:t>
            </a:r>
          </a:p>
          <a:p>
            <a:endParaRPr lang="en-US" dirty="0"/>
          </a:p>
        </p:txBody>
      </p:sp>
      <p:sp>
        <p:nvSpPr>
          <p:cNvPr id="4" name="Title 1">
            <a:extLst>
              <a:ext uri="{FF2B5EF4-FFF2-40B4-BE49-F238E27FC236}">
                <a16:creationId xmlns:a16="http://schemas.microsoft.com/office/drawing/2014/main" id="{C6127861-30DC-43D5-999C-D05D19852726}"/>
              </a:ext>
            </a:extLst>
          </p:cNvPr>
          <p:cNvSpPr>
            <a:spLocks noGrp="1"/>
          </p:cNvSpPr>
          <p:nvPr>
            <p:ph type="title"/>
          </p:nvPr>
        </p:nvSpPr>
        <p:spPr>
          <a:xfrm>
            <a:off x="838200" y="365125"/>
            <a:ext cx="10515600" cy="1325563"/>
          </a:xfrm>
        </p:spPr>
        <p:txBody>
          <a:bodyPr/>
          <a:lstStyle/>
          <a:p>
            <a:pPr algn="ctr"/>
            <a:r>
              <a:rPr lang="en-US" b="1" dirty="0"/>
              <a:t>PATHOGENESIS</a:t>
            </a:r>
          </a:p>
        </p:txBody>
      </p:sp>
    </p:spTree>
    <p:extLst>
      <p:ext uri="{BB962C8B-B14F-4D97-AF65-F5344CB8AC3E}">
        <p14:creationId xmlns:p14="http://schemas.microsoft.com/office/powerpoint/2010/main" val="1705782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5C503-DFED-4DD7-BC13-4E9E67A0C173}"/>
              </a:ext>
            </a:extLst>
          </p:cNvPr>
          <p:cNvSpPr>
            <a:spLocks noGrp="1"/>
          </p:cNvSpPr>
          <p:nvPr>
            <p:ph type="title"/>
          </p:nvPr>
        </p:nvSpPr>
        <p:spPr/>
        <p:txBody>
          <a:bodyPr/>
          <a:lstStyle/>
          <a:p>
            <a:pPr algn="ctr"/>
            <a:r>
              <a:rPr lang="en-US" b="1" dirty="0"/>
              <a:t>CLINICAL FEATURES</a:t>
            </a:r>
          </a:p>
        </p:txBody>
      </p:sp>
      <p:sp>
        <p:nvSpPr>
          <p:cNvPr id="3" name="Content Placeholder 2">
            <a:extLst>
              <a:ext uri="{FF2B5EF4-FFF2-40B4-BE49-F238E27FC236}">
                <a16:creationId xmlns:a16="http://schemas.microsoft.com/office/drawing/2014/main" id="{84596A8D-A12E-4712-B8C7-FDE2063ECC47}"/>
              </a:ext>
            </a:extLst>
          </p:cNvPr>
          <p:cNvSpPr>
            <a:spLocks noGrp="1"/>
          </p:cNvSpPr>
          <p:nvPr>
            <p:ph idx="1"/>
          </p:nvPr>
        </p:nvSpPr>
        <p:spPr>
          <a:xfrm>
            <a:off x="838200" y="2233913"/>
            <a:ext cx="10204048" cy="3518685"/>
          </a:xfrm>
        </p:spPr>
        <p:txBody>
          <a:bodyPr>
            <a:normAutofit/>
          </a:bodyPr>
          <a:lstStyle/>
          <a:p>
            <a:r>
              <a:rPr lang="en-US" dirty="0"/>
              <a:t>Systemic symptoms like fever, malaise, myalgias, headache, nausea, and vomiting often precede the neurological symptoms of ADEM. These systemic symptoms begin 4–21 days after the inciting event.</a:t>
            </a:r>
          </a:p>
          <a:p>
            <a:pPr marL="0" indent="0">
              <a:buNone/>
            </a:pPr>
            <a:endParaRPr lang="en-US" dirty="0"/>
          </a:p>
          <a:p>
            <a:r>
              <a:rPr lang="en-US" dirty="0"/>
              <a:t>The hallmark of clinical features of ADEM is the development of a focal or multifocal neurological disorder. </a:t>
            </a:r>
          </a:p>
        </p:txBody>
      </p:sp>
      <mc:AlternateContent xmlns:mc="http://schemas.openxmlformats.org/markup-compatibility/2006" xmlns:pslz="http://schemas.microsoft.com/office/powerpoint/2016/slidezoom">
        <mc:Choice Requires="pslz">
          <p:graphicFrame>
            <p:nvGraphicFramePr>
              <p:cNvPr id="5" name="Slide Zoom 4">
                <a:extLst>
                  <a:ext uri="{FF2B5EF4-FFF2-40B4-BE49-F238E27FC236}">
                    <a16:creationId xmlns:a16="http://schemas.microsoft.com/office/drawing/2014/main" id="{B29C626D-D8D1-44E8-9A7A-46DC4CDCAE59}"/>
                  </a:ext>
                </a:extLst>
              </p:cNvPr>
              <p:cNvGraphicFramePr>
                <a:graphicFrameLocks noChangeAspect="1"/>
              </p:cNvGraphicFramePr>
              <p:nvPr>
                <p:extLst>
                  <p:ext uri="{D42A27DB-BD31-4B8C-83A1-F6EECF244321}">
                    <p14:modId xmlns:p14="http://schemas.microsoft.com/office/powerpoint/2010/main" val="2017732043"/>
                  </p:ext>
                </p:extLst>
              </p:nvPr>
            </p:nvGraphicFramePr>
            <p:xfrm>
              <a:off x="-1952978" y="5752599"/>
              <a:ext cx="3048000" cy="1714500"/>
            </p:xfrm>
            <a:graphic>
              <a:graphicData uri="http://schemas.microsoft.com/office/powerpoint/2016/slidezoom">
                <pslz:sldZm>
                  <pslz:sldZmObj sldId="265" cId="1334400129">
                    <pslz:zmPr id="{0884F91B-2EA4-4B5F-9ADF-B1530075554C}" returnToParent="0"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Slide Zoom 4">
                <a:hlinkClick r:id="rId3" action="ppaction://hlinksldjump"/>
                <a:extLst>
                  <a:ext uri="{FF2B5EF4-FFF2-40B4-BE49-F238E27FC236}">
                    <a16:creationId xmlns:a16="http://schemas.microsoft.com/office/drawing/2014/main" id="{B29C626D-D8D1-44E8-9A7A-46DC4CDCAE59}"/>
                  </a:ext>
                </a:extLst>
              </p:cNvPr>
              <p:cNvPicPr>
                <a:picLocks noGrp="1" noRot="1" noChangeAspect="1" noMove="1" noResize="1" noEditPoints="1" noAdjustHandles="1" noChangeArrowheads="1" noChangeShapeType="1"/>
              </p:cNvPicPr>
              <p:nvPr/>
            </p:nvPicPr>
            <p:blipFill>
              <a:blip r:embed="rId4"/>
              <a:stretch>
                <a:fillRect/>
              </a:stretch>
            </p:blipFill>
            <p:spPr>
              <a:xfrm>
                <a:off x="-1952978" y="5752599"/>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334400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3F10F1-0796-499F-AB61-9DBF73F0326A}"/>
              </a:ext>
            </a:extLst>
          </p:cNvPr>
          <p:cNvSpPr>
            <a:spLocks noGrp="1"/>
          </p:cNvSpPr>
          <p:nvPr>
            <p:ph idx="1"/>
          </p:nvPr>
        </p:nvSpPr>
        <p:spPr/>
        <p:txBody>
          <a:bodyPr/>
          <a:lstStyle/>
          <a:p>
            <a:r>
              <a:rPr lang="en-US" dirty="0"/>
              <a:t>The onset of the central nervous system disorder is rapid with peak dysfunction in several days. Initial clinical features include encephalopathy ranging from lethargy to coma, and focal and multifocal neurological signs like hemiparesis, cranial nerve palsies, and paraparesis, extensor planter responses, lost or hyperactive tendon reflexes, sensory loss which are consistently present. </a:t>
            </a:r>
          </a:p>
          <a:p>
            <a:endParaRPr lang="en-US" dirty="0"/>
          </a:p>
        </p:txBody>
      </p:sp>
      <p:sp>
        <p:nvSpPr>
          <p:cNvPr id="4" name="Title 1">
            <a:extLst>
              <a:ext uri="{FF2B5EF4-FFF2-40B4-BE49-F238E27FC236}">
                <a16:creationId xmlns:a16="http://schemas.microsoft.com/office/drawing/2014/main" id="{3E86F168-F35C-46D3-9F29-79252DB45543}"/>
              </a:ext>
            </a:extLst>
          </p:cNvPr>
          <p:cNvSpPr>
            <a:spLocks noGrp="1"/>
          </p:cNvSpPr>
          <p:nvPr>
            <p:ph type="title"/>
          </p:nvPr>
        </p:nvSpPr>
        <p:spPr>
          <a:xfrm>
            <a:off x="849489" y="365125"/>
            <a:ext cx="10515600" cy="1325563"/>
          </a:xfrm>
        </p:spPr>
        <p:txBody>
          <a:bodyPr/>
          <a:lstStyle/>
          <a:p>
            <a:pPr algn="ctr"/>
            <a:r>
              <a:rPr lang="en-US" b="1" dirty="0"/>
              <a:t>CLINICAL FEATURES</a:t>
            </a:r>
          </a:p>
        </p:txBody>
      </p:sp>
    </p:spTree>
    <p:extLst>
      <p:ext uri="{BB962C8B-B14F-4D97-AF65-F5344CB8AC3E}">
        <p14:creationId xmlns:p14="http://schemas.microsoft.com/office/powerpoint/2010/main" val="1704909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C906C0-C857-427B-81C4-054E8FFFDE74}"/>
              </a:ext>
            </a:extLst>
          </p:cNvPr>
          <p:cNvSpPr>
            <a:spLocks noGrp="1"/>
          </p:cNvSpPr>
          <p:nvPr>
            <p:ph idx="1"/>
          </p:nvPr>
        </p:nvSpPr>
        <p:spPr/>
        <p:txBody>
          <a:bodyPr/>
          <a:lstStyle/>
          <a:p>
            <a:r>
              <a:rPr lang="en-US" dirty="0"/>
              <a:t>Other commonly reported findings include meningismus, ataxia, and varied movement disorders. Seizure may occur in severe cases, especially in the acute haemorrhagic form of ADEM.</a:t>
            </a:r>
          </a:p>
          <a:p>
            <a:endParaRPr lang="en-US" dirty="0"/>
          </a:p>
        </p:txBody>
      </p:sp>
      <p:sp>
        <p:nvSpPr>
          <p:cNvPr id="4" name="Title 1">
            <a:extLst>
              <a:ext uri="{FF2B5EF4-FFF2-40B4-BE49-F238E27FC236}">
                <a16:creationId xmlns:a16="http://schemas.microsoft.com/office/drawing/2014/main" id="{F18583CA-366F-4BB9-A1E6-8314B61F0186}"/>
              </a:ext>
            </a:extLst>
          </p:cNvPr>
          <p:cNvSpPr>
            <a:spLocks noGrp="1"/>
          </p:cNvSpPr>
          <p:nvPr>
            <p:ph type="title"/>
          </p:nvPr>
        </p:nvSpPr>
        <p:spPr>
          <a:xfrm>
            <a:off x="838200" y="365125"/>
            <a:ext cx="10515600" cy="1325563"/>
          </a:xfrm>
        </p:spPr>
        <p:txBody>
          <a:bodyPr/>
          <a:lstStyle/>
          <a:p>
            <a:pPr algn="ctr"/>
            <a:r>
              <a:rPr lang="en-US" b="1" dirty="0"/>
              <a:t>CLINICAL FEATURES</a:t>
            </a:r>
          </a:p>
        </p:txBody>
      </p:sp>
    </p:spTree>
    <p:extLst>
      <p:ext uri="{BB962C8B-B14F-4D97-AF65-F5344CB8AC3E}">
        <p14:creationId xmlns:p14="http://schemas.microsoft.com/office/powerpoint/2010/main" val="490224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3EAC10-2991-4113-AB21-DCD925B67FB9}"/>
              </a:ext>
            </a:extLst>
          </p:cNvPr>
          <p:cNvSpPr>
            <a:spLocks noGrp="1"/>
          </p:cNvSpPr>
          <p:nvPr>
            <p:ph idx="1"/>
          </p:nvPr>
        </p:nvSpPr>
        <p:spPr/>
        <p:txBody>
          <a:bodyPr/>
          <a:lstStyle/>
          <a:p>
            <a:pPr marL="0" indent="0">
              <a:buNone/>
            </a:pPr>
            <a:r>
              <a:rPr lang="en-US" dirty="0"/>
              <a:t> </a:t>
            </a:r>
            <a:r>
              <a:rPr lang="en-US" b="1" dirty="0"/>
              <a:t>Most common polysymptomatic presentation</a:t>
            </a:r>
          </a:p>
          <a:p>
            <a:pPr marL="0" indent="0">
              <a:buNone/>
            </a:pPr>
            <a:endParaRPr lang="en-US" dirty="0"/>
          </a:p>
          <a:p>
            <a:r>
              <a:rPr lang="en-US" dirty="0"/>
              <a:t>Acute Cerebellar ataxia</a:t>
            </a:r>
          </a:p>
          <a:p>
            <a:r>
              <a:rPr lang="en-US" dirty="0"/>
              <a:t>Brainstem syndrome</a:t>
            </a:r>
          </a:p>
          <a:p>
            <a:r>
              <a:rPr lang="en-US" dirty="0"/>
              <a:t>Optic neuritis (bilateral)</a:t>
            </a:r>
          </a:p>
          <a:p>
            <a:r>
              <a:rPr lang="en-US" dirty="0"/>
              <a:t>Myeloraduculitis</a:t>
            </a:r>
          </a:p>
        </p:txBody>
      </p:sp>
      <p:sp>
        <p:nvSpPr>
          <p:cNvPr id="4" name="Title 1">
            <a:extLst>
              <a:ext uri="{FF2B5EF4-FFF2-40B4-BE49-F238E27FC236}">
                <a16:creationId xmlns:a16="http://schemas.microsoft.com/office/drawing/2014/main" id="{24CF6C3D-46F6-4D5C-9DCB-C0C676805928}"/>
              </a:ext>
            </a:extLst>
          </p:cNvPr>
          <p:cNvSpPr>
            <a:spLocks noGrp="1"/>
          </p:cNvSpPr>
          <p:nvPr>
            <p:ph type="title"/>
          </p:nvPr>
        </p:nvSpPr>
        <p:spPr>
          <a:xfrm>
            <a:off x="838200" y="365125"/>
            <a:ext cx="10515600" cy="1325563"/>
          </a:xfrm>
        </p:spPr>
        <p:txBody>
          <a:bodyPr/>
          <a:lstStyle/>
          <a:p>
            <a:pPr algn="ctr"/>
            <a:r>
              <a:rPr lang="en-US" b="1" dirty="0"/>
              <a:t>CLINICAL FEATURES</a:t>
            </a:r>
          </a:p>
        </p:txBody>
      </p:sp>
    </p:spTree>
    <p:extLst>
      <p:ext uri="{BB962C8B-B14F-4D97-AF65-F5344CB8AC3E}">
        <p14:creationId xmlns:p14="http://schemas.microsoft.com/office/powerpoint/2010/main" val="1933910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C1404-62C4-4384-AB97-4F792FA609EC}"/>
              </a:ext>
            </a:extLst>
          </p:cNvPr>
          <p:cNvSpPr>
            <a:spLocks noGrp="1"/>
          </p:cNvSpPr>
          <p:nvPr>
            <p:ph type="title"/>
          </p:nvPr>
        </p:nvSpPr>
        <p:spPr>
          <a:xfrm>
            <a:off x="1233311" y="1004711"/>
            <a:ext cx="10515600" cy="3533422"/>
          </a:xfrm>
        </p:spPr>
        <p:txBody>
          <a:bodyPr>
            <a:normAutofit/>
          </a:bodyPr>
          <a:lstStyle/>
          <a:p>
            <a:r>
              <a:rPr lang="en-US" sz="7200" dirty="0"/>
              <a:t>INVESTIGATIONS</a:t>
            </a:r>
          </a:p>
        </p:txBody>
      </p:sp>
    </p:spTree>
    <p:extLst>
      <p:ext uri="{BB962C8B-B14F-4D97-AF65-F5344CB8AC3E}">
        <p14:creationId xmlns:p14="http://schemas.microsoft.com/office/powerpoint/2010/main" val="2073423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A070-262D-4D6F-9187-011B0DB19D1E}"/>
              </a:ext>
            </a:extLst>
          </p:cNvPr>
          <p:cNvSpPr>
            <a:spLocks noGrp="1"/>
          </p:cNvSpPr>
          <p:nvPr>
            <p:ph type="title"/>
          </p:nvPr>
        </p:nvSpPr>
        <p:spPr>
          <a:xfrm>
            <a:off x="838200" y="365125"/>
            <a:ext cx="10515600" cy="5245453"/>
          </a:xfrm>
        </p:spPr>
        <p:txBody>
          <a:bodyPr/>
          <a:lstStyle/>
          <a:p>
            <a:r>
              <a:rPr lang="en-US" b="1" dirty="0">
                <a:solidFill>
                  <a:srgbClr val="7030A0"/>
                </a:solidFill>
              </a:rPr>
              <a:t>   ACUTE DISSEMINATED ENCEPHALOMYELITIS</a:t>
            </a:r>
            <a:br>
              <a:rPr lang="en-US" b="1" dirty="0">
                <a:solidFill>
                  <a:srgbClr val="7030A0"/>
                </a:solidFill>
              </a:rPr>
            </a:br>
            <a:r>
              <a:rPr lang="en-US" b="1" dirty="0">
                <a:solidFill>
                  <a:srgbClr val="7030A0"/>
                </a:solidFill>
              </a:rPr>
              <a:t>                    </a:t>
            </a:r>
            <a:br>
              <a:rPr lang="en-US" b="1" dirty="0">
                <a:solidFill>
                  <a:srgbClr val="7030A0"/>
                </a:solidFill>
              </a:rPr>
            </a:br>
            <a:r>
              <a:rPr lang="en-US" b="1" dirty="0">
                <a:solidFill>
                  <a:srgbClr val="7030A0"/>
                </a:solidFill>
              </a:rPr>
              <a:t>                                 (ADEM)</a:t>
            </a:r>
          </a:p>
        </p:txBody>
      </p:sp>
    </p:spTree>
    <p:extLst>
      <p:ext uri="{BB962C8B-B14F-4D97-AF65-F5344CB8AC3E}">
        <p14:creationId xmlns:p14="http://schemas.microsoft.com/office/powerpoint/2010/main" val="9528591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15658-4D1F-4DE6-879A-9C98FB08F51C}"/>
              </a:ext>
            </a:extLst>
          </p:cNvPr>
          <p:cNvSpPr>
            <a:spLocks noGrp="1"/>
          </p:cNvSpPr>
          <p:nvPr>
            <p:ph type="title"/>
          </p:nvPr>
        </p:nvSpPr>
        <p:spPr/>
        <p:txBody>
          <a:bodyPr/>
          <a:lstStyle/>
          <a:p>
            <a:r>
              <a:rPr lang="en-US" b="1" dirty="0"/>
              <a:t>CEREBROSPINAL FLUID</a:t>
            </a:r>
          </a:p>
        </p:txBody>
      </p:sp>
      <p:sp>
        <p:nvSpPr>
          <p:cNvPr id="3" name="Content Placeholder 2">
            <a:extLst>
              <a:ext uri="{FF2B5EF4-FFF2-40B4-BE49-F238E27FC236}">
                <a16:creationId xmlns:a16="http://schemas.microsoft.com/office/drawing/2014/main" id="{C2042326-9506-4E2F-A8B8-474A88E01E09}"/>
              </a:ext>
            </a:extLst>
          </p:cNvPr>
          <p:cNvSpPr>
            <a:spLocks noGrp="1"/>
          </p:cNvSpPr>
          <p:nvPr>
            <p:ph idx="1"/>
          </p:nvPr>
        </p:nvSpPr>
        <p:spPr/>
        <p:txBody>
          <a:bodyPr/>
          <a:lstStyle/>
          <a:p>
            <a:pPr marL="0" indent="0">
              <a:buNone/>
            </a:pPr>
            <a:endParaRPr lang="en-US" dirty="0"/>
          </a:p>
          <a:p>
            <a:r>
              <a:rPr lang="en-US" dirty="0"/>
              <a:t>Increase pressure</a:t>
            </a:r>
          </a:p>
          <a:p>
            <a:r>
              <a:rPr lang="en-US" dirty="0"/>
              <a:t>Lymphocytic pleocytosis, generally 200 cells/micro liter or greater, occur in 80 % of patients.</a:t>
            </a:r>
          </a:p>
          <a:p>
            <a:r>
              <a:rPr lang="en-US" dirty="0"/>
              <a:t>Raised protein (50-150 mg/dl). </a:t>
            </a:r>
          </a:p>
          <a:p>
            <a:r>
              <a:rPr lang="en-US" dirty="0"/>
              <a:t>Oligoclonal band may be found in acute episode.</a:t>
            </a:r>
          </a:p>
          <a:p>
            <a:r>
              <a:rPr lang="en-US" dirty="0"/>
              <a:t>The cerebrospinal fluid may contain increased amounts of gamma globulin and IgG and raised levels of myelin basic protein.</a:t>
            </a:r>
          </a:p>
        </p:txBody>
      </p:sp>
    </p:spTree>
    <p:extLst>
      <p:ext uri="{BB962C8B-B14F-4D97-AF65-F5344CB8AC3E}">
        <p14:creationId xmlns:p14="http://schemas.microsoft.com/office/powerpoint/2010/main" val="8587539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A296A-52F0-435C-8317-AA5061CC5480}"/>
              </a:ext>
            </a:extLst>
          </p:cNvPr>
          <p:cNvSpPr>
            <a:spLocks noGrp="1"/>
          </p:cNvSpPr>
          <p:nvPr>
            <p:ph type="title"/>
          </p:nvPr>
        </p:nvSpPr>
        <p:spPr/>
        <p:txBody>
          <a:bodyPr/>
          <a:lstStyle/>
          <a:p>
            <a:r>
              <a:rPr lang="en-US" b="1" dirty="0"/>
              <a:t>MRI</a:t>
            </a:r>
          </a:p>
        </p:txBody>
      </p:sp>
      <p:sp>
        <p:nvSpPr>
          <p:cNvPr id="3" name="Content Placeholder 2">
            <a:extLst>
              <a:ext uri="{FF2B5EF4-FFF2-40B4-BE49-F238E27FC236}">
                <a16:creationId xmlns:a16="http://schemas.microsoft.com/office/drawing/2014/main" id="{DC7682A5-9D2C-497D-A7A6-68CFA888E382}"/>
              </a:ext>
            </a:extLst>
          </p:cNvPr>
          <p:cNvSpPr>
            <a:spLocks noGrp="1"/>
          </p:cNvSpPr>
          <p:nvPr>
            <p:ph idx="1"/>
          </p:nvPr>
        </p:nvSpPr>
        <p:spPr/>
        <p:txBody>
          <a:bodyPr/>
          <a:lstStyle/>
          <a:p>
            <a:r>
              <a:rPr lang="en-US" dirty="0"/>
              <a:t>Extensive changes in the brain and spinal cord, consisting of white matter hyperintensitieson T2 and fluid attenuated inversion recovery sequences with Gd enhancement on T1- weighted sequences.</a:t>
            </a:r>
          </a:p>
        </p:txBody>
      </p:sp>
    </p:spTree>
    <p:extLst>
      <p:ext uri="{BB962C8B-B14F-4D97-AF65-F5344CB8AC3E}">
        <p14:creationId xmlns:p14="http://schemas.microsoft.com/office/powerpoint/2010/main" val="3319041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81A33E-F8BC-4162-9781-E7172E4514BB}"/>
              </a:ext>
            </a:extLst>
          </p:cNvPr>
          <p:cNvSpPr>
            <a:spLocks noGrp="1"/>
          </p:cNvSpPr>
          <p:nvPr>
            <p:ph sz="half" idx="1"/>
          </p:nvPr>
        </p:nvSpPr>
        <p:spPr>
          <a:xfrm>
            <a:off x="3056759" y="5971822"/>
            <a:ext cx="5181600" cy="886177"/>
          </a:xfrm>
        </p:spPr>
        <p:txBody>
          <a:bodyPr>
            <a:normAutofit lnSpcReduction="10000"/>
          </a:bodyPr>
          <a:lstStyle/>
          <a:p>
            <a:r>
              <a:rPr lang="en-US" sz="2000" b="1" dirty="0"/>
              <a:t>T2-weighted MRI showing multiple hyperintense lesions in the centrum semiovale of right cerebral hemisphere.</a:t>
            </a:r>
            <a:endParaRPr lang="en-US" sz="2000" dirty="0"/>
          </a:p>
          <a:p>
            <a:endParaRPr lang="en-US" sz="2000" dirty="0"/>
          </a:p>
        </p:txBody>
      </p:sp>
      <p:pic>
        <p:nvPicPr>
          <p:cNvPr id="6" name="Content Placeholder 5">
            <a:extLst>
              <a:ext uri="{FF2B5EF4-FFF2-40B4-BE49-F238E27FC236}">
                <a16:creationId xmlns:a16="http://schemas.microsoft.com/office/drawing/2014/main" id="{A3CEA860-0B61-4DC8-A613-FC75E4991F68}"/>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257779" y="200699"/>
            <a:ext cx="6750754" cy="5658233"/>
          </a:xfrm>
        </p:spPr>
      </p:pic>
    </p:spTree>
    <p:extLst>
      <p:ext uri="{BB962C8B-B14F-4D97-AF65-F5344CB8AC3E}">
        <p14:creationId xmlns:p14="http://schemas.microsoft.com/office/powerpoint/2010/main" val="2511504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A6E6FE-E932-4323-8457-6C408C06F901}"/>
              </a:ext>
            </a:extLst>
          </p:cNvPr>
          <p:cNvSpPr>
            <a:spLocks noGrp="1"/>
          </p:cNvSpPr>
          <p:nvPr>
            <p:ph sz="half" idx="1"/>
          </p:nvPr>
        </p:nvSpPr>
        <p:spPr>
          <a:xfrm>
            <a:off x="2836333" y="5914672"/>
            <a:ext cx="5181600" cy="940153"/>
          </a:xfrm>
        </p:spPr>
        <p:txBody>
          <a:bodyPr>
            <a:normAutofit/>
          </a:bodyPr>
          <a:lstStyle/>
          <a:p>
            <a:r>
              <a:rPr lang="en-US" sz="2000" b="1" dirty="0"/>
              <a:t>T1 (A) and T2 (B) images showing extensive bilateral demyelination of white matter of frontal lobes. </a:t>
            </a:r>
            <a:endParaRPr lang="en-US" sz="2000" dirty="0"/>
          </a:p>
        </p:txBody>
      </p:sp>
      <p:pic>
        <p:nvPicPr>
          <p:cNvPr id="6" name="Content Placeholder 5">
            <a:extLst>
              <a:ext uri="{FF2B5EF4-FFF2-40B4-BE49-F238E27FC236}">
                <a16:creationId xmlns:a16="http://schemas.microsoft.com/office/drawing/2014/main" id="{0EE2CBB9-A262-4C51-BF91-1F175346DF6F}"/>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070578" y="414514"/>
            <a:ext cx="4662312" cy="5500158"/>
          </a:xfrm>
        </p:spPr>
      </p:pic>
    </p:spTree>
    <p:extLst>
      <p:ext uri="{BB962C8B-B14F-4D97-AF65-F5344CB8AC3E}">
        <p14:creationId xmlns:p14="http://schemas.microsoft.com/office/powerpoint/2010/main" val="1843110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857D6CF-2292-481C-8795-FED8FBE1061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6178" y="485422"/>
            <a:ext cx="7631289" cy="6039556"/>
          </a:xfrm>
        </p:spPr>
      </p:pic>
    </p:spTree>
    <p:extLst>
      <p:ext uri="{BB962C8B-B14F-4D97-AF65-F5344CB8AC3E}">
        <p14:creationId xmlns:p14="http://schemas.microsoft.com/office/powerpoint/2010/main" val="19146352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75584-2784-413E-AC11-00D0487CADE3}"/>
              </a:ext>
            </a:extLst>
          </p:cNvPr>
          <p:cNvSpPr>
            <a:spLocks noGrp="1"/>
          </p:cNvSpPr>
          <p:nvPr>
            <p:ph type="title"/>
          </p:nvPr>
        </p:nvSpPr>
        <p:spPr>
          <a:xfrm>
            <a:off x="838200" y="365125"/>
            <a:ext cx="10515600" cy="1136297"/>
          </a:xfrm>
        </p:spPr>
        <p:txBody>
          <a:bodyPr/>
          <a:lstStyle/>
          <a:p>
            <a:r>
              <a:rPr lang="en-US" b="1" dirty="0"/>
              <a:t>MRI</a:t>
            </a:r>
          </a:p>
        </p:txBody>
      </p:sp>
      <p:sp>
        <p:nvSpPr>
          <p:cNvPr id="3" name="Content Placeholder 2">
            <a:extLst>
              <a:ext uri="{FF2B5EF4-FFF2-40B4-BE49-F238E27FC236}">
                <a16:creationId xmlns:a16="http://schemas.microsoft.com/office/drawing/2014/main" id="{1D288E66-530C-4DA4-B327-4C8B22F0D304}"/>
              </a:ext>
            </a:extLst>
          </p:cNvPr>
          <p:cNvSpPr>
            <a:spLocks noGrp="1"/>
          </p:cNvSpPr>
          <p:nvPr>
            <p:ph idx="1"/>
          </p:nvPr>
        </p:nvSpPr>
        <p:spPr/>
        <p:txBody>
          <a:bodyPr>
            <a:normAutofit/>
          </a:bodyPr>
          <a:lstStyle/>
          <a:p>
            <a:r>
              <a:rPr lang="en-US" dirty="0"/>
              <a:t>Demyelinating lesions of ADEM usually exhibit no mass effect and can be seen scattered throughout the white matter of the posterior fossa and cerebral hemispheres. </a:t>
            </a:r>
          </a:p>
          <a:p>
            <a:r>
              <a:rPr lang="en-US" dirty="0"/>
              <a:t>Involvement of the cerebellum and brainstem is more common in children.</a:t>
            </a:r>
          </a:p>
          <a:p>
            <a:r>
              <a:rPr lang="en-US" dirty="0"/>
              <a:t>Extensive perifocal oedema may be seen. </a:t>
            </a:r>
          </a:p>
          <a:p>
            <a:r>
              <a:rPr lang="en-US" dirty="0"/>
              <a:t>Though white matter involvement predominates grey matter can also be affected, particularly basal ganglion, thalami, and brainstem. </a:t>
            </a:r>
          </a:p>
          <a:p>
            <a:pPr marL="0" indent="0">
              <a:buNone/>
            </a:pPr>
            <a:endParaRPr lang="en-US" dirty="0"/>
          </a:p>
        </p:txBody>
      </p:sp>
    </p:spTree>
    <p:extLst>
      <p:ext uri="{BB962C8B-B14F-4D97-AF65-F5344CB8AC3E}">
        <p14:creationId xmlns:p14="http://schemas.microsoft.com/office/powerpoint/2010/main" val="281369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7AA73-A9E1-4A89-837A-EBF4427AA685}"/>
              </a:ext>
            </a:extLst>
          </p:cNvPr>
          <p:cNvSpPr>
            <a:spLocks noGrp="1"/>
          </p:cNvSpPr>
          <p:nvPr>
            <p:ph type="title"/>
          </p:nvPr>
        </p:nvSpPr>
        <p:spPr>
          <a:xfrm>
            <a:off x="838200" y="530578"/>
            <a:ext cx="10515600" cy="891822"/>
          </a:xfrm>
        </p:spPr>
        <p:txBody>
          <a:bodyPr>
            <a:normAutofit fontScale="90000"/>
          </a:bodyPr>
          <a:lstStyle/>
          <a:p>
            <a:r>
              <a:rPr lang="en-US" b="1" dirty="0"/>
              <a:t>Electroencephalography</a:t>
            </a:r>
            <a:br>
              <a:rPr lang="en-US" b="1" dirty="0"/>
            </a:br>
            <a:endParaRPr lang="en-US" b="1" dirty="0"/>
          </a:p>
        </p:txBody>
      </p:sp>
      <p:sp>
        <p:nvSpPr>
          <p:cNvPr id="3" name="Content Placeholder 2">
            <a:extLst>
              <a:ext uri="{FF2B5EF4-FFF2-40B4-BE49-F238E27FC236}">
                <a16:creationId xmlns:a16="http://schemas.microsoft.com/office/drawing/2014/main" id="{AE5AF60C-AA24-4518-857F-343CB0F343E9}"/>
              </a:ext>
            </a:extLst>
          </p:cNvPr>
          <p:cNvSpPr>
            <a:spLocks noGrp="1"/>
          </p:cNvSpPr>
          <p:nvPr>
            <p:ph idx="1"/>
          </p:nvPr>
        </p:nvSpPr>
        <p:spPr>
          <a:xfrm>
            <a:off x="838200" y="1535289"/>
            <a:ext cx="10515600" cy="4641674"/>
          </a:xfrm>
        </p:spPr>
        <p:txBody>
          <a:bodyPr/>
          <a:lstStyle/>
          <a:p>
            <a:r>
              <a:rPr lang="en-US" dirty="0"/>
              <a:t>Electroencephalographic abnormalities are common but are usually non-specific. </a:t>
            </a:r>
          </a:p>
          <a:p>
            <a:r>
              <a:rPr lang="en-US" dirty="0"/>
              <a:t>At times, specific electroencephalographic pictures like spindle coma pattern and alternating pattern have been described. </a:t>
            </a:r>
          </a:p>
          <a:p>
            <a:r>
              <a:rPr lang="en-US" dirty="0"/>
              <a:t>It may show background slow wave activity that is typical of encephalopathy.</a:t>
            </a:r>
          </a:p>
          <a:p>
            <a:r>
              <a:rPr lang="en-US" dirty="0"/>
              <a:t>Seizure activity is seen.</a:t>
            </a:r>
          </a:p>
          <a:p>
            <a:r>
              <a:rPr lang="en-US" dirty="0"/>
              <a:t>Because of low sensitivity and specificity, electrophysiological studies are not routinely used to diagnose ADEM. </a:t>
            </a:r>
          </a:p>
        </p:txBody>
      </p:sp>
    </p:spTree>
    <p:extLst>
      <p:ext uri="{BB962C8B-B14F-4D97-AF65-F5344CB8AC3E}">
        <p14:creationId xmlns:p14="http://schemas.microsoft.com/office/powerpoint/2010/main" val="3274075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6C10B1D-AFF6-4FFD-BE47-003E350F32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01511" y="620889"/>
            <a:ext cx="11029245" cy="5556074"/>
          </a:xfrm>
        </p:spPr>
      </p:pic>
    </p:spTree>
    <p:extLst>
      <p:ext uri="{BB962C8B-B14F-4D97-AF65-F5344CB8AC3E}">
        <p14:creationId xmlns:p14="http://schemas.microsoft.com/office/powerpoint/2010/main" val="29331996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F245E50-F00A-4A45-B89A-C39A9F89237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5422" y="508000"/>
            <a:ext cx="11255022" cy="5712178"/>
          </a:xfrm>
        </p:spPr>
      </p:pic>
    </p:spTree>
    <p:extLst>
      <p:ext uri="{BB962C8B-B14F-4D97-AF65-F5344CB8AC3E}">
        <p14:creationId xmlns:p14="http://schemas.microsoft.com/office/powerpoint/2010/main" val="42793617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34496-3C94-42D3-AFB3-11DD1C6B798C}"/>
              </a:ext>
            </a:extLst>
          </p:cNvPr>
          <p:cNvSpPr>
            <a:spLocks noGrp="1"/>
          </p:cNvSpPr>
          <p:nvPr>
            <p:ph type="title"/>
          </p:nvPr>
        </p:nvSpPr>
        <p:spPr>
          <a:xfrm>
            <a:off x="838200" y="681039"/>
            <a:ext cx="10515600" cy="1125184"/>
          </a:xfrm>
        </p:spPr>
        <p:txBody>
          <a:bodyPr>
            <a:noAutofit/>
          </a:bodyPr>
          <a:lstStyle/>
          <a:p>
            <a:r>
              <a:rPr lang="en-US" sz="3200" b="1" dirty="0"/>
              <a:t>Relapsing/Recurrence/Multiphasic ADEM</a:t>
            </a:r>
            <a:br>
              <a:rPr lang="en-US" sz="3200" b="1" dirty="0"/>
            </a:br>
            <a:endParaRPr lang="en-US" sz="3200" b="1" dirty="0"/>
          </a:p>
        </p:txBody>
      </p:sp>
      <p:sp>
        <p:nvSpPr>
          <p:cNvPr id="3" name="Content Placeholder 2">
            <a:extLst>
              <a:ext uri="{FF2B5EF4-FFF2-40B4-BE49-F238E27FC236}">
                <a16:creationId xmlns:a16="http://schemas.microsoft.com/office/drawing/2014/main" id="{5BAA4EE0-0192-4C95-9D2D-496FB24D5999}"/>
              </a:ext>
            </a:extLst>
          </p:cNvPr>
          <p:cNvSpPr>
            <a:spLocks noGrp="1"/>
          </p:cNvSpPr>
          <p:nvPr>
            <p:ph idx="1"/>
          </p:nvPr>
        </p:nvSpPr>
        <p:spPr>
          <a:xfrm>
            <a:off x="838200" y="2043289"/>
            <a:ext cx="10515600" cy="4133673"/>
          </a:xfrm>
        </p:spPr>
        <p:txBody>
          <a:bodyPr>
            <a:normAutofit/>
          </a:bodyPr>
          <a:lstStyle/>
          <a:p>
            <a:r>
              <a:rPr lang="en-US" dirty="0"/>
              <a:t>Although ADEM is typically a monophasic illness, occasionally it can have biphasic or multiphasic course.</a:t>
            </a:r>
          </a:p>
          <a:p>
            <a:r>
              <a:rPr lang="en-US" dirty="0"/>
              <a:t>If it occur within 4 weeks of treatment or within the first 3 months, it is termed as </a:t>
            </a:r>
            <a:r>
              <a:rPr lang="en-US" b="1" dirty="0"/>
              <a:t>relapsing ADEM. </a:t>
            </a:r>
          </a:p>
          <a:p>
            <a:r>
              <a:rPr lang="en-US" dirty="0"/>
              <a:t>However, some researchers view new event temporally related to the initial disease process, and thought to be related to early steroid withdrawal and hence terminology </a:t>
            </a:r>
            <a:r>
              <a:rPr lang="en-US" b="1" dirty="0"/>
              <a:t>steroid dependent or pseudo-relapsing ADEM.</a:t>
            </a:r>
          </a:p>
        </p:txBody>
      </p:sp>
    </p:spTree>
    <p:extLst>
      <p:ext uri="{BB962C8B-B14F-4D97-AF65-F5344CB8AC3E}">
        <p14:creationId xmlns:p14="http://schemas.microsoft.com/office/powerpoint/2010/main" val="2483799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8A2A6-53FD-4605-8178-B97F542C878D}"/>
              </a:ext>
            </a:extLst>
          </p:cNvPr>
          <p:cNvSpPr>
            <a:spLocks noGrp="1"/>
          </p:cNvSpPr>
          <p:nvPr>
            <p:ph type="title"/>
          </p:nvPr>
        </p:nvSpPr>
        <p:spPr/>
        <p:txBody>
          <a:bodyPr/>
          <a:lstStyle/>
          <a:p>
            <a:pPr algn="ctr"/>
            <a:r>
              <a:rPr lang="en-US" b="1" dirty="0"/>
              <a:t>DEFINITION</a:t>
            </a:r>
          </a:p>
        </p:txBody>
      </p:sp>
      <p:sp>
        <p:nvSpPr>
          <p:cNvPr id="3" name="Content Placeholder 2">
            <a:extLst>
              <a:ext uri="{FF2B5EF4-FFF2-40B4-BE49-F238E27FC236}">
                <a16:creationId xmlns:a16="http://schemas.microsoft.com/office/drawing/2014/main" id="{916C1C7C-F0C2-4E75-B7AF-792D600F454D}"/>
              </a:ext>
            </a:extLst>
          </p:cNvPr>
          <p:cNvSpPr>
            <a:spLocks noGrp="1"/>
          </p:cNvSpPr>
          <p:nvPr>
            <p:ph idx="1"/>
          </p:nvPr>
        </p:nvSpPr>
        <p:spPr/>
        <p:txBody>
          <a:bodyPr/>
          <a:lstStyle/>
          <a:p>
            <a:r>
              <a:rPr lang="en-US" dirty="0"/>
              <a:t>Acute disseminated encephalomyelitis (ADEM) is an acute demyelinating disorder of the central nervous system, in which areas of perivenous demyelination are widely disseminated throughout the brain and spinal cord and is characterized by diffuse neurological signs.</a:t>
            </a:r>
          </a:p>
          <a:p>
            <a:endParaRPr lang="en-US" dirty="0"/>
          </a:p>
          <a:p>
            <a:r>
              <a:rPr lang="en-US" dirty="0"/>
              <a:t>It is typically presents as monophasic disorder, encephalopathy, multifocal neurological symptoms.</a:t>
            </a:r>
          </a:p>
        </p:txBody>
      </p:sp>
    </p:spTree>
    <p:extLst>
      <p:ext uri="{BB962C8B-B14F-4D97-AF65-F5344CB8AC3E}">
        <p14:creationId xmlns:p14="http://schemas.microsoft.com/office/powerpoint/2010/main" val="29753742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6CB421-03EF-4E4E-9CCB-CC3B9FFC9CCD}"/>
              </a:ext>
            </a:extLst>
          </p:cNvPr>
          <p:cNvSpPr>
            <a:spLocks noGrp="1"/>
          </p:cNvSpPr>
          <p:nvPr>
            <p:ph idx="1"/>
          </p:nvPr>
        </p:nvSpPr>
        <p:spPr>
          <a:xfrm>
            <a:off x="838200" y="1264356"/>
            <a:ext cx="10515600" cy="4912607"/>
          </a:xfrm>
        </p:spPr>
        <p:txBody>
          <a:bodyPr/>
          <a:lstStyle/>
          <a:p>
            <a:r>
              <a:rPr lang="en-US" dirty="0"/>
              <a:t>If there is another event 4 weeks after steroid withdrawal or 3 months after the first episode, and if both clinically and radiologically, the same site is involved, this entity is called </a:t>
            </a:r>
            <a:r>
              <a:rPr lang="en-US" b="1" dirty="0"/>
              <a:t>recurrent ADEM.</a:t>
            </a:r>
          </a:p>
          <a:p>
            <a:endParaRPr lang="en-US" dirty="0"/>
          </a:p>
          <a:p>
            <a:r>
              <a:rPr lang="en-US" dirty="0"/>
              <a:t>If one or more ADEM relapses occur, including encephalopathy and multifocal deficits occur, involving new areas of the </a:t>
            </a:r>
            <a:r>
              <a:rPr lang="en-US" dirty="0" err="1"/>
              <a:t>neuraxis</a:t>
            </a:r>
            <a:r>
              <a:rPr lang="en-US" dirty="0"/>
              <a:t> on MRI  this entity is </a:t>
            </a:r>
            <a:r>
              <a:rPr lang="en-US" b="1" dirty="0"/>
              <a:t>multiphasic ADEM</a:t>
            </a:r>
          </a:p>
          <a:p>
            <a:endParaRPr lang="en-US" dirty="0"/>
          </a:p>
        </p:txBody>
      </p:sp>
    </p:spTree>
    <p:extLst>
      <p:ext uri="{BB962C8B-B14F-4D97-AF65-F5344CB8AC3E}">
        <p14:creationId xmlns:p14="http://schemas.microsoft.com/office/powerpoint/2010/main" val="3103782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BEBF3-FF12-473B-BA29-E84D561F35F7}"/>
              </a:ext>
            </a:extLst>
          </p:cNvPr>
          <p:cNvSpPr>
            <a:spLocks noGrp="1"/>
          </p:cNvSpPr>
          <p:nvPr>
            <p:ph type="title"/>
          </p:nvPr>
        </p:nvSpPr>
        <p:spPr>
          <a:xfrm>
            <a:off x="838200" y="248358"/>
            <a:ext cx="10515600" cy="408134"/>
          </a:xfrm>
        </p:spPr>
        <p:txBody>
          <a:bodyPr>
            <a:normAutofit fontScale="90000"/>
          </a:bodyPr>
          <a:lstStyle/>
          <a:p>
            <a:pPr algn="ctr"/>
            <a:r>
              <a:rPr lang="en-US" sz="3200" b="1" dirty="0"/>
              <a:t>ADEM     vs    MS</a:t>
            </a:r>
          </a:p>
        </p:txBody>
      </p:sp>
      <p:graphicFrame>
        <p:nvGraphicFramePr>
          <p:cNvPr id="7" name="Table 7">
            <a:extLst>
              <a:ext uri="{FF2B5EF4-FFF2-40B4-BE49-F238E27FC236}">
                <a16:creationId xmlns:a16="http://schemas.microsoft.com/office/drawing/2014/main" id="{4AF80AFA-7787-460C-8155-BD9BC66E0A57}"/>
              </a:ext>
            </a:extLst>
          </p:cNvPr>
          <p:cNvGraphicFramePr>
            <a:graphicFrameLocks noGrp="1"/>
          </p:cNvGraphicFramePr>
          <p:nvPr>
            <p:ph idx="1"/>
            <p:extLst>
              <p:ext uri="{D42A27DB-BD31-4B8C-83A1-F6EECF244321}">
                <p14:modId xmlns:p14="http://schemas.microsoft.com/office/powerpoint/2010/main" val="1971127313"/>
              </p:ext>
            </p:extLst>
          </p:nvPr>
        </p:nvGraphicFramePr>
        <p:xfrm>
          <a:off x="562708" y="656492"/>
          <a:ext cx="11183815" cy="6323097"/>
        </p:xfrm>
        <a:graphic>
          <a:graphicData uri="http://schemas.openxmlformats.org/drawingml/2006/table">
            <a:tbl>
              <a:tblPr firstRow="1" bandRow="1">
                <a:tableStyleId>{5940675A-B579-460E-94D1-54222C63F5DA}</a:tableStyleId>
              </a:tblPr>
              <a:tblGrid>
                <a:gridCol w="3579953">
                  <a:extLst>
                    <a:ext uri="{9D8B030D-6E8A-4147-A177-3AD203B41FA5}">
                      <a16:colId xmlns:a16="http://schemas.microsoft.com/office/drawing/2014/main" val="894211557"/>
                    </a:ext>
                  </a:extLst>
                </a:gridCol>
                <a:gridCol w="3600245">
                  <a:extLst>
                    <a:ext uri="{9D8B030D-6E8A-4147-A177-3AD203B41FA5}">
                      <a16:colId xmlns:a16="http://schemas.microsoft.com/office/drawing/2014/main" val="3561164982"/>
                    </a:ext>
                  </a:extLst>
                </a:gridCol>
                <a:gridCol w="4003617">
                  <a:extLst>
                    <a:ext uri="{9D8B030D-6E8A-4147-A177-3AD203B41FA5}">
                      <a16:colId xmlns:a16="http://schemas.microsoft.com/office/drawing/2014/main" val="2201949838"/>
                    </a:ext>
                  </a:extLst>
                </a:gridCol>
              </a:tblGrid>
              <a:tr h="449710">
                <a:tc>
                  <a:txBody>
                    <a:bodyPr/>
                    <a:lstStyle/>
                    <a:p>
                      <a:pPr algn="ctr"/>
                      <a:r>
                        <a:rPr lang="en-US" b="1" dirty="0"/>
                        <a:t>FEATURES</a:t>
                      </a:r>
                    </a:p>
                  </a:txBody>
                  <a:tcPr/>
                </a:tc>
                <a:tc>
                  <a:txBody>
                    <a:bodyPr/>
                    <a:lstStyle/>
                    <a:p>
                      <a:pPr algn="ctr"/>
                      <a:r>
                        <a:rPr lang="en-US" b="1" dirty="0"/>
                        <a:t>ADEM</a:t>
                      </a:r>
                    </a:p>
                  </a:txBody>
                  <a:tcPr/>
                </a:tc>
                <a:tc>
                  <a:txBody>
                    <a:bodyPr/>
                    <a:lstStyle/>
                    <a:p>
                      <a:pPr algn="ctr"/>
                      <a:r>
                        <a:rPr lang="en-US" b="1" dirty="0"/>
                        <a:t>MS</a:t>
                      </a:r>
                    </a:p>
                  </a:txBody>
                  <a:tcPr/>
                </a:tc>
                <a:extLst>
                  <a:ext uri="{0D108BD9-81ED-4DB2-BD59-A6C34878D82A}">
                    <a16:rowId xmlns:a16="http://schemas.microsoft.com/office/drawing/2014/main" val="1837597960"/>
                  </a:ext>
                </a:extLst>
              </a:tr>
              <a:tr h="386987">
                <a:tc>
                  <a:txBody>
                    <a:bodyPr/>
                    <a:lstStyle/>
                    <a:p>
                      <a:pPr algn="l"/>
                      <a:r>
                        <a:rPr lang="en-US" b="1" dirty="0"/>
                        <a:t>Antecedent events</a:t>
                      </a:r>
                    </a:p>
                  </a:txBody>
                  <a:tcPr/>
                </a:tc>
                <a:tc>
                  <a:txBody>
                    <a:bodyPr/>
                    <a:lstStyle/>
                    <a:p>
                      <a:r>
                        <a:rPr lang="en-US" dirty="0"/>
                        <a:t>Infection or Vaccination</a:t>
                      </a:r>
                    </a:p>
                  </a:txBody>
                  <a:tcPr/>
                </a:tc>
                <a:tc>
                  <a:txBody>
                    <a:bodyPr/>
                    <a:lstStyle/>
                    <a:p>
                      <a:r>
                        <a:rPr lang="en-US" dirty="0"/>
                        <a:t>No recognizable</a:t>
                      </a:r>
                    </a:p>
                  </a:txBody>
                  <a:tcPr/>
                </a:tc>
                <a:extLst>
                  <a:ext uri="{0D108BD9-81ED-4DB2-BD59-A6C34878D82A}">
                    <a16:rowId xmlns:a16="http://schemas.microsoft.com/office/drawing/2014/main" val="772502943"/>
                  </a:ext>
                </a:extLst>
              </a:tr>
              <a:tr h="625895">
                <a:tc>
                  <a:txBody>
                    <a:bodyPr/>
                    <a:lstStyle/>
                    <a:p>
                      <a:pPr algn="l"/>
                      <a:r>
                        <a:rPr lang="en-US" b="1" dirty="0"/>
                        <a:t>Clinical characteristics</a:t>
                      </a:r>
                    </a:p>
                  </a:txBody>
                  <a:tcPr/>
                </a:tc>
                <a:tc>
                  <a:txBody>
                    <a:bodyPr/>
                    <a:lstStyle/>
                    <a:p>
                      <a:r>
                        <a:rPr lang="en-US" dirty="0"/>
                        <a:t>Fever,Meningism,Loss of consciousness,stupor,focal signs</a:t>
                      </a:r>
                    </a:p>
                  </a:txBody>
                  <a:tcPr/>
                </a:tc>
                <a:tc>
                  <a:txBody>
                    <a:bodyPr/>
                    <a:lstStyle/>
                    <a:p>
                      <a:r>
                        <a:rPr lang="en-US" dirty="0"/>
                        <a:t>Focal signs</a:t>
                      </a:r>
                    </a:p>
                  </a:txBody>
                  <a:tcPr/>
                </a:tc>
                <a:extLst>
                  <a:ext uri="{0D108BD9-81ED-4DB2-BD59-A6C34878D82A}">
                    <a16:rowId xmlns:a16="http://schemas.microsoft.com/office/drawing/2014/main" val="2104455701"/>
                  </a:ext>
                </a:extLst>
              </a:tr>
              <a:tr h="625895">
                <a:tc>
                  <a:txBody>
                    <a:bodyPr/>
                    <a:lstStyle/>
                    <a:p>
                      <a:pPr algn="l"/>
                      <a:r>
                        <a:rPr lang="en-US" b="1" dirty="0"/>
                        <a:t>Course</a:t>
                      </a:r>
                    </a:p>
                  </a:txBody>
                  <a:tcPr/>
                </a:tc>
                <a:tc>
                  <a:txBody>
                    <a:bodyPr/>
                    <a:lstStyle/>
                    <a:p>
                      <a:r>
                        <a:rPr lang="en-US" dirty="0"/>
                        <a:t>Non progressive, monophasic</a:t>
                      </a:r>
                    </a:p>
                  </a:txBody>
                  <a:tcPr/>
                </a:tc>
                <a:tc>
                  <a:txBody>
                    <a:bodyPr/>
                    <a:lstStyle/>
                    <a:p>
                      <a:r>
                        <a:rPr lang="en-US" dirty="0"/>
                        <a:t>Fulminant,Relapsing,Remitting, Progressive</a:t>
                      </a:r>
                    </a:p>
                  </a:txBody>
                  <a:tcPr/>
                </a:tc>
                <a:extLst>
                  <a:ext uri="{0D108BD9-81ED-4DB2-BD59-A6C34878D82A}">
                    <a16:rowId xmlns:a16="http://schemas.microsoft.com/office/drawing/2014/main" val="1802848865"/>
                  </a:ext>
                </a:extLst>
              </a:tr>
              <a:tr h="894135">
                <a:tc>
                  <a:txBody>
                    <a:bodyPr/>
                    <a:lstStyle/>
                    <a:p>
                      <a:pPr algn="l"/>
                      <a:r>
                        <a:rPr lang="en-US" b="1" dirty="0"/>
                        <a:t>Pathology</a:t>
                      </a:r>
                    </a:p>
                  </a:txBody>
                  <a:tcPr/>
                </a:tc>
                <a:tc>
                  <a:txBody>
                    <a:bodyPr/>
                    <a:lstStyle/>
                    <a:p>
                      <a:r>
                        <a:rPr lang="en-US" dirty="0"/>
                        <a:t>Widely scattered small foci of perivenular inflammation and demyelination</a:t>
                      </a:r>
                    </a:p>
                  </a:txBody>
                  <a:tcPr/>
                </a:tc>
                <a:tc>
                  <a:txBody>
                    <a:bodyPr/>
                    <a:lstStyle/>
                    <a:p>
                      <a:r>
                        <a:rPr lang="en-US" dirty="0"/>
                        <a:t>Larger confluent demyelinating lesions</a:t>
                      </a:r>
                    </a:p>
                  </a:txBody>
                  <a:tcPr/>
                </a:tc>
                <a:extLst>
                  <a:ext uri="{0D108BD9-81ED-4DB2-BD59-A6C34878D82A}">
                    <a16:rowId xmlns:a16="http://schemas.microsoft.com/office/drawing/2014/main" val="1309320387"/>
                  </a:ext>
                </a:extLst>
              </a:tr>
              <a:tr h="1430616">
                <a:tc>
                  <a:txBody>
                    <a:bodyPr/>
                    <a:lstStyle/>
                    <a:p>
                      <a:pPr algn="l"/>
                      <a:r>
                        <a:rPr lang="en-US" b="1" dirty="0"/>
                        <a:t>MRI features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Diffuse, bilateral symmetrical lesions. Cerebellum,basal ganglia, thalami, and brainstem involve.</a:t>
                      </a:r>
                      <a:r>
                        <a:rPr lang="en-US" sz="1800" kern="1200" dirty="0">
                          <a:solidFill>
                            <a:schemeClr val="tx1"/>
                          </a:solidFill>
                          <a:effectLst/>
                          <a:latin typeface="+mn-lt"/>
                          <a:ea typeface="+mn-ea"/>
                          <a:cs typeface="+mn-cs"/>
                        </a:rPr>
                        <a:t>The corpus callosum is usually not involved.</a:t>
                      </a:r>
                      <a:endParaRPr lang="en-US" dirty="0"/>
                    </a:p>
                  </a:txBody>
                  <a:tcPr/>
                </a:tc>
                <a:tc>
                  <a:txBody>
                    <a:bodyPr/>
                    <a:lstStyle/>
                    <a:p>
                      <a:r>
                        <a:rPr lang="en-US" dirty="0"/>
                        <a:t>Periventricular black holes.</a:t>
                      </a:r>
                      <a:r>
                        <a:rPr lang="en-US" sz="1800" kern="1200" dirty="0">
                          <a:solidFill>
                            <a:schemeClr val="tx1"/>
                          </a:solidFill>
                          <a:effectLst/>
                          <a:latin typeface="+mn-lt"/>
                          <a:ea typeface="+mn-ea"/>
                          <a:cs typeface="+mn-cs"/>
                        </a:rPr>
                        <a:t> Corpus callosum involvement is more characteristic. Thalamic involvement is exceedingly rare.</a:t>
                      </a:r>
                      <a:endParaRPr lang="en-US" dirty="0"/>
                    </a:p>
                  </a:txBody>
                  <a:tcPr/>
                </a:tc>
                <a:extLst>
                  <a:ext uri="{0D108BD9-81ED-4DB2-BD59-A6C34878D82A}">
                    <a16:rowId xmlns:a16="http://schemas.microsoft.com/office/drawing/2014/main" val="4262565954"/>
                  </a:ext>
                </a:extLst>
              </a:tr>
              <a:tr h="894135">
                <a:tc>
                  <a:txBody>
                    <a:bodyPr/>
                    <a:lstStyle/>
                    <a:p>
                      <a:pPr algn="l"/>
                      <a:r>
                        <a:rPr lang="en-US" b="1" dirty="0"/>
                        <a:t>CSF </a:t>
                      </a:r>
                    </a:p>
                  </a:txBody>
                  <a:tcPr/>
                </a:tc>
                <a:tc>
                  <a:txBody>
                    <a:bodyPr/>
                    <a:lstStyle/>
                    <a:p>
                      <a:r>
                        <a:rPr lang="en-US" dirty="0"/>
                        <a:t>Oligoclonal band may be found in acute episode and disappear after recovery</a:t>
                      </a:r>
                    </a:p>
                  </a:txBody>
                  <a:tcPr/>
                </a:tc>
                <a:tc>
                  <a:txBody>
                    <a:bodyPr/>
                    <a:lstStyle/>
                    <a:p>
                      <a:r>
                        <a:rPr lang="en-US" dirty="0"/>
                        <a:t>Persist beyond clinical recovery,in between attacks</a:t>
                      </a:r>
                    </a:p>
                  </a:txBody>
                  <a:tcPr/>
                </a:tc>
                <a:extLst>
                  <a:ext uri="{0D108BD9-81ED-4DB2-BD59-A6C34878D82A}">
                    <a16:rowId xmlns:a16="http://schemas.microsoft.com/office/drawing/2014/main" val="2947992199"/>
                  </a:ext>
                </a:extLst>
              </a:tr>
              <a:tr h="8941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Prognosis</a:t>
                      </a:r>
                    </a:p>
                    <a:p>
                      <a:pPr algn="l"/>
                      <a:endParaRPr lang="en-US"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Recovery is rapid and often complete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Recovery variable</a:t>
                      </a:r>
                    </a:p>
                  </a:txBody>
                  <a:tcPr/>
                </a:tc>
                <a:extLst>
                  <a:ext uri="{0D108BD9-81ED-4DB2-BD59-A6C34878D82A}">
                    <a16:rowId xmlns:a16="http://schemas.microsoft.com/office/drawing/2014/main" val="2832780391"/>
                  </a:ext>
                </a:extLst>
              </a:tr>
            </a:tbl>
          </a:graphicData>
        </a:graphic>
      </p:graphicFrame>
    </p:spTree>
    <p:extLst>
      <p:ext uri="{BB962C8B-B14F-4D97-AF65-F5344CB8AC3E}">
        <p14:creationId xmlns:p14="http://schemas.microsoft.com/office/powerpoint/2010/main" val="27655747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2C9F0-DE89-4929-AA22-176D6BFF6809}"/>
              </a:ext>
            </a:extLst>
          </p:cNvPr>
          <p:cNvSpPr>
            <a:spLocks noGrp="1"/>
          </p:cNvSpPr>
          <p:nvPr>
            <p:ph type="title"/>
          </p:nvPr>
        </p:nvSpPr>
        <p:spPr/>
        <p:txBody>
          <a:bodyPr/>
          <a:lstStyle/>
          <a:p>
            <a:pPr algn="ctr"/>
            <a:r>
              <a:rPr lang="en-US" b="1" dirty="0"/>
              <a:t>TREATMENT</a:t>
            </a:r>
          </a:p>
        </p:txBody>
      </p:sp>
      <p:sp>
        <p:nvSpPr>
          <p:cNvPr id="3" name="Content Placeholder 2">
            <a:extLst>
              <a:ext uri="{FF2B5EF4-FFF2-40B4-BE49-F238E27FC236}">
                <a16:creationId xmlns:a16="http://schemas.microsoft.com/office/drawing/2014/main" id="{5B71CCC3-7ECC-4B9C-A3A7-858E4A127770}"/>
              </a:ext>
            </a:extLst>
          </p:cNvPr>
          <p:cNvSpPr>
            <a:spLocks noGrp="1"/>
          </p:cNvSpPr>
          <p:nvPr>
            <p:ph idx="1"/>
          </p:nvPr>
        </p:nvSpPr>
        <p:spPr/>
        <p:txBody>
          <a:bodyPr>
            <a:normAutofit/>
          </a:bodyPr>
          <a:lstStyle/>
          <a:p>
            <a:pPr marL="0" indent="0">
              <a:buNone/>
            </a:pPr>
            <a:r>
              <a:rPr lang="en-US" dirty="0"/>
              <a:t>  Treatment of ADEM includes:</a:t>
            </a:r>
          </a:p>
          <a:p>
            <a:r>
              <a:rPr lang="en-US" b="1" dirty="0"/>
              <a:t>Supportive</a:t>
            </a:r>
          </a:p>
          <a:p>
            <a:r>
              <a:rPr lang="en-US" b="1" dirty="0"/>
              <a:t>Specific</a:t>
            </a:r>
          </a:p>
          <a:p>
            <a:pPr marL="0" indent="0">
              <a:buNone/>
            </a:pPr>
            <a:r>
              <a:rPr lang="en-US" dirty="0"/>
              <a:t>         High-dose intravenous methyl prednisolone</a:t>
            </a:r>
          </a:p>
          <a:p>
            <a:pPr marL="0" indent="0">
              <a:buNone/>
            </a:pPr>
            <a:r>
              <a:rPr lang="en-US" dirty="0"/>
              <a:t>         Intravenous immunoglobulin</a:t>
            </a:r>
          </a:p>
          <a:p>
            <a:pPr marL="0" indent="0">
              <a:buNone/>
            </a:pPr>
            <a:r>
              <a:rPr lang="en-US" dirty="0"/>
              <a:t>         </a:t>
            </a:r>
            <a:r>
              <a:rPr lang="en-US"/>
              <a:t>Plasma pheresis</a:t>
            </a:r>
            <a:endParaRPr lang="en-US" dirty="0"/>
          </a:p>
          <a:p>
            <a:pPr marL="0" indent="0">
              <a:buNone/>
            </a:pPr>
            <a:r>
              <a:rPr lang="en-US" dirty="0"/>
              <a:t>         Physical and rehabilitation therapy </a:t>
            </a:r>
          </a:p>
          <a:p>
            <a:endParaRPr lang="en-US" dirty="0"/>
          </a:p>
        </p:txBody>
      </p:sp>
    </p:spTree>
    <p:extLst>
      <p:ext uri="{BB962C8B-B14F-4D97-AF65-F5344CB8AC3E}">
        <p14:creationId xmlns:p14="http://schemas.microsoft.com/office/powerpoint/2010/main" val="2361237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BD1F6-3031-4303-8978-939B2F0420C6}"/>
              </a:ext>
            </a:extLst>
          </p:cNvPr>
          <p:cNvSpPr>
            <a:spLocks noGrp="1"/>
          </p:cNvSpPr>
          <p:nvPr>
            <p:ph type="title"/>
          </p:nvPr>
        </p:nvSpPr>
        <p:spPr/>
        <p:txBody>
          <a:bodyPr/>
          <a:lstStyle/>
          <a:p>
            <a:r>
              <a:rPr lang="en-US" b="1" dirty="0"/>
              <a:t>SUPPORTIVE CARE</a:t>
            </a:r>
          </a:p>
        </p:txBody>
      </p:sp>
      <p:sp>
        <p:nvSpPr>
          <p:cNvPr id="3" name="Content Placeholder 2">
            <a:extLst>
              <a:ext uri="{FF2B5EF4-FFF2-40B4-BE49-F238E27FC236}">
                <a16:creationId xmlns:a16="http://schemas.microsoft.com/office/drawing/2014/main" id="{621EE312-EC4C-48CB-8CC2-BFB0A3AA55DE}"/>
              </a:ext>
            </a:extLst>
          </p:cNvPr>
          <p:cNvSpPr>
            <a:spLocks noGrp="1"/>
          </p:cNvSpPr>
          <p:nvPr>
            <p:ph idx="1"/>
          </p:nvPr>
        </p:nvSpPr>
        <p:spPr/>
        <p:txBody>
          <a:bodyPr/>
          <a:lstStyle/>
          <a:p>
            <a:r>
              <a:rPr lang="en-US" dirty="0"/>
              <a:t>Supportive care includes </a:t>
            </a:r>
            <a:r>
              <a:rPr lang="en-US" b="1" dirty="0"/>
              <a:t>airway protection </a:t>
            </a:r>
            <a:r>
              <a:rPr lang="en-US" dirty="0"/>
              <a:t>in patients with altered mental status and </a:t>
            </a:r>
            <a:r>
              <a:rPr lang="en-US" b="1" dirty="0"/>
              <a:t>mechanical ventilation </a:t>
            </a:r>
            <a:r>
              <a:rPr lang="en-US" dirty="0"/>
              <a:t>if required.</a:t>
            </a:r>
          </a:p>
          <a:p>
            <a:pPr marL="0" indent="0">
              <a:buNone/>
            </a:pPr>
            <a:endParaRPr lang="en-US" dirty="0"/>
          </a:p>
          <a:p>
            <a:r>
              <a:rPr lang="en-US" dirty="0"/>
              <a:t>Other supportive includes: </a:t>
            </a:r>
            <a:r>
              <a:rPr lang="en-US" b="1" dirty="0"/>
              <a:t>antiseizure medication </a:t>
            </a:r>
            <a:r>
              <a:rPr lang="en-US" dirty="0"/>
              <a:t>in patients with seizures, </a:t>
            </a:r>
            <a:r>
              <a:rPr lang="en-US" b="1" dirty="0"/>
              <a:t>correction of fluid and electrolyte disturbances.</a:t>
            </a:r>
            <a:endParaRPr lang="en-US" dirty="0"/>
          </a:p>
          <a:p>
            <a:endParaRPr lang="en-US" dirty="0"/>
          </a:p>
        </p:txBody>
      </p:sp>
    </p:spTree>
    <p:extLst>
      <p:ext uri="{BB962C8B-B14F-4D97-AF65-F5344CB8AC3E}">
        <p14:creationId xmlns:p14="http://schemas.microsoft.com/office/powerpoint/2010/main" val="37703063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09454-9B46-4A99-98C3-17F0A75F44B6}"/>
              </a:ext>
            </a:extLst>
          </p:cNvPr>
          <p:cNvSpPr>
            <a:spLocks noGrp="1"/>
          </p:cNvSpPr>
          <p:nvPr>
            <p:ph type="title"/>
          </p:nvPr>
        </p:nvSpPr>
        <p:spPr>
          <a:xfrm>
            <a:off x="838200" y="365126"/>
            <a:ext cx="10515600" cy="966964"/>
          </a:xfrm>
        </p:spPr>
        <p:txBody>
          <a:bodyPr/>
          <a:lstStyle/>
          <a:p>
            <a:r>
              <a:rPr lang="en-US" b="1" dirty="0"/>
              <a:t>SPECIFIC TREATMENT</a:t>
            </a:r>
          </a:p>
        </p:txBody>
      </p:sp>
      <p:sp>
        <p:nvSpPr>
          <p:cNvPr id="3" name="Content Placeholder 2">
            <a:extLst>
              <a:ext uri="{FF2B5EF4-FFF2-40B4-BE49-F238E27FC236}">
                <a16:creationId xmlns:a16="http://schemas.microsoft.com/office/drawing/2014/main" id="{7C8EC159-2A15-41B2-8DF5-241C42160734}"/>
              </a:ext>
            </a:extLst>
          </p:cNvPr>
          <p:cNvSpPr>
            <a:spLocks noGrp="1"/>
          </p:cNvSpPr>
          <p:nvPr>
            <p:ph idx="1"/>
          </p:nvPr>
        </p:nvSpPr>
        <p:spPr>
          <a:xfrm>
            <a:off x="838200" y="1490133"/>
            <a:ext cx="10515600" cy="4686830"/>
          </a:xfrm>
        </p:spPr>
        <p:txBody>
          <a:bodyPr>
            <a:normAutofit/>
          </a:bodyPr>
          <a:lstStyle/>
          <a:p>
            <a:r>
              <a:rPr lang="en-US" dirty="0"/>
              <a:t>Intravenous methyl prednisolone  10–30 mg/kg/day, up to a maximum of 1 g/day for 3–5 days. Oral corticosteroid treatment is continued with gradual tapering over 8 weeks to reduce the risk of relapses. </a:t>
            </a:r>
          </a:p>
          <a:p>
            <a:endParaRPr lang="en-US" dirty="0"/>
          </a:p>
          <a:p>
            <a:r>
              <a:rPr lang="en-US" dirty="0"/>
              <a:t>If high-dose corticosteroids fail, the next step will be plasma exchange (PE).A course of 4–6 PEs have been shown to be associated with moderate to marked and sustained improvement.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89219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3C3E72-788B-44DF-BF40-BCAA2CACDD6C}"/>
              </a:ext>
            </a:extLst>
          </p:cNvPr>
          <p:cNvSpPr>
            <a:spLocks noGrp="1"/>
          </p:cNvSpPr>
          <p:nvPr>
            <p:ph idx="1"/>
          </p:nvPr>
        </p:nvSpPr>
        <p:spPr/>
        <p:txBody>
          <a:bodyPr/>
          <a:lstStyle/>
          <a:p>
            <a:r>
              <a:rPr lang="en-US" dirty="0"/>
              <a:t>Another option IV Ig 2 gm/kg intravenously as a single dose or over the course of 3-5 days.</a:t>
            </a:r>
          </a:p>
          <a:p>
            <a:endParaRPr lang="en-US" dirty="0"/>
          </a:p>
          <a:p>
            <a:endParaRPr lang="en-US" dirty="0"/>
          </a:p>
          <a:p>
            <a:r>
              <a:rPr lang="en-US" dirty="0"/>
              <a:t>Any type of vaccination should be avoided during the first 6 months following recovery.</a:t>
            </a:r>
          </a:p>
          <a:p>
            <a:endParaRPr lang="en-US" dirty="0"/>
          </a:p>
        </p:txBody>
      </p:sp>
    </p:spTree>
    <p:extLst>
      <p:ext uri="{BB962C8B-B14F-4D97-AF65-F5344CB8AC3E}">
        <p14:creationId xmlns:p14="http://schemas.microsoft.com/office/powerpoint/2010/main" val="6426733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6EB96-A763-4F61-B797-4C18795D88CA}"/>
              </a:ext>
            </a:extLst>
          </p:cNvPr>
          <p:cNvSpPr>
            <a:spLocks noGrp="1"/>
          </p:cNvSpPr>
          <p:nvPr>
            <p:ph type="title"/>
          </p:nvPr>
        </p:nvSpPr>
        <p:spPr>
          <a:xfrm>
            <a:off x="838200" y="365126"/>
            <a:ext cx="10515600" cy="989542"/>
          </a:xfrm>
        </p:spPr>
        <p:txBody>
          <a:bodyPr/>
          <a:lstStyle/>
          <a:p>
            <a:pPr algn="ctr"/>
            <a:r>
              <a:rPr lang="en-US" b="1" dirty="0"/>
              <a:t>PROGNOSIS</a:t>
            </a:r>
          </a:p>
        </p:txBody>
      </p:sp>
      <p:sp>
        <p:nvSpPr>
          <p:cNvPr id="3" name="Content Placeholder 2">
            <a:extLst>
              <a:ext uri="{FF2B5EF4-FFF2-40B4-BE49-F238E27FC236}">
                <a16:creationId xmlns:a16="http://schemas.microsoft.com/office/drawing/2014/main" id="{08DA999D-7487-4A48-B19A-1B5B0ED2AFB2}"/>
              </a:ext>
            </a:extLst>
          </p:cNvPr>
          <p:cNvSpPr>
            <a:spLocks noGrp="1"/>
          </p:cNvSpPr>
          <p:nvPr>
            <p:ph idx="1"/>
          </p:nvPr>
        </p:nvSpPr>
        <p:spPr>
          <a:xfrm>
            <a:off x="838200" y="1354668"/>
            <a:ext cx="10515600" cy="4822295"/>
          </a:xfrm>
        </p:spPr>
        <p:txBody>
          <a:bodyPr/>
          <a:lstStyle/>
          <a:p>
            <a:r>
              <a:rPr lang="en-US" dirty="0"/>
              <a:t>Patients with ADEM presenting with peripheral involvement have been seen to have a worse prognosis and increased risk of relapse compared to those with only CNS involvement.</a:t>
            </a:r>
          </a:p>
          <a:p>
            <a:pPr marL="0" indent="0">
              <a:buNone/>
            </a:pPr>
            <a:endParaRPr lang="en-US" dirty="0"/>
          </a:p>
          <a:p>
            <a:r>
              <a:rPr lang="en-US" dirty="0"/>
              <a:t>80% have complete recovery</a:t>
            </a:r>
          </a:p>
          <a:p>
            <a:r>
              <a:rPr lang="en-US" dirty="0"/>
              <a:t>Mortality rate 5-20 %</a:t>
            </a:r>
          </a:p>
          <a:p>
            <a:r>
              <a:rPr lang="en-US" dirty="0"/>
              <a:t>Many survivors have permanent neurologic sequelae.</a:t>
            </a:r>
          </a:p>
          <a:p>
            <a:r>
              <a:rPr lang="en-US" dirty="0"/>
              <a:t>The most common sequelae are focal motor deficits, could range from mild ataxia to hemiparesis. </a:t>
            </a:r>
          </a:p>
        </p:txBody>
      </p:sp>
    </p:spTree>
    <p:extLst>
      <p:ext uri="{BB962C8B-B14F-4D97-AF65-F5344CB8AC3E}">
        <p14:creationId xmlns:p14="http://schemas.microsoft.com/office/powerpoint/2010/main" val="26222906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28E94-D24F-433C-A1DB-C0D9933E9867}"/>
              </a:ext>
            </a:extLst>
          </p:cNvPr>
          <p:cNvSpPr>
            <a:spLocks noGrp="1"/>
          </p:cNvSpPr>
          <p:nvPr>
            <p:ph type="title"/>
          </p:nvPr>
        </p:nvSpPr>
        <p:spPr>
          <a:xfrm>
            <a:off x="838200" y="365125"/>
            <a:ext cx="10515600" cy="5584119"/>
          </a:xfrm>
        </p:spPr>
        <p:txBody>
          <a:bodyPr>
            <a:normAutofit/>
          </a:bodyPr>
          <a:lstStyle/>
          <a:p>
            <a:r>
              <a:rPr lang="en-US" sz="9600" dirty="0"/>
              <a:t>THANK YOU</a:t>
            </a:r>
          </a:p>
        </p:txBody>
      </p:sp>
    </p:spTree>
    <p:extLst>
      <p:ext uri="{BB962C8B-B14F-4D97-AF65-F5344CB8AC3E}">
        <p14:creationId xmlns:p14="http://schemas.microsoft.com/office/powerpoint/2010/main" val="469594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99B2E14-A8C8-4054-9D30-D5B73F0BD9B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48267" y="688622"/>
            <a:ext cx="10464800" cy="5443185"/>
          </a:xfrm>
        </p:spPr>
      </p:pic>
    </p:spTree>
    <p:extLst>
      <p:ext uri="{BB962C8B-B14F-4D97-AF65-F5344CB8AC3E}">
        <p14:creationId xmlns:p14="http://schemas.microsoft.com/office/powerpoint/2010/main" val="3416786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BF42C-240E-4681-AC95-9646FBD68CFB}"/>
              </a:ext>
            </a:extLst>
          </p:cNvPr>
          <p:cNvSpPr>
            <a:spLocks noGrp="1"/>
          </p:cNvSpPr>
          <p:nvPr>
            <p:ph type="title"/>
          </p:nvPr>
        </p:nvSpPr>
        <p:spPr/>
        <p:txBody>
          <a:bodyPr/>
          <a:lstStyle/>
          <a:p>
            <a:pPr algn="ctr"/>
            <a:r>
              <a:rPr lang="en-US" b="1" dirty="0"/>
              <a:t>CAUSE</a:t>
            </a:r>
          </a:p>
        </p:txBody>
      </p:sp>
      <p:sp>
        <p:nvSpPr>
          <p:cNvPr id="3" name="Content Placeholder 2">
            <a:extLst>
              <a:ext uri="{FF2B5EF4-FFF2-40B4-BE49-F238E27FC236}">
                <a16:creationId xmlns:a16="http://schemas.microsoft.com/office/drawing/2014/main" id="{83BE4FDA-460F-4BED-8AA7-F0508496D22F}"/>
              </a:ext>
            </a:extLst>
          </p:cNvPr>
          <p:cNvSpPr>
            <a:spLocks noGrp="1"/>
          </p:cNvSpPr>
          <p:nvPr>
            <p:ph idx="1"/>
          </p:nvPr>
        </p:nvSpPr>
        <p:spPr/>
        <p:txBody>
          <a:bodyPr/>
          <a:lstStyle/>
          <a:p>
            <a:r>
              <a:rPr lang="en-US" dirty="0"/>
              <a:t>Post infectious</a:t>
            </a:r>
          </a:p>
          <a:p>
            <a:r>
              <a:rPr lang="en-US" dirty="0"/>
              <a:t>Post vaccinal</a:t>
            </a:r>
          </a:p>
        </p:txBody>
      </p:sp>
    </p:spTree>
    <p:extLst>
      <p:ext uri="{BB962C8B-B14F-4D97-AF65-F5344CB8AC3E}">
        <p14:creationId xmlns:p14="http://schemas.microsoft.com/office/powerpoint/2010/main" val="352024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BA93A-D778-4727-A587-668961BE8E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05A448-53E3-4F2C-9432-E72B73F87638}"/>
              </a:ext>
            </a:extLst>
          </p:cNvPr>
          <p:cNvSpPr>
            <a:spLocks noGrp="1"/>
          </p:cNvSpPr>
          <p:nvPr>
            <p:ph idx="1"/>
          </p:nvPr>
        </p:nvSpPr>
        <p:spPr/>
        <p:txBody>
          <a:bodyPr>
            <a:normAutofit fontScale="77500" lnSpcReduction="20000"/>
          </a:bodyPr>
          <a:lstStyle/>
          <a:p>
            <a:pPr marL="0" indent="0">
              <a:buNone/>
            </a:pPr>
            <a:r>
              <a:rPr lang="en-US" sz="3100" b="1" dirty="0"/>
              <a:t>A. Post infectious</a:t>
            </a:r>
          </a:p>
          <a:p>
            <a:pPr marL="0" indent="0">
              <a:buNone/>
            </a:pPr>
            <a:r>
              <a:rPr lang="en-US" dirty="0"/>
              <a:t>   a)Viral</a:t>
            </a:r>
          </a:p>
          <a:p>
            <a:pPr lvl="0"/>
            <a:r>
              <a:rPr lang="en-US" dirty="0"/>
              <a:t>Measles.</a:t>
            </a:r>
          </a:p>
          <a:p>
            <a:pPr lvl="0"/>
            <a:r>
              <a:rPr lang="en-US" dirty="0"/>
              <a:t>Mumps.</a:t>
            </a:r>
          </a:p>
          <a:p>
            <a:pPr lvl="0"/>
            <a:r>
              <a:rPr lang="en-US" dirty="0"/>
              <a:t>Influenza A or B.</a:t>
            </a:r>
          </a:p>
          <a:p>
            <a:pPr lvl="0"/>
            <a:r>
              <a:rPr lang="en-US" dirty="0"/>
              <a:t>Hepatitis A or B.</a:t>
            </a:r>
          </a:p>
          <a:p>
            <a:pPr lvl="0"/>
            <a:r>
              <a:rPr lang="en-US" dirty="0"/>
              <a:t>Herpes simplex.</a:t>
            </a:r>
          </a:p>
          <a:p>
            <a:pPr lvl="0"/>
            <a:r>
              <a:rPr lang="en-US" dirty="0"/>
              <a:t>Human herpes virus E.</a:t>
            </a:r>
          </a:p>
          <a:p>
            <a:pPr lvl="0"/>
            <a:r>
              <a:rPr lang="en-US" dirty="0"/>
              <a:t>Varicella, rubella.</a:t>
            </a:r>
          </a:p>
          <a:p>
            <a:pPr lvl="0"/>
            <a:r>
              <a:rPr lang="en-US" dirty="0"/>
              <a:t>Epstein-Barr virus.</a:t>
            </a:r>
          </a:p>
          <a:p>
            <a:pPr lvl="0"/>
            <a:r>
              <a:rPr lang="en-US" dirty="0"/>
              <a:t>Cytomegalovirus.</a:t>
            </a:r>
          </a:p>
          <a:p>
            <a:pPr lvl="0"/>
            <a:r>
              <a:rPr lang="en-US" dirty="0"/>
              <a:t>HIV.</a:t>
            </a:r>
          </a:p>
          <a:p>
            <a:endParaRPr lang="en-US" dirty="0"/>
          </a:p>
        </p:txBody>
      </p:sp>
    </p:spTree>
    <p:extLst>
      <p:ext uri="{BB962C8B-B14F-4D97-AF65-F5344CB8AC3E}">
        <p14:creationId xmlns:p14="http://schemas.microsoft.com/office/powerpoint/2010/main" val="3245601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9E9B5E-D827-4302-8186-1607753181FE}"/>
              </a:ext>
            </a:extLst>
          </p:cNvPr>
          <p:cNvSpPr>
            <a:spLocks noGrp="1"/>
          </p:cNvSpPr>
          <p:nvPr>
            <p:ph idx="1"/>
          </p:nvPr>
        </p:nvSpPr>
        <p:spPr/>
        <p:txBody>
          <a:bodyPr/>
          <a:lstStyle/>
          <a:p>
            <a:pPr marL="0" indent="0">
              <a:buNone/>
            </a:pPr>
            <a:r>
              <a:rPr lang="en-US" dirty="0"/>
              <a:t>   b) Others</a:t>
            </a:r>
          </a:p>
          <a:p>
            <a:pPr lvl="0"/>
            <a:r>
              <a:rPr lang="en-US" i="1" dirty="0"/>
              <a:t>Mycoplasma pneumoniae.</a:t>
            </a:r>
            <a:endParaRPr lang="en-US" dirty="0"/>
          </a:p>
          <a:p>
            <a:pPr lvl="0"/>
            <a:r>
              <a:rPr lang="en-US" dirty="0"/>
              <a:t>Chlamydia.</a:t>
            </a:r>
          </a:p>
          <a:p>
            <a:pPr lvl="0"/>
            <a:r>
              <a:rPr lang="en-US" dirty="0"/>
              <a:t>Legionella.</a:t>
            </a:r>
          </a:p>
          <a:p>
            <a:pPr lvl="0"/>
            <a:r>
              <a:rPr lang="en-US" dirty="0"/>
              <a:t>Campylobacter.</a:t>
            </a:r>
          </a:p>
          <a:p>
            <a:pPr lvl="0"/>
            <a:r>
              <a:rPr lang="en-US" dirty="0"/>
              <a:t>Streptococcus.</a:t>
            </a:r>
          </a:p>
          <a:p>
            <a:endParaRPr lang="en-US" dirty="0"/>
          </a:p>
        </p:txBody>
      </p:sp>
    </p:spTree>
    <p:extLst>
      <p:ext uri="{BB962C8B-B14F-4D97-AF65-F5344CB8AC3E}">
        <p14:creationId xmlns:p14="http://schemas.microsoft.com/office/powerpoint/2010/main" val="1461968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DAB017-8407-465F-A40E-E6572B400E09}"/>
              </a:ext>
            </a:extLst>
          </p:cNvPr>
          <p:cNvSpPr>
            <a:spLocks noGrp="1"/>
          </p:cNvSpPr>
          <p:nvPr>
            <p:ph idx="1"/>
          </p:nvPr>
        </p:nvSpPr>
        <p:spPr>
          <a:xfrm>
            <a:off x="838200" y="1106311"/>
            <a:ext cx="10515600" cy="5070652"/>
          </a:xfrm>
        </p:spPr>
        <p:txBody>
          <a:bodyPr>
            <a:normAutofit/>
          </a:bodyPr>
          <a:lstStyle/>
          <a:p>
            <a:pPr marL="0" indent="0">
              <a:buNone/>
            </a:pPr>
            <a:r>
              <a:rPr lang="en-US" b="1" dirty="0"/>
              <a:t> B. Vaccines</a:t>
            </a:r>
            <a:endParaRPr lang="en-US" dirty="0"/>
          </a:p>
          <a:p>
            <a:pPr lvl="0"/>
            <a:r>
              <a:rPr lang="en-US" dirty="0"/>
              <a:t>Rabies.</a:t>
            </a:r>
          </a:p>
          <a:p>
            <a:pPr lvl="0"/>
            <a:r>
              <a:rPr lang="en-US" dirty="0"/>
              <a:t>Diphtheria, tetanus, pertussis.</a:t>
            </a:r>
          </a:p>
          <a:p>
            <a:pPr lvl="0"/>
            <a:r>
              <a:rPr lang="en-US" dirty="0"/>
              <a:t>Smallpox.</a:t>
            </a:r>
          </a:p>
          <a:p>
            <a:pPr lvl="0"/>
            <a:r>
              <a:rPr lang="en-US" dirty="0"/>
              <a:t>Measles.</a:t>
            </a:r>
          </a:p>
          <a:p>
            <a:pPr lvl="0"/>
            <a:r>
              <a:rPr lang="en-US" dirty="0"/>
              <a:t>Japanese B encephalitis.</a:t>
            </a:r>
          </a:p>
          <a:p>
            <a:pPr lvl="0"/>
            <a:r>
              <a:rPr lang="en-US" dirty="0"/>
              <a:t>Polio.</a:t>
            </a:r>
          </a:p>
          <a:p>
            <a:pPr lvl="0"/>
            <a:r>
              <a:rPr lang="en-US" dirty="0"/>
              <a:t>Hepatitis B.</a:t>
            </a:r>
          </a:p>
          <a:p>
            <a:pPr lvl="0"/>
            <a:r>
              <a:rPr lang="en-US" dirty="0"/>
              <a:t>Influenza.</a:t>
            </a:r>
          </a:p>
          <a:p>
            <a:endParaRPr lang="en-US" dirty="0"/>
          </a:p>
        </p:txBody>
      </p:sp>
    </p:spTree>
    <p:extLst>
      <p:ext uri="{BB962C8B-B14F-4D97-AF65-F5344CB8AC3E}">
        <p14:creationId xmlns:p14="http://schemas.microsoft.com/office/powerpoint/2010/main" val="413312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4A52A-852F-4664-9C44-8D58D43FDCD3}"/>
              </a:ext>
            </a:extLst>
          </p:cNvPr>
          <p:cNvSpPr>
            <a:spLocks noGrp="1"/>
          </p:cNvSpPr>
          <p:nvPr>
            <p:ph type="title"/>
          </p:nvPr>
        </p:nvSpPr>
        <p:spPr/>
        <p:txBody>
          <a:bodyPr/>
          <a:lstStyle/>
          <a:p>
            <a:pPr algn="ctr"/>
            <a:r>
              <a:rPr lang="en-US" b="1" dirty="0"/>
              <a:t>PATHOGENESIS</a:t>
            </a:r>
          </a:p>
        </p:txBody>
      </p:sp>
      <p:sp>
        <p:nvSpPr>
          <p:cNvPr id="3" name="Content Placeholder 2">
            <a:extLst>
              <a:ext uri="{FF2B5EF4-FFF2-40B4-BE49-F238E27FC236}">
                <a16:creationId xmlns:a16="http://schemas.microsoft.com/office/drawing/2014/main" id="{BB4044B9-8396-40E6-B7C1-CBAC7C8FCF26}"/>
              </a:ext>
            </a:extLst>
          </p:cNvPr>
          <p:cNvSpPr>
            <a:spLocks noGrp="1"/>
          </p:cNvSpPr>
          <p:nvPr>
            <p:ph idx="1"/>
          </p:nvPr>
        </p:nvSpPr>
        <p:spPr>
          <a:xfrm>
            <a:off x="838200" y="2009423"/>
            <a:ext cx="10515600" cy="4167540"/>
          </a:xfrm>
        </p:spPr>
        <p:txBody>
          <a:bodyPr/>
          <a:lstStyle/>
          <a:p>
            <a:r>
              <a:rPr lang="en-US" dirty="0"/>
              <a:t>Autoimmune response</a:t>
            </a:r>
          </a:p>
          <a:p>
            <a:endParaRPr lang="en-US" dirty="0"/>
          </a:p>
          <a:p>
            <a:endParaRPr lang="en-US" dirty="0"/>
          </a:p>
          <a:p>
            <a:r>
              <a:rPr lang="en-US" dirty="0"/>
              <a:t>Genetic susceptibility</a:t>
            </a:r>
          </a:p>
        </p:txBody>
      </p:sp>
    </p:spTree>
    <p:extLst>
      <p:ext uri="{BB962C8B-B14F-4D97-AF65-F5344CB8AC3E}">
        <p14:creationId xmlns:p14="http://schemas.microsoft.com/office/powerpoint/2010/main" val="383512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1440</TotalTime>
  <Words>1344</Words>
  <Application>Microsoft Office PowerPoint</Application>
  <PresentationFormat>Widescreen</PresentationFormat>
  <Paragraphs>158</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Calibri Light</vt:lpstr>
      <vt:lpstr>Office Theme</vt:lpstr>
      <vt:lpstr>TOPIC PRESENTATION</vt:lpstr>
      <vt:lpstr>   ACUTE DISSEMINATED ENCEPHALOMYELITIS                                                       (ADEM)</vt:lpstr>
      <vt:lpstr>DEFINITION</vt:lpstr>
      <vt:lpstr>PowerPoint Presentation</vt:lpstr>
      <vt:lpstr>CAUSE</vt:lpstr>
      <vt:lpstr>PowerPoint Presentation</vt:lpstr>
      <vt:lpstr>PowerPoint Presentation</vt:lpstr>
      <vt:lpstr>PowerPoint Presentation</vt:lpstr>
      <vt:lpstr>PATHOGENESIS</vt:lpstr>
      <vt:lpstr>PATHOGENESIS</vt:lpstr>
      <vt:lpstr>PATHOGENESIS</vt:lpstr>
      <vt:lpstr>PATHOGENESIS</vt:lpstr>
      <vt:lpstr>PATHOGENESIS</vt:lpstr>
      <vt:lpstr>PATHOGENESIS</vt:lpstr>
      <vt:lpstr>CLINICAL FEATURES</vt:lpstr>
      <vt:lpstr>CLINICAL FEATURES</vt:lpstr>
      <vt:lpstr>CLINICAL FEATURES</vt:lpstr>
      <vt:lpstr>CLINICAL FEATURES</vt:lpstr>
      <vt:lpstr>INVESTIGATIONS</vt:lpstr>
      <vt:lpstr>CEREBROSPINAL FLUID</vt:lpstr>
      <vt:lpstr>MRI</vt:lpstr>
      <vt:lpstr>PowerPoint Presentation</vt:lpstr>
      <vt:lpstr>PowerPoint Presentation</vt:lpstr>
      <vt:lpstr>PowerPoint Presentation</vt:lpstr>
      <vt:lpstr>MRI</vt:lpstr>
      <vt:lpstr>Electroencephalography </vt:lpstr>
      <vt:lpstr>PowerPoint Presentation</vt:lpstr>
      <vt:lpstr>PowerPoint Presentation</vt:lpstr>
      <vt:lpstr>Relapsing/Recurrence/Multiphasic ADEM </vt:lpstr>
      <vt:lpstr>PowerPoint Presentation</vt:lpstr>
      <vt:lpstr>ADEM     vs    MS</vt:lpstr>
      <vt:lpstr>TREATMENT</vt:lpstr>
      <vt:lpstr>SUPPORTIVE CARE</vt:lpstr>
      <vt:lpstr>SPECIFIC TREATMENT</vt:lpstr>
      <vt:lpstr>PowerPoint Presentation</vt:lpstr>
      <vt:lpstr>PROGNOSIS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137</cp:revision>
  <dcterms:created xsi:type="dcterms:W3CDTF">2020-01-29T12:47:22Z</dcterms:created>
  <dcterms:modified xsi:type="dcterms:W3CDTF">2020-02-01T19:04:12Z</dcterms:modified>
</cp:coreProperties>
</file>