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8" r:id="rId2"/>
    <p:sldId id="257" r:id="rId3"/>
    <p:sldId id="259" r:id="rId4"/>
    <p:sldId id="312" r:id="rId5"/>
    <p:sldId id="263" r:id="rId6"/>
    <p:sldId id="264" r:id="rId7"/>
    <p:sldId id="313" r:id="rId8"/>
    <p:sldId id="294" r:id="rId9"/>
    <p:sldId id="266" r:id="rId10"/>
    <p:sldId id="297" r:id="rId11"/>
    <p:sldId id="314" r:id="rId12"/>
    <p:sldId id="269" r:id="rId13"/>
    <p:sldId id="299" r:id="rId14"/>
    <p:sldId id="315" r:id="rId15"/>
    <p:sldId id="300" r:id="rId16"/>
    <p:sldId id="301" r:id="rId17"/>
    <p:sldId id="302" r:id="rId18"/>
    <p:sldId id="303" r:id="rId19"/>
    <p:sldId id="316" r:id="rId20"/>
    <p:sldId id="309" r:id="rId21"/>
    <p:sldId id="310" r:id="rId22"/>
    <p:sldId id="311" r:id="rId23"/>
    <p:sldId id="304" r:id="rId24"/>
    <p:sldId id="305" r:id="rId25"/>
    <p:sldId id="307" r:id="rId26"/>
    <p:sldId id="306" r:id="rId27"/>
    <p:sldId id="308" r:id="rId28"/>
    <p:sldId id="317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598566-9B2D-476C-A65D-87D3F06F7223}" type="datetimeFigureOut">
              <a:rPr lang="en-US" smtClean="0"/>
              <a:pPr/>
              <a:t>9/21/2019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3B8C28-D7C0-486F-BE50-CDCD37C3F4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0"/>
            <a:ext cx="7772400" cy="2533651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smtClean="0"/>
              <a:t>OSMOTIC DEMYELINATION SYNDROME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DR.SAJIB KUMAR SARKAR</a:t>
            </a:r>
          </a:p>
          <a:p>
            <a:r>
              <a:rPr lang="en-U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IMO</a:t>
            </a:r>
            <a:br>
              <a:rPr lang="en-U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en-U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RANGPUR MEDICAL COLLEGE HOSPITAL</a:t>
            </a:r>
            <a:endParaRPr lang="en-US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229600" cy="3810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endParaRPr lang="en-US" sz="2800" b="1" dirty="0" smtClean="0"/>
          </a:p>
          <a:p>
            <a:pPr algn="just"/>
            <a:endParaRPr lang="en-US" sz="2800" b="1" dirty="0" smtClean="0"/>
          </a:p>
          <a:p>
            <a:pPr algn="just"/>
            <a:r>
              <a:rPr lang="en-US" sz="2800" b="1" dirty="0" smtClean="0"/>
              <a:t>Correction of the hyponatremia with intravenous fluids, the extracellular tonicity increases, followed by an increase in intracellular tonicity. </a:t>
            </a:r>
          </a:p>
          <a:p>
            <a:pPr algn="just"/>
            <a:endParaRPr lang="en-US" sz="2800" b="1" dirty="0" smtClean="0"/>
          </a:p>
          <a:p>
            <a:pPr algn="just"/>
            <a:endParaRPr lang="en-US" sz="2800" b="1" dirty="0" smtClean="0"/>
          </a:p>
          <a:p>
            <a:pPr algn="just"/>
            <a:endParaRPr lang="en-US" sz="2800" b="1" dirty="0" smtClean="0"/>
          </a:p>
          <a:p>
            <a:pPr algn="just"/>
            <a:endParaRPr lang="en-US" sz="2800" b="1" dirty="0" smtClean="0"/>
          </a:p>
          <a:p>
            <a:pPr algn="just">
              <a:buNone/>
            </a:pPr>
            <a:r>
              <a:rPr lang="en-US" sz="2800" b="1" dirty="0" smtClean="0"/>
              <a:t> </a:t>
            </a:r>
            <a:endParaRPr lang="en-US" sz="2800" b="1" dirty="0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1"/>
            <a:ext cx="8229600" cy="44196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buNone/>
            </a:pPr>
            <a:endParaRPr lang="en-US" sz="2800" b="1" dirty="0" smtClean="0"/>
          </a:p>
          <a:p>
            <a:pPr algn="just"/>
            <a:endParaRPr lang="en-US" sz="2800" b="1" dirty="0" smtClean="0"/>
          </a:p>
          <a:p>
            <a:pPr algn="just"/>
            <a:r>
              <a:rPr lang="en-US" sz="2800" b="1" dirty="0" smtClean="0"/>
              <a:t>When the correction is too rapid </a:t>
            </a:r>
            <a:r>
              <a:rPr lang="en-US" sz="2800" b="1" dirty="0" smtClean="0">
                <a:solidFill>
                  <a:srgbClr val="FF0000"/>
                </a:solidFill>
              </a:rPr>
              <a:t>(&gt;8-10 mmol/L in 24 hours or 18 mmol/L in 48 hours) </a:t>
            </a:r>
            <a:r>
              <a:rPr lang="en-US" sz="2800" b="1" dirty="0" smtClean="0"/>
              <a:t>there is an abrupt increase in extracellular osmolarity which can lead to water shifting out of neurons,abruptly reducing their volume and causing them to detach from their myelin seaths.</a:t>
            </a:r>
          </a:p>
          <a:p>
            <a:pPr algn="just"/>
            <a:endParaRPr lang="en-US" sz="2800" b="1" dirty="0" smtClean="0"/>
          </a:p>
          <a:p>
            <a:pPr algn="just"/>
            <a:endParaRPr lang="en-US" sz="2800" b="1" dirty="0" smtClean="0"/>
          </a:p>
          <a:p>
            <a:pPr algn="just">
              <a:buNone/>
            </a:pPr>
            <a:r>
              <a:rPr lang="en-US" sz="2800" b="1" dirty="0" smtClean="0"/>
              <a:t> </a:t>
            </a:r>
            <a:endParaRPr lang="en-US" sz="2800" b="1" dirty="0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229600" cy="35814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endParaRPr lang="en-US" sz="2800" b="1" dirty="0" smtClean="0"/>
          </a:p>
          <a:p>
            <a:r>
              <a:rPr lang="en-US" sz="2800" b="1" dirty="0" smtClean="0"/>
              <a:t>This causing myelinolysis and can produce permanent structural and functional damage to mid brain structures and is generally fatal.</a:t>
            </a:r>
          </a:p>
          <a:p>
            <a:endParaRPr lang="en-US" sz="2800" b="1" dirty="0" smtClean="0"/>
          </a:p>
          <a:p>
            <a:endParaRPr lang="en-US" sz="2800" b="1" dirty="0" smtClean="0"/>
          </a:p>
          <a:p>
            <a:endParaRPr lang="en-US" sz="2800" b="1" dirty="0" smtClean="0"/>
          </a:p>
          <a:p>
            <a:pPr>
              <a:buNone/>
            </a:pPr>
            <a:r>
              <a:rPr lang="en-US" sz="2800" b="1" dirty="0" smtClean="0"/>
              <a:t> </a:t>
            </a:r>
            <a:endParaRPr lang="en-US" sz="2800" b="1" dirty="0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2-Figure2-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" y="685800"/>
            <a:ext cx="7924800" cy="5486399"/>
          </a:xfrm>
        </p:spPr>
      </p:pic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5715000" cy="8382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CLINICAL FEATURES</a:t>
            </a:r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09799"/>
            <a:ext cx="8763000" cy="327660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endParaRPr lang="en-US" sz="2800" b="1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just"/>
            <a:r>
              <a:rPr lang="en-US" sz="2800" b="1" dirty="0" smtClean="0">
                <a:solidFill>
                  <a:schemeClr val="bg2">
                    <a:lumMod val="10000"/>
                  </a:schemeClr>
                </a:solidFill>
              </a:rPr>
              <a:t>Can developed 1 or more days after overcorrection of hyponatraemia</a:t>
            </a:r>
          </a:p>
          <a:p>
            <a:pPr algn="just"/>
            <a:endParaRPr lang="en-US" sz="2800" b="1" dirty="0" smtClean="0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5715000" cy="8382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CLINICAL FEATURES</a:t>
            </a:r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05001"/>
            <a:ext cx="8763000" cy="39624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-US" sz="3600" b="1" dirty="0" smtClean="0">
                <a:solidFill>
                  <a:srgbClr val="7030A0"/>
                </a:solidFill>
              </a:rPr>
              <a:t>Central pontine myelinolysis</a:t>
            </a:r>
          </a:p>
          <a:p>
            <a:pPr algn="just"/>
            <a:r>
              <a:rPr lang="en-US" sz="2800" b="1" dirty="0" smtClean="0"/>
              <a:t>Paraparesis</a:t>
            </a:r>
          </a:p>
          <a:p>
            <a:pPr algn="just"/>
            <a:r>
              <a:rPr lang="en-US" sz="2800" b="1" dirty="0" smtClean="0"/>
              <a:t>Quadriparesis</a:t>
            </a:r>
          </a:p>
          <a:p>
            <a:pPr algn="just"/>
            <a:r>
              <a:rPr lang="en-US" sz="2800" b="1" dirty="0" smtClean="0"/>
              <a:t>Dysphagia</a:t>
            </a:r>
          </a:p>
          <a:p>
            <a:pPr algn="just"/>
            <a:r>
              <a:rPr lang="en-US" sz="2800" b="1" dirty="0" smtClean="0"/>
              <a:t>Dysarthria</a:t>
            </a:r>
          </a:p>
          <a:p>
            <a:pPr algn="just"/>
            <a:r>
              <a:rPr lang="en-US" sz="2800" b="1" dirty="0" smtClean="0"/>
              <a:t>Diplopia</a:t>
            </a:r>
          </a:p>
          <a:p>
            <a:pPr algn="just"/>
            <a:r>
              <a:rPr lang="en-US" sz="2800" b="1" dirty="0" smtClean="0"/>
              <a:t>Locked-in syndrome</a:t>
            </a:r>
          </a:p>
          <a:p>
            <a:pPr algn="just"/>
            <a:endParaRPr lang="en-US" sz="2800" b="1" dirty="0" smtClean="0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5715000" cy="8382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CLINICAL FEATURES</a:t>
            </a:r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05001"/>
            <a:ext cx="8763000" cy="39624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-US" sz="3600" b="1" dirty="0" smtClean="0">
                <a:solidFill>
                  <a:srgbClr val="7030A0"/>
                </a:solidFill>
              </a:rPr>
              <a:t>Extra pontine myelinolysis</a:t>
            </a:r>
          </a:p>
          <a:p>
            <a:pPr algn="just"/>
            <a:r>
              <a:rPr lang="en-US" sz="2800" b="1" dirty="0" smtClean="0"/>
              <a:t>Ataxia</a:t>
            </a:r>
          </a:p>
          <a:p>
            <a:pPr algn="just"/>
            <a:r>
              <a:rPr lang="en-US" sz="2800" b="1" dirty="0" smtClean="0"/>
              <a:t>Mutism</a:t>
            </a:r>
          </a:p>
          <a:p>
            <a:pPr algn="just"/>
            <a:r>
              <a:rPr lang="en-US" sz="2800" b="1" dirty="0" smtClean="0"/>
              <a:t>Perkinsonism</a:t>
            </a:r>
          </a:p>
          <a:p>
            <a:pPr algn="just"/>
            <a:r>
              <a:rPr lang="en-US" sz="2800" b="1" dirty="0" smtClean="0"/>
              <a:t>Dystonia</a:t>
            </a:r>
          </a:p>
          <a:p>
            <a:pPr algn="just"/>
            <a:r>
              <a:rPr lang="en-US" sz="2800" b="1" dirty="0" smtClean="0"/>
              <a:t>Catatonia</a:t>
            </a:r>
          </a:p>
          <a:p>
            <a:pPr algn="just">
              <a:buNone/>
            </a:pPr>
            <a:endParaRPr lang="en-US" sz="2800" b="1" dirty="0" smtClean="0"/>
          </a:p>
          <a:p>
            <a:pPr algn="just"/>
            <a:endParaRPr lang="en-US" sz="2800" b="1" dirty="0" smtClean="0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5715000" cy="8382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DIAGNOSIS</a:t>
            </a:r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05001"/>
            <a:ext cx="8763000" cy="39624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-US" b="1" dirty="0" smtClean="0">
                <a:solidFill>
                  <a:srgbClr val="7030A0"/>
                </a:solidFill>
              </a:rPr>
              <a:t>Clinical suspicion</a:t>
            </a:r>
          </a:p>
          <a:p>
            <a:pPr algn="just"/>
            <a:r>
              <a:rPr lang="en-US" sz="2800" b="1" dirty="0" smtClean="0"/>
              <a:t>Any patient presenting with new onset neurological symptoms with recent rapid increase in serum Sodium.</a:t>
            </a:r>
          </a:p>
          <a:p>
            <a:pPr algn="just"/>
            <a:r>
              <a:rPr lang="en-US" sz="2800" b="1" dirty="0" smtClean="0"/>
              <a:t>Presence of risk factors</a:t>
            </a:r>
          </a:p>
          <a:p>
            <a:pPr algn="just"/>
            <a:r>
              <a:rPr lang="en-US" sz="2800" b="1" dirty="0" smtClean="0"/>
              <a:t>Diagnosis is clinico- radiological</a:t>
            </a:r>
          </a:p>
          <a:p>
            <a:pPr algn="just"/>
            <a:r>
              <a:rPr lang="en-US" sz="2800" b="1" dirty="0" smtClean="0"/>
              <a:t>No role for tissue examination</a:t>
            </a:r>
          </a:p>
          <a:p>
            <a:pPr algn="just">
              <a:buNone/>
            </a:pPr>
            <a:endParaRPr lang="en-US" sz="2800" b="1" dirty="0" smtClean="0"/>
          </a:p>
          <a:p>
            <a:pPr algn="just"/>
            <a:endParaRPr lang="en-US" sz="2800" b="1" dirty="0" smtClean="0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5715000" cy="8382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MRI</a:t>
            </a:r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95299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Trident shaped/spreading bushfire pattern in central pons</a:t>
            </a:r>
          </a:p>
          <a:p>
            <a:pPr algn="just"/>
            <a:r>
              <a:rPr lang="en-US" sz="2800" b="1" dirty="0" smtClean="0"/>
              <a:t>Signal characteristics of affected region include</a:t>
            </a:r>
          </a:p>
          <a:p>
            <a:pPr algn="just"/>
            <a:r>
              <a:rPr lang="en-US" sz="2800" b="1" dirty="0" smtClean="0"/>
              <a:t>T1:mild or moderately hypointense</a:t>
            </a:r>
          </a:p>
          <a:p>
            <a:pPr algn="just"/>
            <a:r>
              <a:rPr lang="en-US" sz="2800" b="1" dirty="0" smtClean="0"/>
              <a:t>T2:hyperintence,sparing the periphery and corticospinal tract</a:t>
            </a:r>
          </a:p>
          <a:p>
            <a:pPr algn="just"/>
            <a:r>
              <a:rPr lang="en-US" sz="2800" b="1" dirty="0" smtClean="0"/>
              <a:t>Flair: Hyperintence</a:t>
            </a:r>
          </a:p>
          <a:p>
            <a:pPr algn="just"/>
            <a:r>
              <a:rPr lang="en-US" sz="2800" b="1" dirty="0" smtClean="0"/>
              <a:t>DWI: Hyperintence</a:t>
            </a:r>
          </a:p>
          <a:p>
            <a:pPr algn="just"/>
            <a:r>
              <a:rPr lang="en-US" sz="2800" b="1" dirty="0" smtClean="0"/>
              <a:t>Radiological findings donot improve over time,despite complete or nearly complete clinical recovery.</a:t>
            </a:r>
          </a:p>
          <a:p>
            <a:pPr algn="just"/>
            <a:endParaRPr lang="en-US" sz="2800" b="1" dirty="0" smtClean="0"/>
          </a:p>
          <a:p>
            <a:pPr algn="just">
              <a:buNone/>
            </a:pPr>
            <a:endParaRPr lang="en-US" sz="2800" b="1" dirty="0" smtClean="0"/>
          </a:p>
          <a:p>
            <a:pPr algn="just"/>
            <a:endParaRPr lang="en-US" sz="2800" b="1" dirty="0" smtClean="0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hirosawa_osmotic-demyelination_f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28800" y="773542"/>
            <a:ext cx="5791200" cy="5352621"/>
          </a:xfrm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2766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smtClean="0"/>
              <a:t>Osmotic demyelination syndrome (ODS) is brain cell dysfunction. It is caused by the destruction of the layer (myelin sheath) covering nerve cells.</a:t>
            </a:r>
          </a:p>
          <a:p>
            <a:endParaRPr lang="en-US" b="1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438400" y="457200"/>
            <a:ext cx="4038600" cy="9906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ODS</a:t>
            </a:r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4-Figure3-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28800" y="762000"/>
            <a:ext cx="5943600" cy="5715000"/>
          </a:xfrm>
        </p:spPr>
      </p:pic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4-Figure4-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28800" y="770128"/>
            <a:ext cx="5867400" cy="5554472"/>
          </a:xfrm>
        </p:spPr>
      </p:pic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en_a14fig0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6800" y="762000"/>
            <a:ext cx="7315200" cy="5486399"/>
          </a:xfrm>
        </p:spPr>
      </p:pic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5715000" cy="8382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MANAGEMENT</a:t>
            </a:r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81199"/>
            <a:ext cx="8763000" cy="312420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endParaRPr lang="en-US" sz="28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Prevention</a:t>
            </a:r>
          </a:p>
          <a:p>
            <a:pPr algn="just"/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Re-lowering serum sodium</a:t>
            </a:r>
          </a:p>
          <a:p>
            <a:pPr algn="just"/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Supportive 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care</a:t>
            </a:r>
          </a:p>
          <a:p>
            <a:pPr algn="just"/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Plasmapheresis</a:t>
            </a:r>
            <a:endParaRPr lang="en-US" sz="2800" b="1" dirty="0" smtClean="0"/>
          </a:p>
          <a:p>
            <a:pPr algn="just"/>
            <a:endParaRPr lang="en-US" sz="2800" b="1" dirty="0" smtClean="0"/>
          </a:p>
          <a:p>
            <a:pPr algn="just">
              <a:buNone/>
            </a:pPr>
            <a:endParaRPr lang="en-US" sz="2800" b="1" dirty="0" smtClean="0"/>
          </a:p>
          <a:p>
            <a:pPr algn="just"/>
            <a:endParaRPr lang="en-US" sz="2800" b="1" dirty="0" smtClean="0"/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5715000" cy="8382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PREVENTION</a:t>
            </a:r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28799"/>
            <a:ext cx="8763000" cy="365760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endParaRPr lang="en-US" sz="28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Rate of sodium correction to avoid ODS</a:t>
            </a:r>
          </a:p>
          <a:p>
            <a:pPr algn="just">
              <a:buNone/>
            </a:pP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&lt;  8-10 mmol/L per 24 hours</a:t>
            </a:r>
          </a:p>
          <a:p>
            <a:pPr algn="just">
              <a:buNone/>
            </a:pP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&lt;  18 mmol/L per 48 hours</a:t>
            </a:r>
            <a:endParaRPr lang="en-US" sz="2800" b="1" dirty="0" smtClean="0"/>
          </a:p>
          <a:p>
            <a:pPr algn="just"/>
            <a:endParaRPr lang="en-US" sz="2800" b="1" dirty="0" smtClean="0"/>
          </a:p>
          <a:p>
            <a:pPr algn="just">
              <a:buNone/>
            </a:pPr>
            <a:endParaRPr lang="en-US" sz="2800" b="1" dirty="0" smtClean="0"/>
          </a:p>
          <a:p>
            <a:pPr algn="just"/>
            <a:endParaRPr lang="en-US" sz="2800" b="1" dirty="0" smtClean="0"/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6934200" cy="9906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Re-lowering serum sodium</a:t>
            </a:r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95299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-US" b="1" dirty="0" smtClean="0">
                <a:solidFill>
                  <a:srgbClr val="7030A0"/>
                </a:solidFill>
              </a:rPr>
              <a:t>Goal of therapy</a:t>
            </a:r>
          </a:p>
          <a:p>
            <a:pPr algn="just">
              <a:buNone/>
            </a:pP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-Rate of lowering sodium is 1 mmol/L per hour</a:t>
            </a:r>
          </a:p>
          <a:p>
            <a:pPr algn="just">
              <a:buNone/>
            </a:pP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-Target a rate of correction of &lt; 8 mmol/L in 24 hour     </a:t>
            </a:r>
          </a:p>
          <a:p>
            <a:pPr algn="just">
              <a:buNone/>
            </a:pP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period and &lt; 16 mmol/L in 48 hour period </a:t>
            </a:r>
            <a:endParaRPr lang="en-US" sz="2800" b="1" dirty="0" smtClean="0"/>
          </a:p>
          <a:p>
            <a:pPr algn="just"/>
            <a:r>
              <a:rPr lang="en-US" sz="2800" b="1" dirty="0" smtClean="0"/>
              <a:t>5% DA</a:t>
            </a:r>
          </a:p>
          <a:p>
            <a:pPr algn="just">
              <a:buNone/>
            </a:pPr>
            <a:r>
              <a:rPr lang="en-US" sz="2800" b="1" dirty="0" smtClean="0"/>
              <a:t>      -lowers serum sodium by approximately 2 mmol/L</a:t>
            </a:r>
          </a:p>
          <a:p>
            <a:pPr algn="just">
              <a:buNone/>
            </a:pPr>
            <a:r>
              <a:rPr lang="en-US" sz="2800" b="1" dirty="0" smtClean="0"/>
              <a:t>      -Infusion should be repeated until therapeutic goal</a:t>
            </a:r>
          </a:p>
          <a:p>
            <a:pPr algn="just"/>
            <a:r>
              <a:rPr lang="en-US" sz="2800" b="1" dirty="0" smtClean="0"/>
              <a:t>DDAVP,2 </a:t>
            </a:r>
            <a:r>
              <a:rPr lang="en-US" sz="2800" b="1" dirty="0" smtClean="0"/>
              <a:t>mcg intravenously or subcutaneously  q6h</a:t>
            </a:r>
          </a:p>
          <a:p>
            <a:pPr algn="just">
              <a:buNone/>
            </a:pPr>
            <a:endParaRPr lang="en-US" sz="2800" b="1" dirty="0" smtClean="0"/>
          </a:p>
          <a:p>
            <a:pPr algn="just"/>
            <a:endParaRPr lang="en-US" sz="2800" b="1" dirty="0" smtClean="0"/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381000"/>
            <a:ext cx="5715000" cy="8382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SUPPORTIVE CARE</a:t>
            </a:r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81199"/>
            <a:ext cx="8763000" cy="289560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endParaRPr lang="en-US" sz="28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Ventilator</a:t>
            </a:r>
          </a:p>
          <a:p>
            <a:pPr algn="just"/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Physiotherapy</a:t>
            </a:r>
          </a:p>
          <a:p>
            <a:pPr algn="just"/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Antiperkinsonism drug</a:t>
            </a:r>
            <a:endParaRPr lang="en-US" sz="2800" b="1" dirty="0" smtClean="0"/>
          </a:p>
          <a:p>
            <a:pPr algn="just"/>
            <a:endParaRPr lang="en-US" sz="2800" b="1" dirty="0" smtClean="0"/>
          </a:p>
          <a:p>
            <a:pPr algn="just">
              <a:buNone/>
            </a:pPr>
            <a:endParaRPr lang="en-US" sz="2800" b="1" dirty="0" smtClean="0"/>
          </a:p>
          <a:p>
            <a:pPr algn="just"/>
            <a:endParaRPr lang="en-US" sz="2800" b="1" dirty="0" smtClean="0"/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381000"/>
            <a:ext cx="5715000" cy="8382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PROGNOISIS</a:t>
            </a:r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1"/>
            <a:ext cx="8763000" cy="3429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endParaRPr lang="en-US" sz="28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Some patient die and most survive.Of the survivors </a:t>
            </a:r>
          </a:p>
          <a:p>
            <a:pPr algn="just"/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1/3 are disabled but able to live independently</a:t>
            </a:r>
          </a:p>
          <a:p>
            <a:pPr algn="just"/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1/3 severely disabled-severe ataxia, spastic quadriparesis, locked-in syndrome</a:t>
            </a:r>
            <a:endParaRPr lang="en-US" sz="2800" b="1" dirty="0" smtClean="0"/>
          </a:p>
          <a:p>
            <a:pPr algn="just"/>
            <a:endParaRPr lang="en-US" sz="2800" b="1" dirty="0" smtClean="0"/>
          </a:p>
          <a:p>
            <a:pPr algn="just">
              <a:buNone/>
            </a:pPr>
            <a:endParaRPr lang="en-US" sz="2800" b="1" dirty="0" smtClean="0"/>
          </a:p>
          <a:p>
            <a:pPr algn="just"/>
            <a:endParaRPr lang="en-US" sz="2800" b="1" dirty="0" smtClean="0"/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stockphoto-941674606-612x61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2000" y="762000"/>
            <a:ext cx="7620000" cy="5562600"/>
          </a:xfrm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304800"/>
            <a:ext cx="5410200" cy="6858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HISTORY</a:t>
            </a:r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447800"/>
            <a:ext cx="7391400" cy="48768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en-US" sz="2400" b="1" dirty="0" smtClean="0"/>
          </a:p>
          <a:p>
            <a:pPr>
              <a:buNone/>
            </a:pPr>
            <a:r>
              <a:rPr lang="en-US" sz="2400" b="1" dirty="0" smtClean="0"/>
              <a:t>#1959: Victor and Adams first describe central pontine myelinolysis</a:t>
            </a:r>
          </a:p>
          <a:p>
            <a:pPr>
              <a:buNone/>
            </a:pPr>
            <a:r>
              <a:rPr lang="en-US" sz="2400" b="1" dirty="0" smtClean="0"/>
              <a:t>    -Sequel of alcoholism and malnutrition</a:t>
            </a:r>
          </a:p>
          <a:p>
            <a:pPr>
              <a:buNone/>
            </a:pPr>
            <a:endParaRPr lang="en-US" sz="2400" b="1" dirty="0" smtClean="0"/>
          </a:p>
          <a:p>
            <a:pPr>
              <a:buNone/>
            </a:pPr>
            <a:endParaRPr lang="en-US" sz="2400" b="1" dirty="0" smtClean="0"/>
          </a:p>
          <a:p>
            <a:pPr>
              <a:buNone/>
            </a:pPr>
            <a:r>
              <a:rPr lang="en-US" sz="2400" b="1" dirty="0" smtClean="0"/>
              <a:t> #1962: Recognized that lesion can occur outside the pons-  Extrapontine myelinolysis (EPM)</a:t>
            </a:r>
          </a:p>
          <a:p>
            <a:pPr>
              <a:buNone/>
            </a:pPr>
            <a:r>
              <a:rPr lang="en-US" sz="2400" b="1" dirty="0" smtClean="0"/>
              <a:t> </a:t>
            </a:r>
          </a:p>
          <a:p>
            <a:pPr>
              <a:buNone/>
            </a:pPr>
            <a:endParaRPr lang="en-US" sz="2400" b="1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304800"/>
            <a:ext cx="5410200" cy="6858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HISTORY</a:t>
            </a:r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447800"/>
            <a:ext cx="7391400" cy="48768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/>
              <a:t> </a:t>
            </a:r>
          </a:p>
          <a:p>
            <a:pPr>
              <a:buNone/>
            </a:pPr>
            <a:r>
              <a:rPr lang="en-US" sz="2400" b="1" dirty="0" smtClean="0"/>
              <a:t>#1976: Tomlinson –suggested link with rapid correction of  Na in hyponatremic patient was established</a:t>
            </a:r>
          </a:p>
          <a:p>
            <a:pPr>
              <a:buNone/>
            </a:pPr>
            <a:endParaRPr lang="en-US" sz="2400" b="1" dirty="0" smtClean="0"/>
          </a:p>
          <a:p>
            <a:pPr>
              <a:buNone/>
            </a:pPr>
            <a:endParaRPr lang="en-US" sz="2400" b="1" dirty="0" smtClean="0"/>
          </a:p>
          <a:p>
            <a:pPr>
              <a:buNone/>
            </a:pPr>
            <a:r>
              <a:rPr lang="en-US" sz="2400" b="1" dirty="0" smtClean="0"/>
              <a:t>#1981:Kleinschmidt-De Masters and Norenburg conclusively demonstrated a link between ODS and rapid correction of Hyponatraemia</a:t>
            </a:r>
          </a:p>
          <a:p>
            <a:pPr>
              <a:buNone/>
            </a:pPr>
            <a:endParaRPr lang="en-US" sz="2400" b="1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457200"/>
            <a:ext cx="3886200" cy="762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CAUSES</a:t>
            </a:r>
            <a:endParaRPr lang="en-US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768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b="1" dirty="0" smtClean="0"/>
              <a:t> 1.The most common cause is rapid correction of hyponatraemia</a:t>
            </a:r>
          </a:p>
          <a:p>
            <a:pPr>
              <a:buNone/>
            </a:pPr>
            <a:r>
              <a:rPr lang="en-US" b="1" dirty="0" smtClean="0"/>
              <a:t> 2.It may also occur in patient hyponatraemia affected by-</a:t>
            </a:r>
          </a:p>
          <a:p>
            <a:r>
              <a:rPr lang="en-US" b="1" dirty="0" smtClean="0"/>
              <a:t>Liver disease (e.g. cirrhosis)</a:t>
            </a:r>
          </a:p>
          <a:p>
            <a:r>
              <a:rPr lang="en-US" b="1" dirty="0" smtClean="0"/>
              <a:t>Liver transplant</a:t>
            </a:r>
          </a:p>
          <a:p>
            <a:r>
              <a:rPr lang="en-US" b="1" dirty="0" smtClean="0"/>
              <a:t>Alcoholism</a:t>
            </a:r>
          </a:p>
          <a:p>
            <a:r>
              <a:rPr lang="en-US" b="1" dirty="0" smtClean="0"/>
              <a:t>Hypokalemia</a:t>
            </a:r>
          </a:p>
          <a:p>
            <a:r>
              <a:rPr lang="en-US" b="1" dirty="0" smtClean="0"/>
              <a:t>Severe burns</a:t>
            </a:r>
          </a:p>
          <a:p>
            <a:r>
              <a:rPr lang="en-US" b="1" dirty="0" smtClean="0"/>
              <a:t>Malnutrition</a:t>
            </a:r>
          </a:p>
          <a:p>
            <a:r>
              <a:rPr lang="en-US" b="1" dirty="0" smtClean="0"/>
              <a:t>Anorexia nervosa</a:t>
            </a:r>
          </a:p>
          <a:p>
            <a:r>
              <a:rPr lang="en-US" b="1" dirty="0" smtClean="0"/>
              <a:t>HIV/AIDS</a:t>
            </a:r>
          </a:p>
          <a:p>
            <a:r>
              <a:rPr lang="en-US" b="1" dirty="0" smtClean="0"/>
              <a:t>Hyperemesis gravidarum</a:t>
            </a:r>
          </a:p>
          <a:p>
            <a:r>
              <a:rPr lang="en-US" b="1" dirty="0" smtClean="0"/>
              <a:t>Hyponatremia due to peritoneal dialysis</a:t>
            </a:r>
          </a:p>
          <a:p>
            <a:r>
              <a:rPr lang="en-US" b="1" dirty="0" smtClean="0"/>
              <a:t>Wernicke encephalopathy</a:t>
            </a:r>
          </a:p>
          <a:p>
            <a:pPr>
              <a:buNone/>
            </a:pPr>
            <a:endParaRPr lang="en-US" b="1" dirty="0" smtClean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5715000" cy="8382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Lesions in ODS</a:t>
            </a:r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b="1" dirty="0" smtClean="0"/>
              <a:t>Pons</a:t>
            </a:r>
          </a:p>
          <a:p>
            <a:r>
              <a:rPr lang="en-US" b="1" dirty="0" smtClean="0"/>
              <a:t>Cerebellum</a:t>
            </a:r>
          </a:p>
          <a:p>
            <a:r>
              <a:rPr lang="en-US" b="1" dirty="0" smtClean="0"/>
              <a:t>Lateral geniculate body</a:t>
            </a:r>
          </a:p>
          <a:p>
            <a:r>
              <a:rPr lang="en-US" b="1" dirty="0" smtClean="0"/>
              <a:t>thalamus</a:t>
            </a:r>
          </a:p>
          <a:p>
            <a:r>
              <a:rPr lang="en-US" b="1" dirty="0" smtClean="0"/>
              <a:t>Putamen</a:t>
            </a:r>
          </a:p>
          <a:p>
            <a:r>
              <a:rPr lang="en-US" b="1" dirty="0" smtClean="0"/>
              <a:t>Cerebral cortex or subcortex</a:t>
            </a:r>
          </a:p>
          <a:p>
            <a:endParaRPr lang="en-US" b="1" dirty="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304800"/>
            <a:ext cx="4648200" cy="762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PATHOGENESIS</a:t>
            </a:r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5" name="Content Placeholder 4" descr="Hyponatraemia-and-the-brain-Davidsons-458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6400" y="1295400"/>
            <a:ext cx="6172200" cy="5181600"/>
          </a:xfrm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5715000" cy="8382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PATHOGENESIS</a:t>
            </a:r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05001"/>
            <a:ext cx="8763000" cy="39624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-US" sz="2800" b="1" dirty="0" smtClean="0"/>
              <a:t>  When hyponatraemia  developes gradually,cerebral neurons have time to respond by reducing intracellular osmolarity –</a:t>
            </a:r>
          </a:p>
          <a:p>
            <a:pPr algn="just">
              <a:buNone/>
            </a:pPr>
            <a:r>
              <a:rPr lang="en-US" sz="2800" b="1" dirty="0" smtClean="0"/>
              <a:t>         i)Through excreting potassium out of cell</a:t>
            </a:r>
          </a:p>
          <a:p>
            <a:pPr algn="just">
              <a:buNone/>
            </a:pPr>
            <a:r>
              <a:rPr lang="en-US" sz="2800" b="1" dirty="0" smtClean="0"/>
              <a:t>         ii)Reducing synthesis of intracellular organic </a:t>
            </a:r>
          </a:p>
          <a:p>
            <a:pPr algn="just">
              <a:buNone/>
            </a:pPr>
            <a:r>
              <a:rPr lang="en-US" sz="2800" b="1" dirty="0" smtClean="0"/>
              <a:t>             osmolytes</a:t>
            </a:r>
            <a:r>
              <a:rPr lang="en-US" sz="2800" dirty="0" smtClean="0"/>
              <a:t> </a:t>
            </a:r>
            <a:r>
              <a:rPr lang="en-US" sz="2800" b="1" dirty="0" smtClean="0"/>
              <a:t>:inositol,betaine and glutamine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44196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sz="2800" b="1" dirty="0" smtClean="0"/>
              <a:t> </a:t>
            </a:r>
          </a:p>
          <a:p>
            <a:r>
              <a:rPr lang="en-US" sz="2800" b="1" dirty="0" smtClean="0"/>
              <a:t>Thus they can remain relatively isotonic with their surroundings and reduce water movement within cells and symptoms are avoided.</a:t>
            </a:r>
          </a:p>
          <a:p>
            <a:endParaRPr lang="en-US" sz="2800" b="1" dirty="0" smtClean="0"/>
          </a:p>
          <a:p>
            <a:r>
              <a:rPr lang="en-US" sz="2800" b="1" dirty="0" smtClean="0"/>
              <a:t>This process takes about 24-48 hours.</a:t>
            </a:r>
          </a:p>
          <a:p>
            <a:endParaRPr lang="en-US" sz="2800" b="1" dirty="0" smtClean="0"/>
          </a:p>
          <a:p>
            <a:endParaRPr lang="en-US" sz="2800" b="1" dirty="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18374812</TotalTime>
  <Words>537</Words>
  <Application>Microsoft Office PowerPoint</Application>
  <PresentationFormat>On-screen Show (4:3)</PresentationFormat>
  <Paragraphs>137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OSMOTIC DEMYELINATION SYNDROME</vt:lpstr>
      <vt:lpstr>ODS</vt:lpstr>
      <vt:lpstr>HISTORY</vt:lpstr>
      <vt:lpstr>HISTORY</vt:lpstr>
      <vt:lpstr>CAUSES</vt:lpstr>
      <vt:lpstr>Lesions in ODS</vt:lpstr>
      <vt:lpstr> PATHOGENESIS</vt:lpstr>
      <vt:lpstr> PATHOGENESIS</vt:lpstr>
      <vt:lpstr>Slide 9</vt:lpstr>
      <vt:lpstr>Slide 10</vt:lpstr>
      <vt:lpstr>Slide 11</vt:lpstr>
      <vt:lpstr>Slide 12</vt:lpstr>
      <vt:lpstr>Slide 13</vt:lpstr>
      <vt:lpstr> CLINICAL FEATURES</vt:lpstr>
      <vt:lpstr> CLINICAL FEATURES</vt:lpstr>
      <vt:lpstr> CLINICAL FEATURES</vt:lpstr>
      <vt:lpstr> DIAGNOSIS</vt:lpstr>
      <vt:lpstr> MRI</vt:lpstr>
      <vt:lpstr>Slide 19</vt:lpstr>
      <vt:lpstr>Slide 20</vt:lpstr>
      <vt:lpstr>Slide 21</vt:lpstr>
      <vt:lpstr>Slide 22</vt:lpstr>
      <vt:lpstr> MANAGEMENT</vt:lpstr>
      <vt:lpstr> PREVENTION</vt:lpstr>
      <vt:lpstr> Re-lowering serum sodium</vt:lpstr>
      <vt:lpstr>SUPPORTIVE CARE</vt:lpstr>
      <vt:lpstr>PROGNOISIS</vt:lpstr>
      <vt:lpstr>Slide 28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DEFINITION</dc:title>
  <dc:creator>Shajib</dc:creator>
  <cp:lastModifiedBy>lenovo</cp:lastModifiedBy>
  <cp:revision>193</cp:revision>
  <dcterms:created xsi:type="dcterms:W3CDTF">2006-08-16T00:00:00Z</dcterms:created>
  <dcterms:modified xsi:type="dcterms:W3CDTF">2019-09-22T01:47:55Z</dcterms:modified>
</cp:coreProperties>
</file>