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62" r:id="rId17"/>
    <p:sldId id="273" r:id="rId18"/>
    <p:sldId id="274" r:id="rId19"/>
    <p:sldId id="275" r:id="rId20"/>
    <p:sldId id="276" r:id="rId21"/>
    <p:sldId id="277" r:id="rId22"/>
    <p:sldId id="278" r:id="rId23"/>
    <p:sldId id="279" r:id="rId24"/>
    <p:sldId id="280" r:id="rId25"/>
    <p:sldId id="281" r:id="rId26"/>
    <p:sldId id="296" r:id="rId27"/>
    <p:sldId id="282" r:id="rId28"/>
    <p:sldId id="283" r:id="rId29"/>
    <p:sldId id="284" r:id="rId30"/>
    <p:sldId id="287" r:id="rId31"/>
    <p:sldId id="288" r:id="rId32"/>
    <p:sldId id="289" r:id="rId33"/>
    <p:sldId id="290" r:id="rId34"/>
    <p:sldId id="291" r:id="rId35"/>
    <p:sldId id="285" r:id="rId36"/>
    <p:sldId id="286" r:id="rId37"/>
    <p:sldId id="297" r:id="rId38"/>
    <p:sldId id="292" r:id="rId39"/>
    <p:sldId id="293" r:id="rId40"/>
    <p:sldId id="294"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19333-BFF0-46AA-B4D0-3D745B60D56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FC6542F-58BF-4A40-9819-5CA3CDAC1989}">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solidFill>
                <a:schemeClr val="accent2">
                  <a:lumMod val="75000"/>
                </a:schemeClr>
              </a:solidFill>
            </a:rPr>
            <a:t>Partial preservation of B cell function</a:t>
          </a:r>
          <a:endParaRPr lang="en-US" b="1" dirty="0">
            <a:solidFill>
              <a:schemeClr val="accent2">
                <a:lumMod val="75000"/>
              </a:schemeClr>
            </a:solidFill>
          </a:endParaRPr>
        </a:p>
      </dgm:t>
    </dgm:pt>
    <dgm:pt modelId="{ACCF253E-994D-4C73-A007-17972159BD60}" type="parTrans" cxnId="{39300B8D-557E-4B17-8017-397EE7A5E451}">
      <dgm:prSet/>
      <dgm:spPr/>
      <dgm:t>
        <a:bodyPr/>
        <a:lstStyle/>
        <a:p>
          <a:endParaRPr lang="en-US"/>
        </a:p>
      </dgm:t>
    </dgm:pt>
    <dgm:pt modelId="{B7142328-E4FE-48D4-8463-17E91BB6CBAE}" type="sibTrans" cxnId="{39300B8D-557E-4B17-8017-397EE7A5E451}">
      <dgm:prSet/>
      <dgm:spPr/>
      <dgm:t>
        <a:bodyPr/>
        <a:lstStyle/>
        <a:p>
          <a:endParaRPr lang="en-US"/>
        </a:p>
      </dgm:t>
    </dgm:pt>
    <dgm:pt modelId="{5565DD1B-DB25-4AFB-9594-90AD98FBCB1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solidFill>
                <a:schemeClr val="accent2">
                  <a:lumMod val="75000"/>
                </a:schemeClr>
              </a:solidFill>
            </a:rPr>
            <a:t>Decreased glucagon reserved</a:t>
          </a:r>
          <a:endParaRPr lang="en-US" b="1" dirty="0">
            <a:solidFill>
              <a:schemeClr val="accent2">
                <a:lumMod val="75000"/>
              </a:schemeClr>
            </a:solidFill>
          </a:endParaRPr>
        </a:p>
      </dgm:t>
    </dgm:pt>
    <dgm:pt modelId="{809C7238-AB25-4C0D-A3B5-42F4768323B0}" type="parTrans" cxnId="{108A3243-CEC2-4902-A1ED-9A34F999B00B}">
      <dgm:prSet/>
      <dgm:spPr/>
      <dgm:t>
        <a:bodyPr/>
        <a:lstStyle/>
        <a:p>
          <a:endParaRPr lang="en-US"/>
        </a:p>
      </dgm:t>
    </dgm:pt>
    <dgm:pt modelId="{0CBEEFCE-1F4C-40FC-BA06-B80B9019C351}" type="sibTrans" cxnId="{108A3243-CEC2-4902-A1ED-9A34F999B00B}">
      <dgm:prSet/>
      <dgm:spPr/>
      <dgm:t>
        <a:bodyPr/>
        <a:lstStyle/>
        <a:p>
          <a:endParaRPr lang="en-US"/>
        </a:p>
      </dgm:t>
    </dgm:pt>
    <dgm:pt modelId="{CBBA3A1E-4B60-4E5A-8696-0902443961E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solidFill>
                <a:schemeClr val="accent2">
                  <a:lumMod val="75000"/>
                </a:schemeClr>
              </a:solidFill>
            </a:rPr>
            <a:t>Reduced supply of nonesterified fatty acid (NEFA)</a:t>
          </a:r>
          <a:endParaRPr lang="en-US" b="1" dirty="0">
            <a:solidFill>
              <a:schemeClr val="accent2">
                <a:lumMod val="75000"/>
              </a:schemeClr>
            </a:solidFill>
          </a:endParaRPr>
        </a:p>
      </dgm:t>
    </dgm:pt>
    <dgm:pt modelId="{18D478D8-7BDE-4BB7-8191-4FAD2C456E48}" type="parTrans" cxnId="{310F0D59-BAB2-4946-9211-14259BC1422A}">
      <dgm:prSet/>
      <dgm:spPr/>
      <dgm:t>
        <a:bodyPr/>
        <a:lstStyle/>
        <a:p>
          <a:endParaRPr lang="en-US"/>
        </a:p>
      </dgm:t>
    </dgm:pt>
    <dgm:pt modelId="{1721DDA7-4B59-4558-BBDC-3CC2AA220548}" type="sibTrans" cxnId="{310F0D59-BAB2-4946-9211-14259BC1422A}">
      <dgm:prSet/>
      <dgm:spPr/>
      <dgm:t>
        <a:bodyPr/>
        <a:lstStyle/>
        <a:p>
          <a:endParaRPr lang="en-US"/>
        </a:p>
      </dgm:t>
    </dgm:pt>
    <dgm:pt modelId="{B7C86426-CED9-44DC-9B02-B4D159417B48}">
      <dgm:prSet phldrT="[Text]">
        <dgm:style>
          <a:lnRef idx="1">
            <a:schemeClr val="accent1"/>
          </a:lnRef>
          <a:fillRef idx="2">
            <a:schemeClr val="accent1"/>
          </a:fillRef>
          <a:effectRef idx="1">
            <a:schemeClr val="accent1"/>
          </a:effectRef>
          <a:fontRef idx="minor">
            <a:schemeClr val="dk1"/>
          </a:fontRef>
        </dgm:style>
      </dgm:prSet>
      <dgm:spPr/>
      <dgm:t>
        <a:bodyPr/>
        <a:lstStyle/>
        <a:p>
          <a:pPr algn="ctr"/>
          <a:r>
            <a:rPr lang="en-US" b="1" dirty="0" smtClean="0">
              <a:solidFill>
                <a:schemeClr val="accent2">
                  <a:lumMod val="75000"/>
                </a:schemeClr>
              </a:solidFill>
            </a:rPr>
            <a:t>Resistance to subcutaneous adipose tissue lipolysis by epinephrine</a:t>
          </a:r>
          <a:endParaRPr lang="en-US" b="1" dirty="0">
            <a:solidFill>
              <a:schemeClr val="accent2">
                <a:lumMod val="75000"/>
              </a:schemeClr>
            </a:solidFill>
          </a:endParaRPr>
        </a:p>
      </dgm:t>
    </dgm:pt>
    <dgm:pt modelId="{5D51C712-8C80-4D71-AFDF-E76556125826}" type="parTrans" cxnId="{D26C9BE1-F588-48B7-90AA-7484B5449A74}">
      <dgm:prSet/>
      <dgm:spPr/>
      <dgm:t>
        <a:bodyPr/>
        <a:lstStyle/>
        <a:p>
          <a:endParaRPr lang="en-US"/>
        </a:p>
      </dgm:t>
    </dgm:pt>
    <dgm:pt modelId="{F115907C-D32B-48B6-9D0E-47DCA85EC1FA}" type="sibTrans" cxnId="{D26C9BE1-F588-48B7-90AA-7484B5449A74}">
      <dgm:prSet/>
      <dgm:spPr/>
      <dgm:t>
        <a:bodyPr/>
        <a:lstStyle/>
        <a:p>
          <a:endParaRPr lang="en-US"/>
        </a:p>
      </dgm:t>
    </dgm:pt>
    <dgm:pt modelId="{B7A2F453-9C60-460F-ABA3-61417AA9666D}">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solidFill>
                <a:schemeClr val="accent2">
                  <a:lumMod val="75000"/>
                </a:schemeClr>
              </a:solidFill>
            </a:rPr>
            <a:t>Carnitine deficiency</a:t>
          </a:r>
          <a:endParaRPr lang="en-US" b="1" dirty="0">
            <a:solidFill>
              <a:schemeClr val="accent2">
                <a:lumMod val="75000"/>
              </a:schemeClr>
            </a:solidFill>
          </a:endParaRPr>
        </a:p>
      </dgm:t>
    </dgm:pt>
    <dgm:pt modelId="{24BC3F5E-9645-4B49-808E-E76B15EC2586}" type="parTrans" cxnId="{B06838C0-71D9-4FFB-9E62-9C22E40C6D74}">
      <dgm:prSet/>
      <dgm:spPr/>
      <dgm:t>
        <a:bodyPr/>
        <a:lstStyle/>
        <a:p>
          <a:endParaRPr lang="en-US"/>
        </a:p>
      </dgm:t>
    </dgm:pt>
    <dgm:pt modelId="{0DE99CFE-4E3E-4E14-9D2B-593FAF2F9157}" type="sibTrans" cxnId="{B06838C0-71D9-4FFB-9E62-9C22E40C6D74}">
      <dgm:prSet/>
      <dgm:spPr/>
      <dgm:t>
        <a:bodyPr/>
        <a:lstStyle/>
        <a:p>
          <a:endParaRPr lang="en-US"/>
        </a:p>
      </dgm:t>
    </dgm:pt>
    <dgm:pt modelId="{AF6F564C-C28D-4D56-9AE1-FA39D554703C}" type="pres">
      <dgm:prSet presAssocID="{EE219333-BFF0-46AA-B4D0-3D745B60D569}" presName="diagram" presStyleCnt="0">
        <dgm:presLayoutVars>
          <dgm:dir/>
          <dgm:resizeHandles val="exact"/>
        </dgm:presLayoutVars>
      </dgm:prSet>
      <dgm:spPr/>
      <dgm:t>
        <a:bodyPr/>
        <a:lstStyle/>
        <a:p>
          <a:endParaRPr lang="en-US"/>
        </a:p>
      </dgm:t>
    </dgm:pt>
    <dgm:pt modelId="{13D57FD1-AAC1-4CE5-85C9-C62624B3AFF4}" type="pres">
      <dgm:prSet presAssocID="{7FC6542F-58BF-4A40-9819-5CA3CDAC1989}" presName="node" presStyleLbl="node1" presStyleIdx="0" presStyleCnt="5" custScaleY="137140">
        <dgm:presLayoutVars>
          <dgm:bulletEnabled val="1"/>
        </dgm:presLayoutVars>
      </dgm:prSet>
      <dgm:spPr/>
      <dgm:t>
        <a:bodyPr/>
        <a:lstStyle/>
        <a:p>
          <a:endParaRPr lang="en-US"/>
        </a:p>
      </dgm:t>
    </dgm:pt>
    <dgm:pt modelId="{B91438BB-2B2E-497F-9DA5-ED1DD8A6FB2D}" type="pres">
      <dgm:prSet presAssocID="{B7142328-E4FE-48D4-8463-17E91BB6CBAE}" presName="sibTrans" presStyleCnt="0"/>
      <dgm:spPr/>
    </dgm:pt>
    <dgm:pt modelId="{2B608AC6-39E3-4DA5-A904-144CED71C593}" type="pres">
      <dgm:prSet presAssocID="{5565DD1B-DB25-4AFB-9594-90AD98FBCB1B}" presName="node" presStyleLbl="node1" presStyleIdx="1" presStyleCnt="5" custScaleY="139506" custLinFactNeighborX="-370" custLinFactNeighborY="1183">
        <dgm:presLayoutVars>
          <dgm:bulletEnabled val="1"/>
        </dgm:presLayoutVars>
      </dgm:prSet>
      <dgm:spPr/>
      <dgm:t>
        <a:bodyPr/>
        <a:lstStyle/>
        <a:p>
          <a:endParaRPr lang="en-US"/>
        </a:p>
      </dgm:t>
    </dgm:pt>
    <dgm:pt modelId="{07D75C95-3B98-435C-A373-7D434B815184}" type="pres">
      <dgm:prSet presAssocID="{0CBEEFCE-1F4C-40FC-BA06-B80B9019C351}" presName="sibTrans" presStyleCnt="0"/>
      <dgm:spPr/>
    </dgm:pt>
    <dgm:pt modelId="{C1D762A0-1D03-43C9-BF40-A06619BCD065}" type="pres">
      <dgm:prSet presAssocID="{CBBA3A1E-4B60-4E5A-8696-0902443961EE}" presName="node" presStyleLbl="node1" presStyleIdx="2" presStyleCnt="5" custScaleY="139506" custLinFactNeighborX="-741" custLinFactNeighborY="1183">
        <dgm:presLayoutVars>
          <dgm:bulletEnabled val="1"/>
        </dgm:presLayoutVars>
      </dgm:prSet>
      <dgm:spPr/>
      <dgm:t>
        <a:bodyPr/>
        <a:lstStyle/>
        <a:p>
          <a:endParaRPr lang="en-US"/>
        </a:p>
      </dgm:t>
    </dgm:pt>
    <dgm:pt modelId="{FADA2094-F886-429A-BA3D-24C0CDF4B52F}" type="pres">
      <dgm:prSet presAssocID="{1721DDA7-4B59-4558-BBDC-3CC2AA220548}" presName="sibTrans" presStyleCnt="0"/>
      <dgm:spPr/>
    </dgm:pt>
    <dgm:pt modelId="{8F64E276-8260-4E4C-B699-FB1791873C7A}" type="pres">
      <dgm:prSet presAssocID="{B7C86426-CED9-44DC-9B02-B4D159417B48}" presName="node" presStyleLbl="node1" presStyleIdx="3" presStyleCnt="5" custScaleY="127675">
        <dgm:presLayoutVars>
          <dgm:bulletEnabled val="1"/>
        </dgm:presLayoutVars>
      </dgm:prSet>
      <dgm:spPr/>
      <dgm:t>
        <a:bodyPr/>
        <a:lstStyle/>
        <a:p>
          <a:endParaRPr lang="en-US"/>
        </a:p>
      </dgm:t>
    </dgm:pt>
    <dgm:pt modelId="{AA0EF70F-684B-4D9A-B84E-55BEB6349FD7}" type="pres">
      <dgm:prSet presAssocID="{F115907C-D32B-48B6-9D0E-47DCA85EC1FA}" presName="sibTrans" presStyleCnt="0"/>
      <dgm:spPr/>
    </dgm:pt>
    <dgm:pt modelId="{221D8898-3AB5-4FCB-AEF2-A8786C108ED0}" type="pres">
      <dgm:prSet presAssocID="{B7A2F453-9C60-460F-ABA3-61417AA9666D}" presName="node" presStyleLbl="node1" presStyleIdx="4" presStyleCnt="5" custScaleY="127675">
        <dgm:presLayoutVars>
          <dgm:bulletEnabled val="1"/>
        </dgm:presLayoutVars>
      </dgm:prSet>
      <dgm:spPr/>
      <dgm:t>
        <a:bodyPr/>
        <a:lstStyle/>
        <a:p>
          <a:endParaRPr lang="en-US"/>
        </a:p>
      </dgm:t>
    </dgm:pt>
  </dgm:ptLst>
  <dgm:cxnLst>
    <dgm:cxn modelId="{2379238A-8C90-4A96-8B0B-A1CD6A31B631}" type="presOf" srcId="{B7A2F453-9C60-460F-ABA3-61417AA9666D}" destId="{221D8898-3AB5-4FCB-AEF2-A8786C108ED0}" srcOrd="0" destOrd="0" presId="urn:microsoft.com/office/officeart/2005/8/layout/default"/>
    <dgm:cxn modelId="{D2EE9A90-E315-4F0C-AE94-DDA10678FBF1}" type="presOf" srcId="{EE219333-BFF0-46AA-B4D0-3D745B60D569}" destId="{AF6F564C-C28D-4D56-9AE1-FA39D554703C}" srcOrd="0" destOrd="0" presId="urn:microsoft.com/office/officeart/2005/8/layout/default"/>
    <dgm:cxn modelId="{108A3243-CEC2-4902-A1ED-9A34F999B00B}" srcId="{EE219333-BFF0-46AA-B4D0-3D745B60D569}" destId="{5565DD1B-DB25-4AFB-9594-90AD98FBCB1B}" srcOrd="1" destOrd="0" parTransId="{809C7238-AB25-4C0D-A3B5-42F4768323B0}" sibTransId="{0CBEEFCE-1F4C-40FC-BA06-B80B9019C351}"/>
    <dgm:cxn modelId="{39300B8D-557E-4B17-8017-397EE7A5E451}" srcId="{EE219333-BFF0-46AA-B4D0-3D745B60D569}" destId="{7FC6542F-58BF-4A40-9819-5CA3CDAC1989}" srcOrd="0" destOrd="0" parTransId="{ACCF253E-994D-4C73-A007-17972159BD60}" sibTransId="{B7142328-E4FE-48D4-8463-17E91BB6CBAE}"/>
    <dgm:cxn modelId="{3B2419DF-F9CE-4C0D-A742-497446B31331}" type="presOf" srcId="{B7C86426-CED9-44DC-9B02-B4D159417B48}" destId="{8F64E276-8260-4E4C-B699-FB1791873C7A}" srcOrd="0" destOrd="0" presId="urn:microsoft.com/office/officeart/2005/8/layout/default"/>
    <dgm:cxn modelId="{2A5F6D59-890D-415B-A387-311D0219B26E}" type="presOf" srcId="{CBBA3A1E-4B60-4E5A-8696-0902443961EE}" destId="{C1D762A0-1D03-43C9-BF40-A06619BCD065}" srcOrd="0" destOrd="0" presId="urn:microsoft.com/office/officeart/2005/8/layout/default"/>
    <dgm:cxn modelId="{36127824-CB58-4234-9DF8-44A5FC372506}" type="presOf" srcId="{7FC6542F-58BF-4A40-9819-5CA3CDAC1989}" destId="{13D57FD1-AAC1-4CE5-85C9-C62624B3AFF4}" srcOrd="0" destOrd="0" presId="urn:microsoft.com/office/officeart/2005/8/layout/default"/>
    <dgm:cxn modelId="{D29EC949-34A5-4609-9615-A52405A6D99E}" type="presOf" srcId="{5565DD1B-DB25-4AFB-9594-90AD98FBCB1B}" destId="{2B608AC6-39E3-4DA5-A904-144CED71C593}" srcOrd="0" destOrd="0" presId="urn:microsoft.com/office/officeart/2005/8/layout/default"/>
    <dgm:cxn modelId="{D26C9BE1-F588-48B7-90AA-7484B5449A74}" srcId="{EE219333-BFF0-46AA-B4D0-3D745B60D569}" destId="{B7C86426-CED9-44DC-9B02-B4D159417B48}" srcOrd="3" destOrd="0" parTransId="{5D51C712-8C80-4D71-AFDF-E76556125826}" sibTransId="{F115907C-D32B-48B6-9D0E-47DCA85EC1FA}"/>
    <dgm:cxn modelId="{B06838C0-71D9-4FFB-9E62-9C22E40C6D74}" srcId="{EE219333-BFF0-46AA-B4D0-3D745B60D569}" destId="{B7A2F453-9C60-460F-ABA3-61417AA9666D}" srcOrd="4" destOrd="0" parTransId="{24BC3F5E-9645-4B49-808E-E76B15EC2586}" sibTransId="{0DE99CFE-4E3E-4E14-9D2B-593FAF2F9157}"/>
    <dgm:cxn modelId="{310F0D59-BAB2-4946-9211-14259BC1422A}" srcId="{EE219333-BFF0-46AA-B4D0-3D745B60D569}" destId="{CBBA3A1E-4B60-4E5A-8696-0902443961EE}" srcOrd="2" destOrd="0" parTransId="{18D478D8-7BDE-4BB7-8191-4FAD2C456E48}" sibTransId="{1721DDA7-4B59-4558-BBDC-3CC2AA220548}"/>
    <dgm:cxn modelId="{93542F60-A3B8-487C-B516-CCD8CA1C4481}" type="presParOf" srcId="{AF6F564C-C28D-4D56-9AE1-FA39D554703C}" destId="{13D57FD1-AAC1-4CE5-85C9-C62624B3AFF4}" srcOrd="0" destOrd="0" presId="urn:microsoft.com/office/officeart/2005/8/layout/default"/>
    <dgm:cxn modelId="{E4B4AC7C-AC13-430E-A2C2-DCCFED240511}" type="presParOf" srcId="{AF6F564C-C28D-4D56-9AE1-FA39D554703C}" destId="{B91438BB-2B2E-497F-9DA5-ED1DD8A6FB2D}" srcOrd="1" destOrd="0" presId="urn:microsoft.com/office/officeart/2005/8/layout/default"/>
    <dgm:cxn modelId="{8F7008AF-82E1-4D46-AE00-8BA1A9595070}" type="presParOf" srcId="{AF6F564C-C28D-4D56-9AE1-FA39D554703C}" destId="{2B608AC6-39E3-4DA5-A904-144CED71C593}" srcOrd="2" destOrd="0" presId="urn:microsoft.com/office/officeart/2005/8/layout/default"/>
    <dgm:cxn modelId="{84529E51-1E87-44CD-A6F9-FCCE25D02DD6}" type="presParOf" srcId="{AF6F564C-C28D-4D56-9AE1-FA39D554703C}" destId="{07D75C95-3B98-435C-A373-7D434B815184}" srcOrd="3" destOrd="0" presId="urn:microsoft.com/office/officeart/2005/8/layout/default"/>
    <dgm:cxn modelId="{DDC2BF47-B1E5-492F-B998-E16605DCC3DD}" type="presParOf" srcId="{AF6F564C-C28D-4D56-9AE1-FA39D554703C}" destId="{C1D762A0-1D03-43C9-BF40-A06619BCD065}" srcOrd="4" destOrd="0" presId="urn:microsoft.com/office/officeart/2005/8/layout/default"/>
    <dgm:cxn modelId="{20B3EB48-D968-4CF3-A234-B1D61D43AF9D}" type="presParOf" srcId="{AF6F564C-C28D-4D56-9AE1-FA39D554703C}" destId="{FADA2094-F886-429A-BA3D-24C0CDF4B52F}" srcOrd="5" destOrd="0" presId="urn:microsoft.com/office/officeart/2005/8/layout/default"/>
    <dgm:cxn modelId="{835139DE-E6B1-4466-8CEF-F4292D29C1BC}" type="presParOf" srcId="{AF6F564C-C28D-4D56-9AE1-FA39D554703C}" destId="{8F64E276-8260-4E4C-B699-FB1791873C7A}" srcOrd="6" destOrd="0" presId="urn:microsoft.com/office/officeart/2005/8/layout/default"/>
    <dgm:cxn modelId="{C2D7AD1F-CCB9-43F3-A9E8-4E394791CDBA}" type="presParOf" srcId="{AF6F564C-C28D-4D56-9AE1-FA39D554703C}" destId="{AA0EF70F-684B-4D9A-B84E-55BEB6349FD7}" srcOrd="7" destOrd="0" presId="urn:microsoft.com/office/officeart/2005/8/layout/default"/>
    <dgm:cxn modelId="{A8310C69-7ABB-4790-9CF6-EB006C3FDC61}" type="presParOf" srcId="{AF6F564C-C28D-4D56-9AE1-FA39D554703C}" destId="{221D8898-3AB5-4FCB-AEF2-A8786C108ED0}" srcOrd="8"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E0B26A90-A217-48E3-ACC5-E989B7F8C15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E8BFD25-77BC-4320-A11C-C6BEE9405551}">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dirty="0" smtClean="0"/>
            <a:t>Pancreolauryl test</a:t>
          </a:r>
          <a:endParaRPr lang="en-US" b="1" dirty="0"/>
        </a:p>
      </dgm:t>
    </dgm:pt>
    <dgm:pt modelId="{783D4BE1-CA09-48CA-9142-EE6736ABB1DE}" type="parTrans" cxnId="{F8F12966-4BC4-4FD2-9E48-2E5166DE406E}">
      <dgm:prSet/>
      <dgm:spPr/>
      <dgm:t>
        <a:bodyPr/>
        <a:lstStyle/>
        <a:p>
          <a:endParaRPr lang="en-US" b="1"/>
        </a:p>
      </dgm:t>
    </dgm:pt>
    <dgm:pt modelId="{F44FEA42-1B20-4DD6-86E3-D7EBBB57E6EB}" type="sibTrans" cxnId="{F8F12966-4BC4-4FD2-9E48-2E5166DE406E}">
      <dgm:prSet/>
      <dgm:spPr/>
      <dgm:t>
        <a:bodyPr/>
        <a:lstStyle/>
        <a:p>
          <a:endParaRPr lang="en-US" b="1"/>
        </a:p>
      </dgm:t>
    </dgm:pt>
    <dgm:pt modelId="{D4C01A8B-2BCE-4D47-AA2F-14B35395B119}">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t>Pancreatic esterases cleave fluorescein dilaurate after oral ingestion.Fluoresceinis absorbed and quantified in urine.</a:t>
          </a:r>
          <a:endParaRPr lang="en-US" b="1" dirty="0"/>
        </a:p>
      </dgm:t>
    </dgm:pt>
    <dgm:pt modelId="{AB4D8983-F3C2-4833-8842-952559A50E56}" type="parTrans" cxnId="{7A1EF8F9-8608-4892-8C9D-5E56906EA757}">
      <dgm:prSet/>
      <dgm:spPr/>
      <dgm:t>
        <a:bodyPr/>
        <a:lstStyle/>
        <a:p>
          <a:endParaRPr lang="en-US" b="1"/>
        </a:p>
      </dgm:t>
    </dgm:pt>
    <dgm:pt modelId="{82D8B5CD-D6EA-4E1B-B1F4-5A48B4D07BAA}" type="sibTrans" cxnId="{7A1EF8F9-8608-4892-8C9D-5E56906EA757}">
      <dgm:prSet/>
      <dgm:spPr/>
      <dgm:t>
        <a:bodyPr/>
        <a:lstStyle/>
        <a:p>
          <a:endParaRPr lang="en-US" b="1"/>
        </a:p>
      </dgm:t>
    </dgm:pt>
    <dgm:pt modelId="{3E10784A-C921-4D51-B4A9-F0D1817DF369}">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dirty="0" smtClean="0"/>
            <a:t>Faecal elastase</a:t>
          </a:r>
          <a:endParaRPr lang="en-US" b="1" dirty="0"/>
        </a:p>
      </dgm:t>
    </dgm:pt>
    <dgm:pt modelId="{87970CB7-8EC4-48FD-B50C-249DC2213744}" type="parTrans" cxnId="{E9444970-FAB1-4571-8890-BFBE596BC587}">
      <dgm:prSet/>
      <dgm:spPr/>
      <dgm:t>
        <a:bodyPr/>
        <a:lstStyle/>
        <a:p>
          <a:endParaRPr lang="en-US" b="1"/>
        </a:p>
      </dgm:t>
    </dgm:pt>
    <dgm:pt modelId="{D47221A3-C43D-446E-8588-43EBD31B4698}" type="sibTrans" cxnId="{E9444970-FAB1-4571-8890-BFBE596BC587}">
      <dgm:prSet/>
      <dgm:spPr/>
      <dgm:t>
        <a:bodyPr/>
        <a:lstStyle/>
        <a:p>
          <a:endParaRPr lang="en-US" b="1"/>
        </a:p>
      </dgm:t>
    </dgm:pt>
    <dgm:pt modelId="{DCCE31FD-30B3-4020-88AC-C6BD107316B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t>Immunoassay of pancreatic enzymes on stool sample</a:t>
          </a:r>
          <a:endParaRPr lang="en-US" b="1" dirty="0"/>
        </a:p>
      </dgm:t>
    </dgm:pt>
    <dgm:pt modelId="{D438B936-3F49-430D-8308-4381F4245010}" type="parTrans" cxnId="{00E73C9A-2A18-48AB-9CA7-B17890540051}">
      <dgm:prSet/>
      <dgm:spPr/>
      <dgm:t>
        <a:bodyPr/>
        <a:lstStyle/>
        <a:p>
          <a:endParaRPr lang="en-US" b="1"/>
        </a:p>
      </dgm:t>
    </dgm:pt>
    <dgm:pt modelId="{19BD66EE-B5E0-4748-96D8-9E99A2C5B54F}" type="sibTrans" cxnId="{00E73C9A-2A18-48AB-9CA7-B17890540051}">
      <dgm:prSet/>
      <dgm:spPr/>
      <dgm:t>
        <a:bodyPr/>
        <a:lstStyle/>
        <a:p>
          <a:endParaRPr lang="en-US" b="1"/>
        </a:p>
      </dgm:t>
    </dgm:pt>
    <dgm:pt modelId="{ED89BC6F-48F0-4C09-B318-E6B70687E0DD}" type="pres">
      <dgm:prSet presAssocID="{E0B26A90-A217-48E3-ACC5-E989B7F8C15F}" presName="Name0" presStyleCnt="0">
        <dgm:presLayoutVars>
          <dgm:dir/>
          <dgm:animLvl val="lvl"/>
          <dgm:resizeHandles/>
        </dgm:presLayoutVars>
      </dgm:prSet>
      <dgm:spPr/>
      <dgm:t>
        <a:bodyPr/>
        <a:lstStyle/>
        <a:p>
          <a:endParaRPr lang="en-US"/>
        </a:p>
      </dgm:t>
    </dgm:pt>
    <dgm:pt modelId="{ED134C29-AE9F-499F-A925-DDD55C7F97E9}" type="pres">
      <dgm:prSet presAssocID="{FE8BFD25-77BC-4320-A11C-C6BEE9405551}" presName="linNode" presStyleCnt="0"/>
      <dgm:spPr/>
    </dgm:pt>
    <dgm:pt modelId="{AD783BF2-BB39-4D95-AF1C-606222CC0FDD}" type="pres">
      <dgm:prSet presAssocID="{FE8BFD25-77BC-4320-A11C-C6BEE9405551}" presName="parentShp" presStyleLbl="node1" presStyleIdx="0" presStyleCnt="2">
        <dgm:presLayoutVars>
          <dgm:bulletEnabled val="1"/>
        </dgm:presLayoutVars>
      </dgm:prSet>
      <dgm:spPr/>
      <dgm:t>
        <a:bodyPr/>
        <a:lstStyle/>
        <a:p>
          <a:endParaRPr lang="en-US"/>
        </a:p>
      </dgm:t>
    </dgm:pt>
    <dgm:pt modelId="{2FFE7F18-1916-4C61-9A19-27DF1A9336C8}" type="pres">
      <dgm:prSet presAssocID="{FE8BFD25-77BC-4320-A11C-C6BEE9405551}" presName="childShp" presStyleLbl="bgAccFollowNode1" presStyleIdx="0" presStyleCnt="2">
        <dgm:presLayoutVars>
          <dgm:bulletEnabled val="1"/>
        </dgm:presLayoutVars>
      </dgm:prSet>
      <dgm:spPr/>
      <dgm:t>
        <a:bodyPr/>
        <a:lstStyle/>
        <a:p>
          <a:endParaRPr lang="en-US"/>
        </a:p>
      </dgm:t>
    </dgm:pt>
    <dgm:pt modelId="{74ED8BE1-CB5E-4381-86D2-7E0CE92F3CC5}" type="pres">
      <dgm:prSet presAssocID="{F44FEA42-1B20-4DD6-86E3-D7EBBB57E6EB}" presName="spacing" presStyleCnt="0"/>
      <dgm:spPr/>
    </dgm:pt>
    <dgm:pt modelId="{CD23E915-2B64-4D25-A12A-BBA93BA247A1}" type="pres">
      <dgm:prSet presAssocID="{3E10784A-C921-4D51-B4A9-F0D1817DF369}" presName="linNode" presStyleCnt="0"/>
      <dgm:spPr/>
    </dgm:pt>
    <dgm:pt modelId="{BAA2ACD8-221C-4C6A-9D92-2116A89C4F62}" type="pres">
      <dgm:prSet presAssocID="{3E10784A-C921-4D51-B4A9-F0D1817DF369}" presName="parentShp" presStyleLbl="node1" presStyleIdx="1" presStyleCnt="2">
        <dgm:presLayoutVars>
          <dgm:bulletEnabled val="1"/>
        </dgm:presLayoutVars>
      </dgm:prSet>
      <dgm:spPr/>
      <dgm:t>
        <a:bodyPr/>
        <a:lstStyle/>
        <a:p>
          <a:endParaRPr lang="en-US"/>
        </a:p>
      </dgm:t>
    </dgm:pt>
    <dgm:pt modelId="{84FCF3FE-2437-460E-B372-7DDD86229A58}" type="pres">
      <dgm:prSet presAssocID="{3E10784A-C921-4D51-B4A9-F0D1817DF369}" presName="childShp" presStyleLbl="bgAccFollowNode1" presStyleIdx="1" presStyleCnt="2">
        <dgm:presLayoutVars>
          <dgm:bulletEnabled val="1"/>
        </dgm:presLayoutVars>
      </dgm:prSet>
      <dgm:spPr/>
      <dgm:t>
        <a:bodyPr/>
        <a:lstStyle/>
        <a:p>
          <a:endParaRPr lang="en-US"/>
        </a:p>
      </dgm:t>
    </dgm:pt>
  </dgm:ptLst>
  <dgm:cxnLst>
    <dgm:cxn modelId="{7A1EF8F9-8608-4892-8C9D-5E56906EA757}" srcId="{FE8BFD25-77BC-4320-A11C-C6BEE9405551}" destId="{D4C01A8B-2BCE-4D47-AA2F-14B35395B119}" srcOrd="0" destOrd="0" parTransId="{AB4D8983-F3C2-4833-8842-952559A50E56}" sibTransId="{82D8B5CD-D6EA-4E1B-B1F4-5A48B4D07BAA}"/>
    <dgm:cxn modelId="{F8F12966-4BC4-4FD2-9E48-2E5166DE406E}" srcId="{E0B26A90-A217-48E3-ACC5-E989B7F8C15F}" destId="{FE8BFD25-77BC-4320-A11C-C6BEE9405551}" srcOrd="0" destOrd="0" parTransId="{783D4BE1-CA09-48CA-9142-EE6736ABB1DE}" sibTransId="{F44FEA42-1B20-4DD6-86E3-D7EBBB57E6EB}"/>
    <dgm:cxn modelId="{F0A4BD83-CEA2-4F25-8982-9EA2097459CE}" type="presOf" srcId="{3E10784A-C921-4D51-B4A9-F0D1817DF369}" destId="{BAA2ACD8-221C-4C6A-9D92-2116A89C4F62}" srcOrd="0" destOrd="0" presId="urn:microsoft.com/office/officeart/2005/8/layout/vList6"/>
    <dgm:cxn modelId="{6F66F51E-1DCB-4976-A407-B2827D8EB27C}" type="presOf" srcId="{DCCE31FD-30B3-4020-88AC-C6BD107316BC}" destId="{84FCF3FE-2437-460E-B372-7DDD86229A58}" srcOrd="0" destOrd="0" presId="urn:microsoft.com/office/officeart/2005/8/layout/vList6"/>
    <dgm:cxn modelId="{E9444970-FAB1-4571-8890-BFBE596BC587}" srcId="{E0B26A90-A217-48E3-ACC5-E989B7F8C15F}" destId="{3E10784A-C921-4D51-B4A9-F0D1817DF369}" srcOrd="1" destOrd="0" parTransId="{87970CB7-8EC4-48FD-B50C-249DC2213744}" sibTransId="{D47221A3-C43D-446E-8588-43EBD31B4698}"/>
    <dgm:cxn modelId="{5493CA90-B490-4AFF-8896-7451E6CE17D4}" type="presOf" srcId="{FE8BFD25-77BC-4320-A11C-C6BEE9405551}" destId="{AD783BF2-BB39-4D95-AF1C-606222CC0FDD}" srcOrd="0" destOrd="0" presId="urn:microsoft.com/office/officeart/2005/8/layout/vList6"/>
    <dgm:cxn modelId="{AE65358C-2133-479B-96DE-A5841C82EA77}" type="presOf" srcId="{E0B26A90-A217-48E3-ACC5-E989B7F8C15F}" destId="{ED89BC6F-48F0-4C09-B318-E6B70687E0DD}" srcOrd="0" destOrd="0" presId="urn:microsoft.com/office/officeart/2005/8/layout/vList6"/>
    <dgm:cxn modelId="{FB084A4D-99C8-4A00-A1B9-43ED2ED670BC}" type="presOf" srcId="{D4C01A8B-2BCE-4D47-AA2F-14B35395B119}" destId="{2FFE7F18-1916-4C61-9A19-27DF1A9336C8}" srcOrd="0" destOrd="0" presId="urn:microsoft.com/office/officeart/2005/8/layout/vList6"/>
    <dgm:cxn modelId="{00E73C9A-2A18-48AB-9CA7-B17890540051}" srcId="{3E10784A-C921-4D51-B4A9-F0D1817DF369}" destId="{DCCE31FD-30B3-4020-88AC-C6BD107316BC}" srcOrd="0" destOrd="0" parTransId="{D438B936-3F49-430D-8308-4381F4245010}" sibTransId="{19BD66EE-B5E0-4748-96D8-9E99A2C5B54F}"/>
    <dgm:cxn modelId="{C23A6ECF-DFFE-4B43-934F-94557689DD6E}" type="presParOf" srcId="{ED89BC6F-48F0-4C09-B318-E6B70687E0DD}" destId="{ED134C29-AE9F-499F-A925-DDD55C7F97E9}" srcOrd="0" destOrd="0" presId="urn:microsoft.com/office/officeart/2005/8/layout/vList6"/>
    <dgm:cxn modelId="{4716C92C-188E-4766-B840-D79884C2B407}" type="presParOf" srcId="{ED134C29-AE9F-499F-A925-DDD55C7F97E9}" destId="{AD783BF2-BB39-4D95-AF1C-606222CC0FDD}" srcOrd="0" destOrd="0" presId="urn:microsoft.com/office/officeart/2005/8/layout/vList6"/>
    <dgm:cxn modelId="{A0EC141D-0D10-40A7-B343-A6FA2E2E7BF9}" type="presParOf" srcId="{ED134C29-AE9F-499F-A925-DDD55C7F97E9}" destId="{2FFE7F18-1916-4C61-9A19-27DF1A9336C8}" srcOrd="1" destOrd="0" presId="urn:microsoft.com/office/officeart/2005/8/layout/vList6"/>
    <dgm:cxn modelId="{A4082FDA-60C5-400A-96C6-601D1409CC6D}" type="presParOf" srcId="{ED89BC6F-48F0-4C09-B318-E6B70687E0DD}" destId="{74ED8BE1-CB5E-4381-86D2-7E0CE92F3CC5}" srcOrd="1" destOrd="0" presId="urn:microsoft.com/office/officeart/2005/8/layout/vList6"/>
    <dgm:cxn modelId="{3BEA446D-3393-4A6D-AF3F-8F2B6F40AD1E}" type="presParOf" srcId="{ED89BC6F-48F0-4C09-B318-E6B70687E0DD}" destId="{CD23E915-2B64-4D25-A12A-BBA93BA247A1}" srcOrd="2" destOrd="0" presId="urn:microsoft.com/office/officeart/2005/8/layout/vList6"/>
    <dgm:cxn modelId="{09DAE9C8-939D-4A70-BC93-8A70DFB34E29}" type="presParOf" srcId="{CD23E915-2B64-4D25-A12A-BBA93BA247A1}" destId="{BAA2ACD8-221C-4C6A-9D92-2116A89C4F62}" srcOrd="0" destOrd="0" presId="urn:microsoft.com/office/officeart/2005/8/layout/vList6"/>
    <dgm:cxn modelId="{FAEC0AA4-3375-49DE-AF9D-B4BB431A74C6}" type="presParOf" srcId="{CD23E915-2B64-4D25-A12A-BBA93BA247A1}" destId="{84FCF3FE-2437-460E-B372-7DDD86229A58}"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209799"/>
          </a:xfrm>
        </p:spPr>
        <p:style>
          <a:lnRef idx="1">
            <a:schemeClr val="accent3"/>
          </a:lnRef>
          <a:fillRef idx="2">
            <a:schemeClr val="accent3"/>
          </a:fillRef>
          <a:effectRef idx="1">
            <a:schemeClr val="accent3"/>
          </a:effectRef>
          <a:fontRef idx="minor">
            <a:schemeClr val="dk1"/>
          </a:fontRef>
        </p:style>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FIBROCALCULOUS PANCREATIC DIABETES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1524000" y="4419600"/>
            <a:ext cx="6019800" cy="1219200"/>
          </a:xfrm>
        </p:spPr>
        <p:style>
          <a:lnRef idx="1">
            <a:schemeClr val="accent1"/>
          </a:lnRef>
          <a:fillRef idx="2">
            <a:schemeClr val="accent1"/>
          </a:fillRef>
          <a:effectRef idx="1">
            <a:schemeClr val="accent1"/>
          </a:effectRef>
          <a:fontRef idx="minor">
            <a:schemeClr val="dk1"/>
          </a:fontRef>
        </p:style>
        <p:txBody>
          <a:bodyPr>
            <a:normAutofit/>
          </a:bodyPr>
          <a:lstStyle/>
          <a:p>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DR.SAJIB KUMAR SARKAR</a:t>
            </a:r>
          </a:p>
          <a:p>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IMO</a:t>
            </a:r>
          </a:p>
          <a:p>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RANGPUR MEDICAL COLLEGE,HOSPITAL</a:t>
            </a: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FAMILIAL   AGGREGATION</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600200"/>
            <a:ext cx="8229600" cy="48006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sz="2800" b="1" dirty="0" smtClean="0"/>
              <a:t>Recent study shows about 8% of patients with FCPD were shown to have evidence of familial aggregation.</a:t>
            </a:r>
          </a:p>
          <a:p>
            <a:endParaRPr lang="en-US" sz="2800" b="1" dirty="0" smtClean="0"/>
          </a:p>
          <a:p>
            <a:r>
              <a:rPr lang="en-US" sz="2800" b="1" dirty="0" smtClean="0"/>
              <a:t>There was evivence of vertical transmission of FCPD from the parients to the offspring.</a:t>
            </a:r>
          </a:p>
          <a:p>
            <a:endParaRPr lang="en-US" sz="2800" b="1" dirty="0" smtClean="0"/>
          </a:p>
          <a:p>
            <a:r>
              <a:rPr lang="en-US" sz="2800" b="1" dirty="0" smtClean="0"/>
              <a:t>There was evidence of horizontal transmission of FCPD among siblings.</a:t>
            </a:r>
          </a:p>
          <a:p>
            <a:endParaRPr lang="en-US" sz="2800" b="1" dirty="0" smtClean="0"/>
          </a:p>
          <a:p>
            <a:pPr>
              <a:buNone/>
            </a:pPr>
            <a:r>
              <a:rPr lang="en-US" sz="2800" b="1" dirty="0" smtClean="0"/>
              <a:t>  *** Familial aggregation suggests but doesnot necessarily prove.</a:t>
            </a:r>
            <a:endParaRPr lang="en-US" sz="2800" b="1"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400800" cy="960438"/>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GENETIC FACTORS</a:t>
            </a:r>
            <a:endParaRPr lang="en-US" sz="3600"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buNone/>
            </a:pPr>
            <a:r>
              <a:rPr lang="en-US" b="1" dirty="0" smtClean="0"/>
              <a:t>    </a:t>
            </a:r>
            <a:r>
              <a:rPr lang="en-US" b="1" dirty="0" smtClean="0">
                <a:solidFill>
                  <a:schemeClr val="accent2">
                    <a:lumMod val="75000"/>
                  </a:schemeClr>
                </a:solidFill>
              </a:rPr>
              <a:t>Serum protease inhibitor kazal type 1</a:t>
            </a:r>
          </a:p>
          <a:p>
            <a:pPr>
              <a:buNone/>
            </a:pPr>
            <a:r>
              <a:rPr lang="en-US" b="1" dirty="0" smtClean="0">
                <a:solidFill>
                  <a:schemeClr val="accent2">
                    <a:lumMod val="75000"/>
                  </a:schemeClr>
                </a:solidFill>
              </a:rPr>
              <a:t>    (SPINK 1) / Pancreatic secretory trypsin     inhibitor (PSTI) mutation.</a:t>
            </a:r>
          </a:p>
          <a:p>
            <a:pPr>
              <a:buNone/>
            </a:pPr>
            <a:r>
              <a:rPr lang="en-US" b="1" dirty="0" smtClean="0"/>
              <a:t>   </a:t>
            </a:r>
          </a:p>
          <a:p>
            <a:pPr>
              <a:buNone/>
            </a:pPr>
            <a:r>
              <a:rPr lang="en-US" b="1" dirty="0" smtClean="0"/>
              <a:t> </a:t>
            </a:r>
            <a:r>
              <a:rPr lang="en-US" b="1" dirty="0" smtClean="0"/>
              <a:t>  -</a:t>
            </a:r>
            <a:r>
              <a:rPr lang="en-US" b="1" dirty="0" smtClean="0"/>
              <a:t>In the normal pancreas,a number of mechanism work synergistically,preventing the premature activation of trypsinogen to trypsin.</a:t>
            </a:r>
          </a:p>
          <a:p>
            <a:pPr>
              <a:buNone/>
            </a:pPr>
            <a:endParaRPr lang="en-US" b="1"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2800" b="1" dirty="0" smtClean="0"/>
          </a:p>
          <a:p>
            <a:r>
              <a:rPr lang="en-US" sz="2800" b="1" dirty="0" smtClean="0"/>
              <a:t>SPINK 1 / PSTI is a potent protease inhibitor and exerts a major protective mechanism preventing inappropriate activation of pancreatic digestive enzyme cascade by inhibiting upto 20% of potential trypsin activity.</a:t>
            </a:r>
          </a:p>
          <a:p>
            <a:pPr>
              <a:buNone/>
            </a:pPr>
            <a:endParaRPr lang="en-US" sz="2800" b="1" dirty="0" smtClean="0"/>
          </a:p>
          <a:p>
            <a:r>
              <a:rPr lang="en-US" sz="2800" b="1" dirty="0" smtClean="0"/>
              <a:t>Mutations of SPINK 1 gene are significantly associated with TCP.</a:t>
            </a:r>
            <a:endParaRPr lang="en-US" sz="2800" b="1"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MICRONUTRIENT  DEFICIENCY AND OXIDANT STRESS</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t>A state of defective ability to scavenge free radicals enhance the susceptibility of organ damage.</a:t>
            </a:r>
          </a:p>
          <a:p>
            <a:r>
              <a:rPr lang="en-US" b="1" dirty="0" smtClean="0"/>
              <a:t>Most of the scavenging enzymes and antioxidant vitamines (Vit </a:t>
            </a:r>
            <a:r>
              <a:rPr lang="en-US" b="1" dirty="0" smtClean="0"/>
              <a:t>A,B-carotene,  Vit </a:t>
            </a:r>
            <a:r>
              <a:rPr lang="en-US" b="1" dirty="0" smtClean="0"/>
              <a:t>C,Vit E) are nutritionaly dependent and deficiency of these augment free radical induced injury.</a:t>
            </a:r>
            <a:endParaRPr lang="en-US" b="1"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CLINICAL PRESENTATION</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t>The clinical picture of FCPD consists of the following four cardinal features-</a:t>
            </a:r>
          </a:p>
          <a:p>
            <a:pPr>
              <a:buNone/>
            </a:pPr>
            <a:r>
              <a:rPr lang="en-US" b="1" dirty="0" smtClean="0"/>
              <a:t>             Abdominal pain</a:t>
            </a:r>
          </a:p>
          <a:p>
            <a:pPr>
              <a:buNone/>
            </a:pPr>
            <a:r>
              <a:rPr lang="en-US" b="1" dirty="0" smtClean="0"/>
              <a:t>             Pancreatic calculi</a:t>
            </a:r>
          </a:p>
          <a:p>
            <a:pPr>
              <a:buNone/>
            </a:pPr>
            <a:r>
              <a:rPr lang="en-US" b="1" dirty="0" smtClean="0"/>
              <a:t>             Maldigestion leading to steatorrhea</a:t>
            </a:r>
          </a:p>
          <a:p>
            <a:pPr>
              <a:buNone/>
            </a:pPr>
            <a:r>
              <a:rPr lang="en-US" b="1" dirty="0" smtClean="0"/>
              <a:t>             Diabetes</a:t>
            </a:r>
          </a:p>
        </p:txBody>
      </p:sp>
      <p:sp>
        <p:nvSpPr>
          <p:cNvPr id="4" name="Striped Right Arrow 3"/>
          <p:cNvSpPr/>
          <p:nvPr/>
        </p:nvSpPr>
        <p:spPr>
          <a:xfrm>
            <a:off x="1066800" y="2819400"/>
            <a:ext cx="6096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p:cNvSpPr/>
          <p:nvPr/>
        </p:nvSpPr>
        <p:spPr>
          <a:xfrm>
            <a:off x="1066800" y="3352800"/>
            <a:ext cx="6096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iped Right Arrow 7"/>
          <p:cNvSpPr/>
          <p:nvPr/>
        </p:nvSpPr>
        <p:spPr>
          <a:xfrm>
            <a:off x="1066800" y="3962400"/>
            <a:ext cx="6096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a:off x="1066800" y="4572000"/>
            <a:ext cx="6096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48768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b="1" dirty="0" smtClean="0"/>
              <a:t>Others included-</a:t>
            </a:r>
          </a:p>
          <a:p>
            <a:endParaRPr lang="en-US" b="1" dirty="0" smtClean="0"/>
          </a:p>
          <a:p>
            <a:pPr>
              <a:buNone/>
            </a:pPr>
            <a:r>
              <a:rPr lang="en-US" b="1" dirty="0" smtClean="0"/>
              <a:t>       Usually poor people</a:t>
            </a:r>
          </a:p>
          <a:p>
            <a:pPr>
              <a:buNone/>
            </a:pPr>
            <a:r>
              <a:rPr lang="en-US" b="1" dirty="0" smtClean="0"/>
              <a:t>       Lean patient (Undernutrition)</a:t>
            </a:r>
          </a:p>
          <a:p>
            <a:pPr>
              <a:buNone/>
            </a:pPr>
            <a:r>
              <a:rPr lang="en-US" b="1" dirty="0" smtClean="0"/>
              <a:t>       Young age</a:t>
            </a:r>
          </a:p>
          <a:p>
            <a:pPr>
              <a:buNone/>
            </a:pPr>
            <a:r>
              <a:rPr lang="en-US" b="1" dirty="0" smtClean="0"/>
              <a:t>       Usually non ketotic</a:t>
            </a:r>
          </a:p>
          <a:p>
            <a:pPr>
              <a:buNone/>
            </a:pPr>
            <a:r>
              <a:rPr lang="en-US" b="1" dirty="0" smtClean="0"/>
              <a:t>       Usually requires insulin for diabetes </a:t>
            </a:r>
          </a:p>
          <a:p>
            <a:pPr>
              <a:buNone/>
            </a:pPr>
            <a:r>
              <a:rPr lang="en-US" b="1" dirty="0" smtClean="0"/>
              <a:t>       control</a:t>
            </a:r>
          </a:p>
          <a:p>
            <a:pPr>
              <a:buNone/>
            </a:pPr>
            <a:r>
              <a:rPr lang="en-US" b="1" dirty="0" smtClean="0"/>
              <a:t>       </a:t>
            </a:r>
            <a:endParaRPr lang="en-US" b="1" dirty="0"/>
          </a:p>
        </p:txBody>
      </p:sp>
      <p:sp>
        <p:nvSpPr>
          <p:cNvPr id="4" name="Chevron 3"/>
          <p:cNvSpPr/>
          <p:nvPr/>
        </p:nvSpPr>
        <p:spPr>
          <a:xfrm>
            <a:off x="685800" y="2286000"/>
            <a:ext cx="381000"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nvSpPr>
        <p:spPr>
          <a:xfrm>
            <a:off x="685800" y="2819400"/>
            <a:ext cx="381000"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a:off x="685800" y="3352800"/>
            <a:ext cx="381000"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685800" y="3886200"/>
            <a:ext cx="381000"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685800" y="4419600"/>
            <a:ext cx="381000"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4038600" cy="838200"/>
          </a:xfrm>
        </p:spPr>
        <p:style>
          <a:lnRef idx="1">
            <a:schemeClr val="accent3"/>
          </a:lnRef>
          <a:fillRef idx="2">
            <a:schemeClr val="accent3"/>
          </a:fillRef>
          <a:effectRef idx="1">
            <a:schemeClr val="accent3"/>
          </a:effectRef>
          <a:fontRef idx="minor">
            <a:schemeClr val="dk1"/>
          </a:fontRef>
        </p:style>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FCPD</a:t>
            </a:r>
            <a:endParaRPr lang="en-US" dirty="0"/>
          </a:p>
        </p:txBody>
      </p:sp>
      <p:graphicFrame>
        <p:nvGraphicFramePr>
          <p:cNvPr id="5" name="Content Placeholder 4"/>
          <p:cNvGraphicFramePr>
            <a:graphicFrameLocks noGrp="1"/>
          </p:cNvGraphicFramePr>
          <p:nvPr>
            <p:ph idx="1"/>
          </p:nvPr>
        </p:nvGraphicFramePr>
        <p:xfrm>
          <a:off x="457200" y="1600200"/>
          <a:ext cx="8229600" cy="4343400"/>
        </p:xfrm>
        <a:graphic>
          <a:graphicData uri="http://schemas.openxmlformats.org/drawingml/2006/table">
            <a:tbl>
              <a:tblPr firstRow="1" bandRow="1">
                <a:tableStyleId>{3C2FFA5D-87B4-456A-9821-1D502468CF0F}</a:tableStyleId>
              </a:tblPr>
              <a:tblGrid>
                <a:gridCol w="2895600"/>
                <a:gridCol w="5334000"/>
              </a:tblGrid>
              <a:tr h="370840">
                <a:tc>
                  <a:txBody>
                    <a:bodyPr/>
                    <a:lstStyle/>
                    <a:p>
                      <a:pPr algn="l"/>
                      <a:r>
                        <a:rPr lang="en-US" b="1" dirty="0" smtClean="0"/>
                        <a:t>Sex ratio M:F (%)</a:t>
                      </a:r>
                      <a:endParaRPr lang="en-US" b="1" dirty="0"/>
                    </a:p>
                  </a:txBody>
                  <a:tcPr/>
                </a:tc>
                <a:tc>
                  <a:txBody>
                    <a:bodyPr/>
                    <a:lstStyle/>
                    <a:p>
                      <a:pPr algn="l"/>
                      <a:r>
                        <a:rPr lang="en-US" b="1" dirty="0" smtClean="0"/>
                        <a:t>70 : 30</a:t>
                      </a:r>
                      <a:endParaRPr lang="en-US" b="1" dirty="0"/>
                    </a:p>
                  </a:txBody>
                  <a:tcPr/>
                </a:tc>
              </a:tr>
              <a:tr h="0">
                <a:tc>
                  <a:txBody>
                    <a:bodyPr/>
                    <a:lstStyle/>
                    <a:p>
                      <a:pPr algn="l"/>
                      <a:r>
                        <a:rPr lang="en-US" b="1" dirty="0" smtClean="0"/>
                        <a:t>Age of onset</a:t>
                      </a:r>
                      <a:endParaRPr lang="en-US" b="1" dirty="0"/>
                    </a:p>
                  </a:txBody>
                  <a:tcPr/>
                </a:tc>
                <a:tc>
                  <a:txBody>
                    <a:bodyPr/>
                    <a:lstStyle/>
                    <a:p>
                      <a:pPr algn="l"/>
                      <a:r>
                        <a:rPr lang="en-US" b="1" dirty="0" smtClean="0"/>
                        <a:t>2</a:t>
                      </a:r>
                      <a:r>
                        <a:rPr lang="en-US" b="1" baseline="30000" dirty="0" smtClean="0"/>
                        <a:t>nd</a:t>
                      </a:r>
                      <a:r>
                        <a:rPr lang="en-US" b="1" dirty="0" smtClean="0"/>
                        <a:t>  and 3</a:t>
                      </a:r>
                      <a:r>
                        <a:rPr lang="en-US" b="1" baseline="30000" dirty="0" smtClean="0"/>
                        <a:t>rd</a:t>
                      </a:r>
                      <a:r>
                        <a:rPr lang="en-US" b="1" dirty="0" smtClean="0"/>
                        <a:t> decade</a:t>
                      </a:r>
                      <a:endParaRPr lang="en-US" b="1" dirty="0"/>
                    </a:p>
                  </a:txBody>
                  <a:tcPr/>
                </a:tc>
              </a:tr>
              <a:tr h="370840">
                <a:tc>
                  <a:txBody>
                    <a:bodyPr/>
                    <a:lstStyle/>
                    <a:p>
                      <a:pPr algn="l"/>
                      <a:r>
                        <a:rPr lang="en-US" b="1" dirty="0" smtClean="0"/>
                        <a:t>Socioeconomic status</a:t>
                      </a:r>
                      <a:endParaRPr lang="en-US" b="1" dirty="0"/>
                    </a:p>
                  </a:txBody>
                  <a:tcPr/>
                </a:tc>
                <a:tc>
                  <a:txBody>
                    <a:bodyPr/>
                    <a:lstStyle/>
                    <a:p>
                      <a:pPr algn="l"/>
                      <a:r>
                        <a:rPr lang="en-US" b="1" dirty="0" smtClean="0"/>
                        <a:t>Usually poor, may occur in other as well</a:t>
                      </a:r>
                      <a:endParaRPr lang="en-US" b="1" dirty="0"/>
                    </a:p>
                  </a:txBody>
                  <a:tcPr/>
                </a:tc>
              </a:tr>
              <a:tr h="370840">
                <a:tc>
                  <a:txBody>
                    <a:bodyPr/>
                    <a:lstStyle/>
                    <a:p>
                      <a:pPr algn="l"/>
                      <a:r>
                        <a:rPr lang="en-US" b="1" dirty="0" smtClean="0"/>
                        <a:t>Course of</a:t>
                      </a:r>
                      <a:r>
                        <a:rPr lang="en-US" b="1" baseline="0" dirty="0" smtClean="0"/>
                        <a:t> disease</a:t>
                      </a:r>
                      <a:endParaRPr lang="en-US" b="1" dirty="0"/>
                    </a:p>
                  </a:txBody>
                  <a:tcPr/>
                </a:tc>
                <a:tc>
                  <a:txBody>
                    <a:bodyPr/>
                    <a:lstStyle/>
                    <a:p>
                      <a:pPr algn="l"/>
                      <a:r>
                        <a:rPr lang="en-US" b="1" dirty="0" smtClean="0"/>
                        <a:t>Aggressive and accelerated</a:t>
                      </a:r>
                      <a:endParaRPr lang="en-US" b="1" dirty="0"/>
                    </a:p>
                  </a:txBody>
                  <a:tcPr/>
                </a:tc>
              </a:tr>
              <a:tr h="370840">
                <a:tc>
                  <a:txBody>
                    <a:bodyPr/>
                    <a:lstStyle/>
                    <a:p>
                      <a:pPr algn="l"/>
                      <a:r>
                        <a:rPr lang="en-US" b="1" dirty="0" smtClean="0"/>
                        <a:t>Diabetes</a:t>
                      </a:r>
                      <a:endParaRPr lang="en-US" b="1" dirty="0"/>
                    </a:p>
                  </a:txBody>
                  <a:tcPr/>
                </a:tc>
                <a:tc>
                  <a:txBody>
                    <a:bodyPr/>
                    <a:lstStyle/>
                    <a:p>
                      <a:pPr algn="l"/>
                      <a:r>
                        <a:rPr lang="en-US" b="1" dirty="0" smtClean="0"/>
                        <a:t>Occurs in   &gt; 90 %</a:t>
                      </a:r>
                      <a:endParaRPr lang="en-US" b="1" dirty="0"/>
                    </a:p>
                  </a:txBody>
                  <a:tcPr/>
                </a:tc>
              </a:tr>
              <a:tr h="370840">
                <a:tc>
                  <a:txBody>
                    <a:bodyPr/>
                    <a:lstStyle/>
                    <a:p>
                      <a:pPr algn="l"/>
                      <a:r>
                        <a:rPr lang="en-US" b="1" dirty="0" smtClean="0"/>
                        <a:t>Pancreatic calculi</a:t>
                      </a:r>
                      <a:endParaRPr lang="en-US" b="1" dirty="0"/>
                    </a:p>
                  </a:txBody>
                  <a:tcPr/>
                </a:tc>
                <a:tc>
                  <a:txBody>
                    <a:bodyPr/>
                    <a:lstStyle/>
                    <a:p>
                      <a:pPr algn="l"/>
                      <a:r>
                        <a:rPr lang="en-US" b="1" dirty="0" smtClean="0"/>
                        <a:t>Occurs in  &gt;  90%</a:t>
                      </a:r>
                      <a:endParaRPr lang="en-US" b="1" dirty="0"/>
                    </a:p>
                  </a:txBody>
                  <a:tcPr/>
                </a:tc>
              </a:tr>
              <a:tr h="370840">
                <a:tc>
                  <a:txBody>
                    <a:bodyPr/>
                    <a:lstStyle/>
                    <a:p>
                      <a:pPr algn="l"/>
                      <a:r>
                        <a:rPr lang="en-US" b="1" dirty="0" smtClean="0"/>
                        <a:t>Location of calculi</a:t>
                      </a:r>
                      <a:endParaRPr lang="en-US" b="1" dirty="0"/>
                    </a:p>
                  </a:txBody>
                  <a:tcPr/>
                </a:tc>
                <a:tc>
                  <a:txBody>
                    <a:bodyPr/>
                    <a:lstStyle/>
                    <a:p>
                      <a:pPr algn="l"/>
                      <a:r>
                        <a:rPr lang="en-US" b="1" dirty="0" smtClean="0"/>
                        <a:t>Always</a:t>
                      </a:r>
                      <a:r>
                        <a:rPr lang="en-US" b="1" baseline="0" dirty="0" smtClean="0"/>
                        <a:t> in l</a:t>
                      </a:r>
                      <a:r>
                        <a:rPr lang="en-US" b="1" dirty="0" smtClean="0"/>
                        <a:t>arge duct</a:t>
                      </a:r>
                      <a:endParaRPr lang="en-US" b="1" dirty="0"/>
                    </a:p>
                  </a:txBody>
                  <a:tcPr/>
                </a:tc>
              </a:tr>
              <a:tr h="370840">
                <a:tc>
                  <a:txBody>
                    <a:bodyPr/>
                    <a:lstStyle/>
                    <a:p>
                      <a:pPr algn="l"/>
                      <a:r>
                        <a:rPr lang="en-US" b="1" dirty="0" smtClean="0"/>
                        <a:t>Ductal dilatation</a:t>
                      </a:r>
                      <a:endParaRPr lang="en-US" b="1" dirty="0"/>
                    </a:p>
                  </a:txBody>
                  <a:tcPr/>
                </a:tc>
                <a:tc>
                  <a:txBody>
                    <a:bodyPr/>
                    <a:lstStyle/>
                    <a:p>
                      <a:pPr algn="l"/>
                      <a:r>
                        <a:rPr lang="en-US" b="1" dirty="0" smtClean="0"/>
                        <a:t>Usually marked</a:t>
                      </a:r>
                      <a:endParaRPr lang="en-US" b="1" dirty="0"/>
                    </a:p>
                  </a:txBody>
                  <a:tcPr/>
                </a:tc>
              </a:tr>
              <a:tr h="370840">
                <a:tc>
                  <a:txBody>
                    <a:bodyPr/>
                    <a:lstStyle/>
                    <a:p>
                      <a:pPr algn="l"/>
                      <a:r>
                        <a:rPr lang="en-US" b="1" dirty="0" smtClean="0"/>
                        <a:t>Fibrosis of gland </a:t>
                      </a:r>
                      <a:endParaRPr lang="en-US" b="1" dirty="0"/>
                    </a:p>
                  </a:txBody>
                  <a:tcPr/>
                </a:tc>
                <a:tc>
                  <a:txBody>
                    <a:bodyPr/>
                    <a:lstStyle/>
                    <a:p>
                      <a:pPr algn="l"/>
                      <a:r>
                        <a:rPr lang="en-US" b="1" dirty="0" smtClean="0"/>
                        <a:t>Marked</a:t>
                      </a:r>
                      <a:endParaRPr lang="en-US" b="1" dirty="0"/>
                    </a:p>
                  </a:txBody>
                  <a:tcPr/>
                </a:tc>
              </a:tr>
              <a:tr h="370840">
                <a:tc>
                  <a:txBody>
                    <a:bodyPr/>
                    <a:lstStyle/>
                    <a:p>
                      <a:pPr algn="l"/>
                      <a:r>
                        <a:rPr lang="en-US" b="1" dirty="0" smtClean="0"/>
                        <a:t>Alcoholism</a:t>
                      </a:r>
                      <a:endParaRPr lang="en-US" b="1" dirty="0"/>
                    </a:p>
                  </a:txBody>
                  <a:tcPr/>
                </a:tc>
                <a:tc>
                  <a:txBody>
                    <a:bodyPr/>
                    <a:lstStyle/>
                    <a:p>
                      <a:pPr algn="l"/>
                      <a:r>
                        <a:rPr lang="en-US" b="1" dirty="0" smtClean="0"/>
                        <a:t>Absent by definition</a:t>
                      </a:r>
                      <a:endParaRPr lang="en-US" b="1" dirty="0"/>
                    </a:p>
                  </a:txBody>
                  <a:tcPr/>
                </a:tc>
              </a:tr>
              <a:tr h="370840">
                <a:tc>
                  <a:txBody>
                    <a:bodyPr/>
                    <a:lstStyle/>
                    <a:p>
                      <a:pPr algn="l"/>
                      <a:r>
                        <a:rPr lang="en-US" b="1" dirty="0" smtClean="0">
                          <a:solidFill>
                            <a:srgbClr val="FF0000"/>
                          </a:solidFill>
                        </a:rPr>
                        <a:t>Prevalance of pancreatic cancer</a:t>
                      </a:r>
                      <a:endParaRPr lang="en-US" b="1" dirty="0">
                        <a:solidFill>
                          <a:srgbClr val="FF0000"/>
                        </a:solidFill>
                      </a:endParaRPr>
                    </a:p>
                  </a:txBody>
                  <a:tcPr/>
                </a:tc>
                <a:tc>
                  <a:txBody>
                    <a:bodyPr/>
                    <a:lstStyle/>
                    <a:p>
                      <a:pPr algn="l"/>
                      <a:r>
                        <a:rPr lang="en-US" b="1" dirty="0" smtClean="0">
                          <a:solidFill>
                            <a:srgbClr val="FF0000"/>
                          </a:solidFill>
                        </a:rPr>
                        <a:t>High</a:t>
                      </a:r>
                      <a:endParaRPr lang="en-US" b="1" dirty="0">
                        <a:solidFill>
                          <a:srgbClr val="FF0000"/>
                        </a:solidFill>
                      </a:endParaRPr>
                    </a:p>
                  </a:txBody>
                  <a:tcPr/>
                </a:tc>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400800" cy="9144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ABDOMINAL PAIN</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600200"/>
            <a:ext cx="8229600" cy="4800600"/>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n-US" b="1" dirty="0" smtClean="0"/>
              <a:t>Predominant symptom.</a:t>
            </a:r>
          </a:p>
          <a:p>
            <a:r>
              <a:rPr lang="en-US" b="1" dirty="0" smtClean="0"/>
              <a:t>Usually the presenting complaint in 30%–90% of patients. </a:t>
            </a:r>
          </a:p>
          <a:p>
            <a:r>
              <a:rPr lang="en-US" b="1" dirty="0" smtClean="0"/>
              <a:t>Typically very severe,upper abdominal in location, radiates to the back, and is relieved by stooping forward or lying in a prone position. </a:t>
            </a:r>
          </a:p>
          <a:p>
            <a:r>
              <a:rPr lang="en-US" b="1" dirty="0" smtClean="0"/>
              <a:t>The severity tends to decrease and it becomes less frequent as the disease progresses and it may disappear with onset of exocrine insufficiency and/or diabetes.</a:t>
            </a:r>
          </a:p>
          <a:p>
            <a:endParaRPr lang="en-US" b="1"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91400" cy="7620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PANCREATIC CALCULI</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Content Placeholder 3" descr="markdown_lightbox_98cab500fc548e7396cc7e581152bced71d1e915-319a8.jpg"/>
          <p:cNvPicPr>
            <a:picLocks noGrp="1" noChangeAspect="1"/>
          </p:cNvPicPr>
          <p:nvPr>
            <p:ph idx="1"/>
          </p:nvPr>
        </p:nvPicPr>
        <p:blipFill>
          <a:blip r:embed="rId2"/>
          <a:stretch>
            <a:fillRect/>
          </a:stretch>
        </p:blipFill>
        <p:spPr>
          <a:xfrm>
            <a:off x="533401" y="1524000"/>
            <a:ext cx="8001000" cy="5105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457200"/>
            <a:ext cx="6553200" cy="7620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PANCREATIC CALCULI</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2"/>
          <p:cNvSpPr>
            <a:spLocks noGrp="1"/>
          </p:cNvSpPr>
          <p:nvPr>
            <p:ph idx="1"/>
          </p:nvPr>
        </p:nvSpPr>
        <p:spPr>
          <a:xfrm>
            <a:off x="457200" y="1524000"/>
            <a:ext cx="8229600" cy="5105400"/>
          </a:xfrm>
        </p:spPr>
        <p:style>
          <a:lnRef idx="1">
            <a:schemeClr val="accent1"/>
          </a:lnRef>
          <a:fillRef idx="2">
            <a:schemeClr val="accent1"/>
          </a:fillRef>
          <a:effectRef idx="1">
            <a:schemeClr val="accent1"/>
          </a:effectRef>
          <a:fontRef idx="minor">
            <a:schemeClr val="dk1"/>
          </a:fontRef>
        </p:style>
        <p:txBody>
          <a:bodyPr>
            <a:normAutofit fontScale="92500"/>
          </a:bodyPr>
          <a:lstStyle/>
          <a:p>
            <a:r>
              <a:rPr lang="en-US" b="1" dirty="0" smtClean="0"/>
              <a:t>Intraductal in location. </a:t>
            </a:r>
          </a:p>
          <a:p>
            <a:r>
              <a:rPr lang="en-US" b="1" dirty="0" smtClean="0"/>
              <a:t>Seen mostly on the right side of first and second lumbar vertebra on plain abdominal radiography.</a:t>
            </a:r>
          </a:p>
          <a:p>
            <a:r>
              <a:rPr lang="en-US" b="1" dirty="0" smtClean="0"/>
              <a:t>May be solitary or multiple, and sometimes the entire pancreas may be studded with calculi.</a:t>
            </a:r>
          </a:p>
          <a:p>
            <a:r>
              <a:rPr lang="en-US" b="1" dirty="0" smtClean="0"/>
              <a:t>Tend to be large, dense, and rounded with well defined edges in contrast to the small, speckled, ill defined stones in alcoholic chronic pancreatitis.</a:t>
            </a:r>
          </a:p>
          <a:p>
            <a:endParaRPr lang="en-US" b="1" dirty="0"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276600"/>
          </a:xfrm>
        </p:spPr>
        <p:style>
          <a:lnRef idx="1">
            <a:schemeClr val="accent1"/>
          </a:lnRef>
          <a:fillRef idx="2">
            <a:schemeClr val="accent1"/>
          </a:fillRef>
          <a:effectRef idx="1">
            <a:schemeClr val="accent1"/>
          </a:effectRef>
          <a:fontRef idx="minor">
            <a:schemeClr val="dk1"/>
          </a:fontRef>
        </p:style>
        <p:txBody>
          <a:bodyPr/>
          <a:lstStyle/>
          <a:p>
            <a:r>
              <a:rPr lang="en-US" b="1" dirty="0" smtClean="0"/>
              <a:t>Fibrocalculous pancreatic diabetes is a form of diabetes secondary to nonalcoholic chronic pancreatopathy of uncertain etiology,predominantly seen in tropical developing countries.</a:t>
            </a:r>
          </a:p>
          <a:p>
            <a:endParaRPr lang="en-US" dirty="0"/>
          </a:p>
        </p:txBody>
      </p:sp>
      <p:sp>
        <p:nvSpPr>
          <p:cNvPr id="4" name="Title 1"/>
          <p:cNvSpPr>
            <a:spLocks noGrp="1"/>
          </p:cNvSpPr>
          <p:nvPr>
            <p:ph type="title"/>
          </p:nvPr>
        </p:nvSpPr>
        <p:spPr>
          <a:xfrm>
            <a:off x="2438400" y="457200"/>
            <a:ext cx="4038600" cy="990600"/>
          </a:xfrm>
        </p:spPr>
        <p:style>
          <a:lnRef idx="1">
            <a:schemeClr val="accent3"/>
          </a:lnRef>
          <a:fillRef idx="2">
            <a:schemeClr val="accent3"/>
          </a:fillRef>
          <a:effectRef idx="1">
            <a:schemeClr val="accent3"/>
          </a:effectRef>
          <a:fontRef idx="minor">
            <a:schemeClr val="dk1"/>
          </a:fontRef>
        </p:style>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DEFINITION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MALDIGESTION  /  STEATORRHEA</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Content Placeholder 2"/>
          <p:cNvSpPr>
            <a:spLocks noGrp="1"/>
          </p:cNvSpPr>
          <p:nvPr>
            <p:ph idx="1"/>
          </p:nvPr>
        </p:nvSpPr>
        <p:spPr>
          <a:xfrm>
            <a:off x="457200" y="1295400"/>
            <a:ext cx="8229600" cy="5257800"/>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b="1" dirty="0" smtClean="0"/>
              <a:t>Patients with severe exocrine pancreatic insufficiency complain of passing bulky, frothy, or frankly oily stools. </a:t>
            </a:r>
          </a:p>
          <a:p>
            <a:r>
              <a:rPr lang="en-US" sz="2800" b="1" dirty="0" smtClean="0"/>
              <a:t>However, overt steatorrhoea is only present in about 20% of patients with TCP. </a:t>
            </a:r>
          </a:p>
          <a:p>
            <a:r>
              <a:rPr lang="en-US" sz="2800" b="1" dirty="0" smtClean="0"/>
              <a:t>The low frequency of steatorrhoea is attributed to the low fat intake in the diet. </a:t>
            </a:r>
          </a:p>
          <a:p>
            <a:r>
              <a:rPr lang="en-US" sz="2800" b="1" dirty="0" smtClean="0"/>
              <a:t>When the fat intake of the diet was experimentally increased, 76% of TCP patients developed steatorrhoea.</a:t>
            </a:r>
          </a:p>
          <a:p>
            <a:endParaRPr lang="en-US" sz="2800" b="1" dirty="0" smtClean="0"/>
          </a:p>
          <a:p>
            <a:endParaRPr lang="en-US" sz="2800" b="1"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4572000" cy="7620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DIABETES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447800"/>
            <a:ext cx="8229600" cy="51054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b="1" dirty="0" smtClean="0"/>
              <a:t>It is an inevitable consequence commonly occurring a decade or two after the first episode of abdominal pain. </a:t>
            </a:r>
          </a:p>
          <a:p>
            <a:r>
              <a:rPr lang="en-US" b="1" dirty="0" smtClean="0"/>
              <a:t>In lean and undernourished individuals, the diabetes tends to be more severe and polyuria and polydipsia are the major presenting complaints. </a:t>
            </a:r>
          </a:p>
          <a:p>
            <a:r>
              <a:rPr lang="en-US" b="1" dirty="0" smtClean="0"/>
              <a:t>In the better nourished patients, the symptoms may be insidious and the diagnosis of FCPD is usually made during investigations for pain in the abdomen.</a:t>
            </a:r>
          </a:p>
          <a:p>
            <a:endParaRPr lang="en-US" b="1"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816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b="1" dirty="0" smtClean="0"/>
          </a:p>
          <a:p>
            <a:r>
              <a:rPr lang="en-US" b="1" dirty="0" smtClean="0"/>
              <a:t>Diabetes is usually very severe with a fasting blood glucose from 11.1–22.2 mmol/L and often requires the use of insulin for control.</a:t>
            </a:r>
          </a:p>
          <a:p>
            <a:endParaRPr lang="en-US" b="1" dirty="0" smtClean="0"/>
          </a:p>
          <a:p>
            <a:r>
              <a:rPr lang="en-US" b="1" dirty="0" smtClean="0"/>
              <a:t>Unless there is a high index of suspicion, the diagnosis is often delayed or missed.</a:t>
            </a:r>
          </a:p>
          <a:p>
            <a:endParaRPr lang="en-US" b="1"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124199"/>
          </a:xfrm>
        </p:spPr>
        <p:style>
          <a:lnRef idx="1">
            <a:schemeClr val="accent1"/>
          </a:lnRef>
          <a:fillRef idx="2">
            <a:schemeClr val="accent1"/>
          </a:fillRef>
          <a:effectRef idx="1">
            <a:schemeClr val="accent1"/>
          </a:effectRef>
          <a:fontRef idx="minor">
            <a:schemeClr val="dk1"/>
          </a:fontRef>
        </p:style>
        <p:txBody>
          <a:bodyPr/>
          <a:lstStyle/>
          <a:p>
            <a:endParaRPr lang="en-US" b="1" dirty="0" smtClean="0"/>
          </a:p>
          <a:p>
            <a:r>
              <a:rPr lang="en-US" b="1" dirty="0" smtClean="0"/>
              <a:t>One of the characteristic clinical features of FCPD is that despite requiring insulin for control, patients rarely become ketotic on withdrawal of insulin. </a:t>
            </a:r>
          </a:p>
          <a:p>
            <a:endParaRPr lang="en-US" b="1"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91400" cy="914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DIAGNOSTIC CRITERIA FOR FCPD</a:t>
            </a: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(MOHAN et al.1985)</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Content Placeholder 2"/>
          <p:cNvSpPr>
            <a:spLocks noGrp="1"/>
          </p:cNvSpPr>
          <p:nvPr>
            <p:ph idx="1"/>
          </p:nvPr>
        </p:nvSpPr>
        <p:spPr>
          <a:xfrm>
            <a:off x="457200" y="1447800"/>
            <a:ext cx="8229600" cy="51816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sz="3000" b="1" dirty="0" smtClean="0"/>
              <a:t>Occurrence in a "tropical" country.</a:t>
            </a:r>
          </a:p>
          <a:p>
            <a:r>
              <a:rPr lang="en-US" sz="3000" b="1" dirty="0" smtClean="0"/>
              <a:t>Diabetes by WHO criteria.</a:t>
            </a:r>
          </a:p>
          <a:p>
            <a:r>
              <a:rPr lang="en-US" sz="3000" b="1" dirty="0" smtClean="0"/>
              <a:t>Evidence of chronic pancreatitis: </a:t>
            </a:r>
          </a:p>
          <a:p>
            <a:pPr lvl="1"/>
            <a:r>
              <a:rPr lang="en-US" b="1" dirty="0" smtClean="0">
                <a:solidFill>
                  <a:schemeClr val="tx1"/>
                </a:solidFill>
              </a:rPr>
              <a:t>Pancreatic calculi on X-ray </a:t>
            </a:r>
          </a:p>
          <a:p>
            <a:pPr lvl="1">
              <a:buNone/>
            </a:pPr>
            <a:r>
              <a:rPr lang="en-US" b="1" dirty="0" smtClean="0"/>
              <a:t>   </a:t>
            </a:r>
            <a:r>
              <a:rPr lang="en-US" b="1" dirty="0" smtClean="0">
                <a:solidFill>
                  <a:schemeClr val="tx1"/>
                </a:solidFill>
              </a:rPr>
              <a:t>or at least three of the following:</a:t>
            </a:r>
          </a:p>
          <a:p>
            <a:pPr lvl="2">
              <a:buNone/>
            </a:pPr>
            <a:r>
              <a:rPr lang="en-US" b="1" dirty="0" smtClean="0">
                <a:solidFill>
                  <a:schemeClr val="tx1"/>
                </a:solidFill>
              </a:rPr>
              <a:t>- Abnormal pancreatic morphology by sonography</a:t>
            </a:r>
          </a:p>
          <a:p>
            <a:pPr lvl="2">
              <a:buNone/>
            </a:pPr>
            <a:r>
              <a:rPr lang="en-US" b="1" dirty="0" smtClean="0">
                <a:solidFill>
                  <a:schemeClr val="tx1"/>
                </a:solidFill>
              </a:rPr>
              <a:t>- Chronic abdominal pain since childhood</a:t>
            </a:r>
          </a:p>
          <a:p>
            <a:pPr lvl="2">
              <a:buNone/>
            </a:pPr>
            <a:r>
              <a:rPr lang="en-US" b="1" dirty="0" smtClean="0">
                <a:solidFill>
                  <a:schemeClr val="tx1"/>
                </a:solidFill>
              </a:rPr>
              <a:t>- Steatorrhoea</a:t>
            </a:r>
          </a:p>
          <a:p>
            <a:pPr lvl="2">
              <a:buNone/>
            </a:pPr>
            <a:r>
              <a:rPr lang="en-US" b="1" dirty="0" smtClean="0">
                <a:solidFill>
                  <a:schemeClr val="tx1"/>
                </a:solidFill>
              </a:rPr>
              <a:t>- Abnormal pancreatic function test.</a:t>
            </a:r>
          </a:p>
          <a:p>
            <a:r>
              <a:rPr lang="en-US" sz="3000" b="1" dirty="0" smtClean="0">
                <a:solidFill>
                  <a:schemeClr val="tx1"/>
                </a:solidFill>
              </a:rPr>
              <a:t>Absence of other causes of chronic pancreatitis. i.e. alcoholism, hepatobiliary disease or primary hyperparathyroidism etc.</a:t>
            </a:r>
            <a:endParaRPr lang="en-US" sz="3000" b="1" dirty="0">
              <a:solidFill>
                <a:schemeClr val="tx1"/>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FCPD AND KETOSIS RESISTANCE</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Content Placeholder 5"/>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858000" cy="1143000"/>
          </a:xfrm>
        </p:spPr>
        <p:style>
          <a:lnRef idx="1">
            <a:schemeClr val="accent3"/>
          </a:lnRef>
          <a:fillRef idx="2">
            <a:schemeClr val="accent3"/>
          </a:fillRef>
          <a:effectRef idx="1">
            <a:schemeClr val="accent3"/>
          </a:effectRef>
          <a:fontRef idx="minor">
            <a:schemeClr val="dk1"/>
          </a:fontRef>
        </p:style>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INVESTIGATION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Content Placeholder 3" descr="Tax-Investigation.jpg"/>
          <p:cNvPicPr>
            <a:picLocks noGrp="1" noChangeAspect="1"/>
          </p:cNvPicPr>
          <p:nvPr>
            <p:ph idx="1"/>
          </p:nvPr>
        </p:nvPicPr>
        <p:blipFill>
          <a:blip r:embed="rId2"/>
          <a:stretch>
            <a:fillRect/>
          </a:stretch>
        </p:blipFill>
        <p:spPr>
          <a:xfrm>
            <a:off x="2309018" y="1600200"/>
            <a:ext cx="4525963" cy="4525963"/>
          </a:xfr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5486400" cy="7620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INVESTIGATIONS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4"/>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t>If pancreatic calculi are present on plain abodominal radiography,the diagnosis is straightforward.</a:t>
            </a:r>
          </a:p>
          <a:p>
            <a:endParaRPr lang="en-US" b="1" dirty="0" smtClean="0"/>
          </a:p>
          <a:p>
            <a:r>
              <a:rPr lang="en-US" b="1" dirty="0" smtClean="0"/>
              <a:t>However calculi developed after several years of abdominal pain and about 10% of patients donot developed calculi.Hence the need for other diagnostic markers.</a:t>
            </a:r>
            <a:endParaRPr lang="en-US" b="1"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5562600" cy="8382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INVESTIGATIONS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447800"/>
            <a:ext cx="8229600" cy="5135563"/>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b="1" dirty="0" smtClean="0"/>
              <a:t>The investigation for a suspected case of FCPD without pancreatic calculi are </a:t>
            </a:r>
            <a:r>
              <a:rPr lang="en-US" sz="2800" b="1" smtClean="0"/>
              <a:t>as follows :</a:t>
            </a:r>
            <a:endParaRPr lang="en-US" sz="2800" b="1" dirty="0"/>
          </a:p>
        </p:txBody>
      </p:sp>
      <p:sp>
        <p:nvSpPr>
          <p:cNvPr id="4" name="Rounded Rectangle 3"/>
          <p:cNvSpPr/>
          <p:nvPr/>
        </p:nvSpPr>
        <p:spPr>
          <a:xfrm>
            <a:off x="990600" y="2743200"/>
            <a:ext cx="7467600" cy="1524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Tests of pancreatic structure</a:t>
            </a:r>
          </a:p>
          <a:p>
            <a:pPr algn="ctr"/>
            <a:r>
              <a:rPr lang="en-US" dirty="0" smtClean="0"/>
              <a:t>                  -Ultrasonography</a:t>
            </a:r>
          </a:p>
          <a:p>
            <a:pPr algn="ctr"/>
            <a:r>
              <a:rPr lang="en-US" dirty="0" smtClean="0"/>
              <a:t>                            -Computed tomography</a:t>
            </a:r>
          </a:p>
          <a:p>
            <a:pPr algn="ctr"/>
            <a:r>
              <a:rPr lang="en-US" dirty="0" smtClean="0"/>
              <a:t>-ERCP</a:t>
            </a:r>
          </a:p>
          <a:p>
            <a:pPr algn="ctr"/>
            <a:r>
              <a:rPr lang="en-US" dirty="0" smtClean="0"/>
              <a:t>                                      -Endoscopic ultrasonography</a:t>
            </a:r>
            <a:endParaRPr lang="en-US" dirty="0"/>
          </a:p>
        </p:txBody>
      </p:sp>
      <p:sp>
        <p:nvSpPr>
          <p:cNvPr id="5" name="Rounded Rectangle 4"/>
          <p:cNvSpPr/>
          <p:nvPr/>
        </p:nvSpPr>
        <p:spPr>
          <a:xfrm>
            <a:off x="990600" y="4495800"/>
            <a:ext cx="7391400" cy="1524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Tests of pancreatic function</a:t>
            </a:r>
          </a:p>
          <a:p>
            <a:pPr algn="ctr"/>
            <a:r>
              <a:rPr lang="en-US" dirty="0" smtClean="0"/>
              <a:t>                                       -Exocrine pancreatic function</a:t>
            </a:r>
          </a:p>
          <a:p>
            <a:pPr algn="ctr"/>
            <a:r>
              <a:rPr lang="en-US" dirty="0" smtClean="0"/>
              <a:t>                                        -Endocrine pancreatic function</a:t>
            </a:r>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style>
          <a:lnRef idx="1">
            <a:schemeClr val="accent1"/>
          </a:lnRef>
          <a:fillRef idx="2">
            <a:schemeClr val="accent1"/>
          </a:fillRef>
          <a:effectRef idx="1">
            <a:schemeClr val="accent1"/>
          </a:effectRef>
          <a:fontRef idx="minor">
            <a:schemeClr val="dk1"/>
          </a:fontRef>
        </p:style>
        <p:txBody>
          <a:bodyPr/>
          <a:lstStyle/>
          <a:p>
            <a:pPr>
              <a:buNone/>
            </a:pPr>
            <a:endParaRPr lang="en-US" dirty="0"/>
          </a:p>
        </p:txBody>
      </p:sp>
      <p:sp>
        <p:nvSpPr>
          <p:cNvPr id="4" name="Rounded Rectangle 3"/>
          <p:cNvSpPr/>
          <p:nvPr/>
        </p:nvSpPr>
        <p:spPr>
          <a:xfrm>
            <a:off x="457200" y="685800"/>
            <a:ext cx="7467600" cy="1676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just"/>
            <a:r>
              <a:rPr lang="en-US" sz="2000" b="1" dirty="0" smtClean="0"/>
              <a:t>By USG and  CT of abdome,it is possible to evaluate the size of the pancreas and also confirm intraductal location of calculi and the degree of fibrosis and ductal dilatation.Imaging of smaller stone and diagnosis of pseudocyst  is better on CT.</a:t>
            </a:r>
            <a:endParaRPr lang="en-US" sz="2000" b="1" dirty="0"/>
          </a:p>
        </p:txBody>
      </p:sp>
      <p:sp>
        <p:nvSpPr>
          <p:cNvPr id="5" name="Rounded Rectangle 4"/>
          <p:cNvSpPr/>
          <p:nvPr/>
        </p:nvSpPr>
        <p:spPr>
          <a:xfrm>
            <a:off x="1295400" y="2743200"/>
            <a:ext cx="7391400" cy="1752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b="1" dirty="0" smtClean="0"/>
              <a:t>ERCP may show ductal tortuosity and dilation, stenosis, obstruction, cyst formation, and the presence of calculi in the main pancreatic duct, side branches, and ductules.</a:t>
            </a:r>
          </a:p>
        </p:txBody>
      </p:sp>
      <p:sp>
        <p:nvSpPr>
          <p:cNvPr id="6" name="Rounded Rectangle 5"/>
          <p:cNvSpPr/>
          <p:nvPr/>
        </p:nvSpPr>
        <p:spPr>
          <a:xfrm>
            <a:off x="457200" y="5105400"/>
            <a:ext cx="7467600"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2000" b="1" dirty="0" smtClean="0"/>
              <a:t>Endoscopic ultrasonography is an exciting new tool for diagnosis of chronic pancreatitis, especially at a relatively early stage.</a:t>
            </a:r>
            <a:endParaRPr lang="en-US" sz="2000" b="1"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54102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DIFFERENT NAMES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762000" y="2133600"/>
            <a:ext cx="7391400" cy="3810000"/>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smtClean="0"/>
              <a:t>Tropical chronic pancreatitis </a:t>
            </a:r>
          </a:p>
          <a:p>
            <a:r>
              <a:rPr lang="en-US" b="1" dirty="0" smtClean="0"/>
              <a:t>Tropical calcific pancreatitis</a:t>
            </a:r>
          </a:p>
          <a:p>
            <a:r>
              <a:rPr lang="en-US" b="1" dirty="0" smtClean="0"/>
              <a:t>Tropical pancreatic diabetes</a:t>
            </a:r>
          </a:p>
          <a:p>
            <a:r>
              <a:rPr lang="en-US" b="1" dirty="0" smtClean="0"/>
              <a:t>Juvenile pancreatitis syndrome</a:t>
            </a:r>
          </a:p>
          <a:p>
            <a:r>
              <a:rPr lang="en-US" b="1" dirty="0" smtClean="0"/>
              <a:t>Endemic pancreatic syndrome</a:t>
            </a:r>
          </a:p>
          <a:p>
            <a:r>
              <a:rPr lang="en-US" b="1" dirty="0" smtClean="0"/>
              <a:t>Nutritional pancreatitis</a:t>
            </a:r>
          </a:p>
          <a:p>
            <a:pPr>
              <a:buNone/>
            </a:pPr>
            <a:endParaRPr lang="en-US" b="1"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008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USG OF PANCREAS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Content Placeholder 3" descr="fcpd 1.jpg"/>
          <p:cNvPicPr>
            <a:picLocks noGrp="1" noChangeAspect="1"/>
          </p:cNvPicPr>
          <p:nvPr>
            <p:ph idx="1"/>
          </p:nvPr>
        </p:nvPicPr>
        <p:blipFill>
          <a:blip r:embed="rId2"/>
          <a:stretch>
            <a:fillRect/>
          </a:stretch>
        </p:blipFill>
        <p:spPr>
          <a:xfrm>
            <a:off x="685801" y="1600200"/>
            <a:ext cx="7620000" cy="4953000"/>
          </a:xfr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ENDISCOPIC USG OF PANCREAS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Content Placeholder 3" descr="fcpd 3.jpg"/>
          <p:cNvPicPr>
            <a:picLocks noGrp="1" noChangeAspect="1"/>
          </p:cNvPicPr>
          <p:nvPr>
            <p:ph idx="1"/>
          </p:nvPr>
        </p:nvPicPr>
        <p:blipFill>
          <a:blip r:embed="rId2"/>
          <a:stretch>
            <a:fillRect/>
          </a:stretch>
        </p:blipFill>
        <p:spPr>
          <a:xfrm>
            <a:off x="533400" y="1600200"/>
            <a:ext cx="8229600" cy="5029200"/>
          </a:xfr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45720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ERCP</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Content Placeholder 3" descr="fcpd 2.jpg"/>
          <p:cNvPicPr>
            <a:picLocks noGrp="1" noChangeAspect="1"/>
          </p:cNvPicPr>
          <p:nvPr>
            <p:ph idx="1"/>
          </p:nvPr>
        </p:nvPicPr>
        <p:blipFill>
          <a:blip r:embed="rId2"/>
          <a:stretch>
            <a:fillRect/>
          </a:stretch>
        </p:blipFill>
        <p:spPr>
          <a:xfrm>
            <a:off x="838200" y="1600200"/>
            <a:ext cx="7467600" cy="4953000"/>
          </a:xfr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PANCREATIC EXOCRINE FUNCTION TEST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PANCREATIC ENDOCRINE FUNCTION TEST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533400" y="2590799"/>
            <a:ext cx="8229600" cy="2895601"/>
          </a:xfrm>
        </p:spPr>
        <p:style>
          <a:lnRef idx="1">
            <a:schemeClr val="accent1"/>
          </a:lnRef>
          <a:fillRef idx="2">
            <a:schemeClr val="accent1"/>
          </a:fillRef>
          <a:effectRef idx="1">
            <a:schemeClr val="accent1"/>
          </a:effectRef>
          <a:fontRef idx="minor">
            <a:schemeClr val="dk1"/>
          </a:fontRef>
        </p:style>
        <p:txBody>
          <a:bodyPr/>
          <a:lstStyle/>
          <a:p>
            <a:endParaRPr lang="en-US" b="1" dirty="0" smtClean="0"/>
          </a:p>
          <a:p>
            <a:r>
              <a:rPr lang="en-US" b="1" dirty="0" smtClean="0"/>
              <a:t>C-peptide assay</a:t>
            </a:r>
            <a:endParaRPr lang="en-US" b="1"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5410200" cy="8382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COMPLICATIONS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sz="3600" b="1" dirty="0" smtClean="0">
                <a:solidFill>
                  <a:srgbClr val="7030A0"/>
                </a:solidFill>
              </a:rPr>
              <a:t>Complications due to chronic pancreatitis</a:t>
            </a:r>
          </a:p>
          <a:p>
            <a:pPr>
              <a:buNone/>
            </a:pPr>
            <a:r>
              <a:rPr lang="en-US" b="1" dirty="0" smtClean="0"/>
              <a:t>              -Pancreatic carcinoma </a:t>
            </a:r>
          </a:p>
          <a:p>
            <a:pPr>
              <a:buNone/>
            </a:pPr>
            <a:r>
              <a:rPr lang="en-US" b="1" dirty="0" smtClean="0"/>
              <a:t>              -Cysts and abscess</a:t>
            </a:r>
          </a:p>
          <a:p>
            <a:pPr>
              <a:buNone/>
            </a:pPr>
            <a:r>
              <a:rPr lang="en-US" b="1" dirty="0" smtClean="0"/>
              <a:t>              -Biliary obstruction</a:t>
            </a:r>
          </a:p>
          <a:p>
            <a:pPr>
              <a:buNone/>
            </a:pPr>
            <a:r>
              <a:rPr lang="en-US" b="1" dirty="0" smtClean="0"/>
              <a:t>              -Pancreatic ascites</a:t>
            </a:r>
          </a:p>
          <a:p>
            <a:pPr>
              <a:buNone/>
            </a:pPr>
            <a:r>
              <a:rPr lang="en-US" b="1" dirty="0" smtClean="0"/>
              <a:t>              -Splenic vein thrombosis</a:t>
            </a:r>
          </a:p>
          <a:p>
            <a:pPr>
              <a:buNone/>
            </a:pPr>
            <a:endParaRPr lang="en-US" b="1"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57800"/>
          </a:xfrm>
        </p:spPr>
        <p:style>
          <a:lnRef idx="1">
            <a:schemeClr val="accent1"/>
          </a:lnRef>
          <a:fillRef idx="2">
            <a:schemeClr val="accent1"/>
          </a:fillRef>
          <a:effectRef idx="1">
            <a:schemeClr val="accent1"/>
          </a:effectRef>
          <a:fontRef idx="minor">
            <a:schemeClr val="dk1"/>
          </a:fontRef>
        </p:style>
        <p:txBody>
          <a:bodyPr/>
          <a:lstStyle/>
          <a:p>
            <a:r>
              <a:rPr lang="en-US" sz="3600" b="1" dirty="0" smtClean="0">
                <a:solidFill>
                  <a:srgbClr val="7030A0"/>
                </a:solidFill>
              </a:rPr>
              <a:t>Complications related to diabetes</a:t>
            </a:r>
          </a:p>
          <a:p>
            <a:pPr marL="342900" lvl="2" indent="-342900">
              <a:buNone/>
            </a:pPr>
            <a:r>
              <a:rPr lang="en-US" b="1" dirty="0" smtClean="0"/>
              <a:t>         </a:t>
            </a:r>
          </a:p>
          <a:p>
            <a:pPr marL="342900" lvl="2" indent="-342900">
              <a:buNone/>
            </a:pPr>
            <a:r>
              <a:rPr lang="en-US" b="1" dirty="0" smtClean="0"/>
              <a:t>                ***Microvascular  &gt;  Macrovascular </a:t>
            </a:r>
          </a:p>
          <a:p>
            <a:pPr marL="342900" lvl="2" indent="-342900">
              <a:buNone/>
            </a:pPr>
            <a:r>
              <a:rPr lang="en-US" b="1" dirty="0" smtClean="0"/>
              <a:t>                  - Retinopathy</a:t>
            </a:r>
          </a:p>
          <a:p>
            <a:pPr marL="342900" lvl="2" indent="-342900">
              <a:buNone/>
            </a:pPr>
            <a:r>
              <a:rPr lang="en-US" b="1" dirty="0" smtClean="0"/>
              <a:t>                  - Microalbuminuria</a:t>
            </a:r>
          </a:p>
          <a:p>
            <a:pPr marL="342900" lvl="2" indent="-342900">
              <a:buNone/>
            </a:pPr>
            <a:r>
              <a:rPr lang="en-US" b="1" dirty="0" smtClean="0"/>
              <a:t>                  - Neuropathy</a:t>
            </a:r>
          </a:p>
          <a:p>
            <a:pPr marL="342900" lvl="2" indent="-342900">
              <a:buNone/>
            </a:pPr>
            <a:r>
              <a:rPr lang="en-US" b="1" dirty="0" smtClean="0"/>
              <a:t>                  - Nephropathy</a:t>
            </a:r>
          </a:p>
          <a:p>
            <a:pPr marL="342900" lvl="2" indent="-342900">
              <a:buNone/>
            </a:pPr>
            <a:r>
              <a:rPr lang="en-US" b="1" dirty="0" smtClean="0"/>
              <a:t>                  - Coronary artery disease</a:t>
            </a:r>
          </a:p>
          <a:p>
            <a:pPr marL="342900" lvl="2" indent="-342900">
              <a:buNone/>
            </a:pPr>
            <a:r>
              <a:rPr lang="en-US" b="1" dirty="0" smtClean="0"/>
              <a:t>                  - Peripheral vascular disease</a:t>
            </a:r>
          </a:p>
          <a:p>
            <a:pPr marL="342900" lvl="2" indent="-342900">
              <a:buNone/>
            </a:pPr>
            <a:endParaRPr lang="en-US" b="1" dirty="0" smtClean="0"/>
          </a:p>
          <a:p>
            <a:endParaRPr lang="en-US" b="1"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562600" cy="1143000"/>
          </a:xfrm>
        </p:spPr>
        <p:style>
          <a:lnRef idx="1">
            <a:schemeClr val="accent3"/>
          </a:lnRef>
          <a:fillRef idx="2">
            <a:schemeClr val="accent3"/>
          </a:fillRef>
          <a:effectRef idx="1">
            <a:schemeClr val="accent3"/>
          </a:effectRef>
          <a:fontRef idx="minor">
            <a:schemeClr val="dk1"/>
          </a:fontRef>
        </p:style>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MANAGEMENT</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Content Placeholder 3" descr="treatment-08.jpg"/>
          <p:cNvPicPr>
            <a:picLocks noGrp="1" noChangeAspect="1"/>
          </p:cNvPicPr>
          <p:nvPr>
            <p:ph idx="1"/>
          </p:nvPr>
        </p:nvPicPr>
        <p:blipFill>
          <a:blip r:embed="rId2"/>
          <a:stretch>
            <a:fillRect/>
          </a:stretch>
        </p:blipFill>
        <p:spPr>
          <a:xfrm>
            <a:off x="1447800" y="2339180"/>
            <a:ext cx="5791200" cy="38330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5562600" cy="6858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MANAGEMENT</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295400"/>
            <a:ext cx="8305800" cy="5257800"/>
          </a:xfrm>
        </p:spPr>
        <p:style>
          <a:lnRef idx="1">
            <a:schemeClr val="accent1"/>
          </a:lnRef>
          <a:fillRef idx="2">
            <a:schemeClr val="accent1"/>
          </a:fillRef>
          <a:effectRef idx="1">
            <a:schemeClr val="accent1"/>
          </a:effectRef>
          <a:fontRef idx="minor">
            <a:schemeClr val="dk1"/>
          </a:fontRef>
        </p:style>
        <p:txBody>
          <a:bodyPr/>
          <a:lstStyle/>
          <a:p>
            <a:pPr>
              <a:buNone/>
            </a:pPr>
            <a:r>
              <a:rPr lang="en-US" sz="3600" b="1" dirty="0" smtClean="0">
                <a:solidFill>
                  <a:srgbClr val="7030A0"/>
                </a:solidFill>
              </a:rPr>
              <a:t> </a:t>
            </a:r>
            <a:endParaRPr lang="en-US" b="1" dirty="0" smtClean="0"/>
          </a:p>
        </p:txBody>
      </p:sp>
      <p:sp>
        <p:nvSpPr>
          <p:cNvPr id="4" name="Content Placeholder 2"/>
          <p:cNvSpPr txBox="1">
            <a:spLocks/>
          </p:cNvSpPr>
          <p:nvPr/>
        </p:nvSpPr>
        <p:spPr>
          <a:xfrm>
            <a:off x="457200" y="1295400"/>
            <a:ext cx="8229600" cy="556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rgbClr val="7030A0"/>
                </a:solidFill>
                <a:effectLst/>
                <a:uLnTx/>
                <a:uFillTx/>
                <a:latin typeface="+mn-lt"/>
                <a:ea typeface="+mn-ea"/>
                <a:cs typeface="+mn-cs"/>
              </a:rPr>
              <a:t>Abdominal pain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Analgesics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Pancreatic enzyme supplementation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Antioxidants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rgbClr val="7030A0"/>
                </a:solidFill>
                <a:effectLst/>
                <a:uLnTx/>
                <a:uFillTx/>
                <a:latin typeface="+mn-lt"/>
                <a:ea typeface="+mn-ea"/>
                <a:cs typeface="+mn-cs"/>
              </a:rPr>
              <a:t>Malabsorption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Pancreatic enzyme supplementation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rgbClr val="7030A0"/>
                </a:solidFill>
                <a:effectLst/>
                <a:uLnTx/>
                <a:uFillTx/>
                <a:latin typeface="+mn-lt"/>
                <a:ea typeface="+mn-ea"/>
                <a:cs typeface="+mn-cs"/>
              </a:rPr>
              <a:t>Diabetes</a:t>
            </a:r>
            <a:r>
              <a:rPr lang="en-US" sz="3200" b="1" dirty="0" smtClean="0"/>
              <a:t>  </a:t>
            </a:r>
            <a:endParaRPr kumimoji="0" lang="en-US" sz="3200" b="1" i="0" u="none" strike="noStrike" kern="1200" cap="none" spc="0" normalizeH="0" baseline="0" noProof="0" dirty="0" smtClean="0">
              <a:ln>
                <a:noFill/>
              </a:ln>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Insulin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More liberal calorie and protein intake.</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486400"/>
          </a:xfrm>
        </p:spPr>
        <p:style>
          <a:lnRef idx="1">
            <a:schemeClr val="accent1"/>
          </a:lnRef>
          <a:fillRef idx="2">
            <a:schemeClr val="accent1"/>
          </a:fillRef>
          <a:effectRef idx="1">
            <a:schemeClr val="accent1"/>
          </a:effectRef>
          <a:fontRef idx="minor">
            <a:schemeClr val="dk1"/>
          </a:fontRef>
        </p:style>
        <p:txBody>
          <a:bodyPr/>
          <a:lstStyle/>
          <a:p>
            <a:pPr>
              <a:buNone/>
            </a:pPr>
            <a:r>
              <a:rPr lang="en-US" b="1" dirty="0" smtClean="0"/>
              <a:t>   </a:t>
            </a:r>
            <a:r>
              <a:rPr lang="en-US" sz="4000" b="1" dirty="0" smtClean="0">
                <a:solidFill>
                  <a:srgbClr val="7030A0"/>
                </a:solidFill>
              </a:rPr>
              <a:t> Surgery</a:t>
            </a:r>
          </a:p>
          <a:p>
            <a:pPr>
              <a:buNone/>
            </a:pPr>
            <a:endParaRPr lang="en-US" sz="4000" b="1" dirty="0" smtClean="0">
              <a:solidFill>
                <a:srgbClr val="7030A0"/>
              </a:solidFill>
            </a:endParaRPr>
          </a:p>
          <a:p>
            <a:r>
              <a:rPr lang="en-US" b="1" dirty="0" smtClean="0"/>
              <a:t>longitudinal pancreaticojejunostomy</a:t>
            </a:r>
          </a:p>
          <a:p>
            <a:r>
              <a:rPr lang="en-US" b="1" dirty="0" smtClean="0"/>
              <a:t>Distal pancreaticojejunostomy </a:t>
            </a:r>
          </a:p>
          <a:p>
            <a:r>
              <a:rPr lang="en-US" b="1" dirty="0" smtClean="0"/>
              <a:t>Subtotal pancreatectomy</a:t>
            </a:r>
          </a:p>
          <a:p>
            <a:r>
              <a:rPr lang="en-US" b="1" dirty="0" smtClean="0"/>
              <a:t>Pancreatic </a:t>
            </a:r>
            <a:r>
              <a:rPr lang="en-US" b="1" dirty="0" smtClean="0"/>
              <a:t>duodenectomy</a:t>
            </a:r>
          </a:p>
          <a:p>
            <a:r>
              <a:rPr lang="en-US" b="1" dirty="0" smtClean="0"/>
              <a:t>Extracorporeal shock-wave lithotripsy</a:t>
            </a:r>
          </a:p>
          <a:p>
            <a:r>
              <a:rPr lang="en-US" b="1" dirty="0" smtClean="0"/>
              <a:t>Endoscopic stone removal</a:t>
            </a:r>
            <a:endParaRPr lang="en-US" b="1"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HISTORICAL BACKGROUND OF FCPD</a:t>
            </a:r>
            <a:endParaRPr lang="en-US" sz="3200" dirty="0"/>
          </a:p>
        </p:txBody>
      </p:sp>
      <p:sp>
        <p:nvSpPr>
          <p:cNvPr id="3" name="Content Placeholder 2"/>
          <p:cNvSpPr>
            <a:spLocks noGrp="1"/>
          </p:cNvSpPr>
          <p:nvPr>
            <p:ph idx="1"/>
          </p:nvPr>
        </p:nvSpPr>
        <p:spPr>
          <a:xfrm>
            <a:off x="457200" y="1600200"/>
            <a:ext cx="8229600" cy="48768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a:buNone/>
            </a:pPr>
            <a:r>
              <a:rPr lang="en-US" dirty="0" smtClean="0"/>
              <a:t>                        </a:t>
            </a:r>
            <a:r>
              <a:rPr lang="en-US" sz="2400" b="1" dirty="0" smtClean="0"/>
              <a:t>Zuidema’s first description from Indonesia</a:t>
            </a:r>
          </a:p>
          <a:p>
            <a:pPr algn="just">
              <a:buNone/>
            </a:pPr>
            <a:endParaRPr lang="en-US" sz="2400" b="1" dirty="0" smtClean="0"/>
          </a:p>
          <a:p>
            <a:pPr algn="just">
              <a:buNone/>
            </a:pPr>
            <a:r>
              <a:rPr lang="en-US" sz="2400" b="1" dirty="0" smtClean="0"/>
              <a:t>                                Gee Varghese’s first study from   </a:t>
            </a:r>
          </a:p>
          <a:p>
            <a:pPr algn="just">
              <a:buNone/>
            </a:pPr>
            <a:r>
              <a:rPr lang="en-US" sz="2400" b="1" dirty="0" smtClean="0"/>
              <a:t>                                kerala.World’s one of the largest series</a:t>
            </a:r>
          </a:p>
          <a:p>
            <a:pPr algn="just">
              <a:buNone/>
            </a:pPr>
            <a:r>
              <a:rPr lang="en-US" sz="2400" b="1" dirty="0" smtClean="0"/>
              <a:t>                                around 1700 patients cases- considered as </a:t>
            </a:r>
          </a:p>
          <a:p>
            <a:pPr algn="just">
              <a:buNone/>
            </a:pPr>
            <a:r>
              <a:rPr lang="en-US" sz="2400" b="1" dirty="0" smtClean="0"/>
              <a:t>                                father of pancreatic diabetes. </a:t>
            </a:r>
          </a:p>
          <a:p>
            <a:pPr algn="just">
              <a:buNone/>
            </a:pPr>
            <a:endParaRPr lang="en-US" sz="2400" b="1" dirty="0" smtClean="0"/>
          </a:p>
          <a:p>
            <a:pPr algn="just">
              <a:buNone/>
            </a:pPr>
            <a:r>
              <a:rPr lang="en-US" sz="2400" b="1" dirty="0"/>
              <a:t> </a:t>
            </a:r>
            <a:r>
              <a:rPr lang="en-US" sz="2400" b="1" dirty="0" smtClean="0"/>
              <a:t>                             </a:t>
            </a:r>
          </a:p>
          <a:p>
            <a:pPr algn="just">
              <a:buNone/>
            </a:pPr>
            <a:r>
              <a:rPr lang="en-US" sz="2400" b="1" dirty="0" smtClean="0"/>
              <a:t>                                 Existence of FCPD in             </a:t>
            </a:r>
          </a:p>
          <a:p>
            <a:pPr algn="just">
              <a:buNone/>
            </a:pPr>
            <a:r>
              <a:rPr lang="en-US" sz="2400" b="1" dirty="0" smtClean="0"/>
              <a:t>                                 Brasil,Kenya,Nigeria,Thailand,Bangladesh,</a:t>
            </a:r>
          </a:p>
          <a:p>
            <a:pPr algn="just">
              <a:buNone/>
            </a:pPr>
            <a:r>
              <a:rPr lang="en-US" sz="2400" b="1" dirty="0" smtClean="0"/>
              <a:t>                                 Sri Lanka     </a:t>
            </a:r>
          </a:p>
          <a:p>
            <a:pPr algn="just">
              <a:buNone/>
            </a:pPr>
            <a:r>
              <a:rPr lang="en-US" sz="2400" b="1" dirty="0" smtClean="0"/>
              <a:t>                                 </a:t>
            </a:r>
          </a:p>
        </p:txBody>
      </p:sp>
      <p:sp>
        <p:nvSpPr>
          <p:cNvPr id="7" name="Oval 6"/>
          <p:cNvSpPr/>
          <p:nvPr/>
        </p:nvSpPr>
        <p:spPr>
          <a:xfrm>
            <a:off x="609600" y="1828800"/>
            <a:ext cx="1143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1959</a:t>
            </a:r>
            <a:endParaRPr lang="en-US" sz="2400" dirty="0"/>
          </a:p>
        </p:txBody>
      </p:sp>
      <p:sp>
        <p:nvSpPr>
          <p:cNvPr id="8" name="Notched Right Arrow 7"/>
          <p:cNvSpPr/>
          <p:nvPr/>
        </p:nvSpPr>
        <p:spPr>
          <a:xfrm>
            <a:off x="1828800" y="1905000"/>
            <a:ext cx="6096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429000"/>
            <a:ext cx="1143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1960</a:t>
            </a:r>
            <a:endParaRPr lang="en-US" sz="2400" dirty="0"/>
          </a:p>
        </p:txBody>
      </p:sp>
      <p:sp>
        <p:nvSpPr>
          <p:cNvPr id="13" name="Notched Right Arrow 12"/>
          <p:cNvSpPr/>
          <p:nvPr/>
        </p:nvSpPr>
        <p:spPr>
          <a:xfrm>
            <a:off x="1752600" y="3505200"/>
            <a:ext cx="6858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9600" y="4800600"/>
            <a:ext cx="1295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1962-1981</a:t>
            </a:r>
            <a:endParaRPr lang="en-US" sz="2000" dirty="0"/>
          </a:p>
        </p:txBody>
      </p:sp>
      <p:sp>
        <p:nvSpPr>
          <p:cNvPr id="12" name="Notched Right Arrow 11"/>
          <p:cNvSpPr/>
          <p:nvPr/>
        </p:nvSpPr>
        <p:spPr>
          <a:xfrm>
            <a:off x="1981200" y="5029200"/>
            <a:ext cx="5334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036638"/>
          </a:xfrm>
        </p:spPr>
        <p:style>
          <a:lnRef idx="1">
            <a:schemeClr val="accent3"/>
          </a:lnRef>
          <a:fillRef idx="2">
            <a:schemeClr val="accent3"/>
          </a:fillRef>
          <a:effectRef idx="1">
            <a:schemeClr val="accent3"/>
          </a:effectRef>
          <a:fontRef idx="minor">
            <a:schemeClr val="dk1"/>
          </a:fontRef>
        </p:style>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TAKE HOME MESSAGE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2209801"/>
            <a:ext cx="8229600" cy="2895600"/>
          </a:xfrm>
        </p:spPr>
        <p:style>
          <a:lnRef idx="1">
            <a:schemeClr val="accent1"/>
          </a:lnRef>
          <a:fillRef idx="2">
            <a:schemeClr val="accent1"/>
          </a:fillRef>
          <a:effectRef idx="1">
            <a:schemeClr val="accent1"/>
          </a:effectRef>
          <a:fontRef idx="minor">
            <a:schemeClr val="dk1"/>
          </a:fontRef>
        </p:style>
        <p:txBody>
          <a:bodyPr/>
          <a:lstStyle/>
          <a:p>
            <a:r>
              <a:rPr lang="en-US" b="1" dirty="0" smtClean="0"/>
              <a:t>In any young patient with newly detected diabetes,advice a plain  X ray abdomen for pancreatic calculus.</a:t>
            </a:r>
            <a:endParaRPr lang="en-US" b="1"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jpg"/>
          <p:cNvPicPr>
            <a:picLocks noGrp="1" noChangeAspect="1"/>
          </p:cNvPicPr>
          <p:nvPr>
            <p:ph sz="half" idx="1"/>
          </p:nvPr>
        </p:nvPicPr>
        <p:blipFill>
          <a:blip r:embed="rId2" cstate="print"/>
          <a:stretch>
            <a:fillRect/>
          </a:stretch>
        </p:blipFill>
        <p:spPr>
          <a:xfrm>
            <a:off x="914400" y="3429000"/>
            <a:ext cx="7162800" cy="3048000"/>
          </a:xfrm>
        </p:spPr>
      </p:pic>
      <p:pic>
        <p:nvPicPr>
          <p:cNvPr id="6" name="Content Placeholder 5" descr="tongue-out-pancreas-mascot-cartoon-style-tongue-out-pancreas-mascot-cartoon-style-vector-illustration-117434547.jpg"/>
          <p:cNvPicPr>
            <a:picLocks noGrp="1" noChangeAspect="1"/>
          </p:cNvPicPr>
          <p:nvPr>
            <p:ph sz="half" idx="2"/>
          </p:nvPr>
        </p:nvPicPr>
        <p:blipFill>
          <a:blip r:embed="rId3"/>
          <a:stretch>
            <a:fillRect/>
          </a:stretch>
        </p:blipFill>
        <p:spPr>
          <a:xfrm>
            <a:off x="1066800" y="304800"/>
            <a:ext cx="7010400" cy="2819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FCPD-INTERNATIONAL STATUS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b="1" dirty="0" smtClean="0"/>
              <a:t>                    </a:t>
            </a:r>
            <a:r>
              <a:rPr lang="en-US" sz="2000" b="1" dirty="0" smtClean="0"/>
              <a:t>WHO study group identified</a:t>
            </a:r>
          </a:p>
          <a:p>
            <a:pPr>
              <a:buNone/>
            </a:pPr>
            <a:r>
              <a:rPr lang="en-US" sz="2000" b="1" dirty="0" smtClean="0"/>
              <a:t>                                malnutrition related diabetes mellitus  </a:t>
            </a:r>
          </a:p>
          <a:p>
            <a:pPr>
              <a:buNone/>
            </a:pPr>
            <a:r>
              <a:rPr lang="en-US" sz="2000" b="1" dirty="0" smtClean="0"/>
              <a:t>                               (MRDM) as a separate type of DM </a:t>
            </a:r>
          </a:p>
          <a:p>
            <a:pPr>
              <a:buNone/>
            </a:pPr>
            <a:r>
              <a:rPr lang="en-US" sz="2000" b="1" dirty="0" smtClean="0"/>
              <a:t>                               distinct from Type 1 and Type 2 DM.Two </a:t>
            </a:r>
          </a:p>
          <a:p>
            <a:pPr>
              <a:buNone/>
            </a:pPr>
            <a:r>
              <a:rPr lang="en-US" sz="2000" b="1" dirty="0" smtClean="0"/>
              <a:t>                               subtypes were recognized under this.</a:t>
            </a:r>
          </a:p>
          <a:p>
            <a:pPr>
              <a:buNone/>
            </a:pPr>
            <a:r>
              <a:rPr lang="en-US" sz="2000" b="1" dirty="0" smtClean="0"/>
              <a:t>                               - Fibrocalculous pancreatic diabetes  (FCPD)</a:t>
            </a:r>
          </a:p>
          <a:p>
            <a:pPr>
              <a:buNone/>
            </a:pPr>
            <a:r>
              <a:rPr lang="en-US" sz="2000" b="1" dirty="0" smtClean="0"/>
              <a:t>                               -Protein deficient diabetes mellitus  (PDDM)    </a:t>
            </a:r>
          </a:p>
          <a:p>
            <a:pPr>
              <a:buNone/>
            </a:pPr>
            <a:endParaRPr lang="en-US" sz="2000" b="1" dirty="0" smtClean="0"/>
          </a:p>
          <a:p>
            <a:pPr>
              <a:buNone/>
            </a:pPr>
            <a:r>
              <a:rPr lang="en-US" sz="2000" b="1" dirty="0" smtClean="0"/>
              <a:t>                               ADA expert committee eliminated MRDM  and FCPD   </a:t>
            </a:r>
          </a:p>
          <a:p>
            <a:pPr>
              <a:buNone/>
            </a:pPr>
            <a:r>
              <a:rPr lang="en-US" sz="2000" b="1" dirty="0" smtClean="0"/>
              <a:t>                               has  </a:t>
            </a:r>
            <a:r>
              <a:rPr lang="en-US" sz="2000" b="1" dirty="0" smtClean="0">
                <a:solidFill>
                  <a:srgbClr val="FF0000"/>
                </a:solidFill>
              </a:rPr>
              <a:t>reclassified under other specific  types  </a:t>
            </a:r>
            <a:r>
              <a:rPr lang="en-US" sz="2000" b="1" dirty="0" smtClean="0"/>
              <a:t>as a disease     </a:t>
            </a:r>
          </a:p>
          <a:p>
            <a:pPr>
              <a:buNone/>
            </a:pPr>
            <a:r>
              <a:rPr lang="en-US" sz="2000" b="1" dirty="0" smtClean="0"/>
              <a:t>                               of the  exocrine pancreas</a:t>
            </a:r>
            <a:endParaRPr lang="en-US" sz="2000" b="1" dirty="0"/>
          </a:p>
        </p:txBody>
      </p:sp>
      <p:sp>
        <p:nvSpPr>
          <p:cNvPr id="4" name="Oval 3"/>
          <p:cNvSpPr/>
          <p:nvPr/>
        </p:nvSpPr>
        <p:spPr>
          <a:xfrm>
            <a:off x="533400" y="2209800"/>
            <a:ext cx="1143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1985</a:t>
            </a:r>
            <a:endParaRPr lang="en-US" dirty="0"/>
          </a:p>
        </p:txBody>
      </p:sp>
      <p:sp>
        <p:nvSpPr>
          <p:cNvPr id="5" name="Notched Right Arrow 4"/>
          <p:cNvSpPr/>
          <p:nvPr/>
        </p:nvSpPr>
        <p:spPr>
          <a:xfrm flipV="1">
            <a:off x="1828800" y="2514600"/>
            <a:ext cx="533400" cy="22859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 y="4953000"/>
            <a:ext cx="1066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1997</a:t>
            </a:r>
            <a:endParaRPr lang="en-US" dirty="0"/>
          </a:p>
        </p:txBody>
      </p:sp>
      <p:sp>
        <p:nvSpPr>
          <p:cNvPr id="7" name="Notched Right Arrow 6"/>
          <p:cNvSpPr/>
          <p:nvPr/>
        </p:nvSpPr>
        <p:spPr>
          <a:xfrm>
            <a:off x="1676400" y="5181600"/>
            <a:ext cx="4572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144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ETIOLOGY AND PATHOGENESIS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905000"/>
            <a:ext cx="8229600" cy="4267199"/>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None/>
            </a:pPr>
            <a:r>
              <a:rPr lang="en-US" dirty="0" smtClean="0"/>
              <a:t>   </a:t>
            </a:r>
            <a:r>
              <a:rPr lang="en-US" sz="3500" b="1" dirty="0" smtClean="0"/>
              <a:t>The exact aetiopathogenetic mechanisms still remain elusive.</a:t>
            </a:r>
          </a:p>
          <a:p>
            <a:pPr>
              <a:buNone/>
            </a:pPr>
            <a:r>
              <a:rPr lang="en-US" sz="3500" b="1" dirty="0" smtClean="0"/>
              <a:t>   The following hypotheses have been proposed-</a:t>
            </a:r>
          </a:p>
          <a:p>
            <a:pPr>
              <a:buNone/>
            </a:pPr>
            <a:endParaRPr lang="en-US" b="1" dirty="0" smtClean="0"/>
          </a:p>
          <a:p>
            <a:r>
              <a:rPr lang="en-US" b="1" i="1" dirty="0" smtClean="0"/>
              <a:t>Malnutrition</a:t>
            </a:r>
          </a:p>
          <a:p>
            <a:r>
              <a:rPr lang="en-US" b="1" i="1" dirty="0" smtClean="0"/>
              <a:t>Cassava toxicity (Cyanogen toxicity)</a:t>
            </a:r>
          </a:p>
          <a:p>
            <a:r>
              <a:rPr lang="en-US" b="1" i="1" dirty="0" smtClean="0"/>
              <a:t>Familial and genetic factors</a:t>
            </a:r>
          </a:p>
          <a:p>
            <a:r>
              <a:rPr lang="en-US" b="1" i="1" dirty="0" smtClean="0"/>
              <a:t>Micronutrient deficiency and oxident stress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5715000" cy="838200"/>
          </a:xfrm>
        </p:spPr>
        <p:style>
          <a:lnRef idx="1">
            <a:schemeClr val="accent3"/>
          </a:lnRef>
          <a:fillRef idx="2">
            <a:schemeClr val="accent3"/>
          </a:fillRef>
          <a:effectRef idx="1">
            <a:schemeClr val="accent3"/>
          </a:effectRef>
          <a:fontRef idx="minor">
            <a:schemeClr val="dk1"/>
          </a:fontRef>
        </p:style>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MALNUTRITION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a:bodyPr>
          <a:lstStyle/>
          <a:p>
            <a:r>
              <a:rPr lang="en-US" b="1" dirty="0" smtClean="0"/>
              <a:t>Protein calorie malnutrition is present in many patients with FCPD.</a:t>
            </a:r>
          </a:p>
          <a:p>
            <a:r>
              <a:rPr lang="en-US" b="1" dirty="0" smtClean="0"/>
              <a:t>But many areas in the world with high prevalence of malnutrition has very low prevalence of FCPD.</a:t>
            </a:r>
          </a:p>
          <a:p>
            <a:r>
              <a:rPr lang="en-US" b="1" dirty="0" smtClean="0"/>
              <a:t>Malnutrition thus could well be the effect rather than the cause of the disease since chronic pancreatitis with consequent malabsorption could itself lead to malnutrition.</a:t>
            </a:r>
          </a:p>
          <a:p>
            <a:endParaRPr lang="en-US" b="1"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CASSAVA TOXICITY (Cyanogen Toxicity)</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Content Placeholder 4" descr="Picture1.jpg"/>
          <p:cNvPicPr>
            <a:picLocks noGrp="1" noChangeAspect="1"/>
          </p:cNvPicPr>
          <p:nvPr>
            <p:ph idx="1"/>
          </p:nvPr>
        </p:nvPicPr>
        <p:blipFill>
          <a:blip r:embed="rId2"/>
          <a:stretch>
            <a:fillRect/>
          </a:stretch>
        </p:blipFill>
        <p:spPr>
          <a:xfrm>
            <a:off x="4979206" y="1676401"/>
            <a:ext cx="3859994" cy="4648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1">
            <a:schemeClr val="accent1"/>
          </a:lnRef>
          <a:fillRef idx="2">
            <a:schemeClr val="accent1"/>
          </a:fillRef>
          <a:effectRef idx="1">
            <a:schemeClr val="accent1"/>
          </a:effectRef>
          <a:fontRef idx="minor">
            <a:schemeClr val="dk1"/>
          </a:fontRef>
        </p:style>
      </p:pic>
      <p:sp>
        <p:nvSpPr>
          <p:cNvPr id="6" name="Rectangle 5"/>
          <p:cNvSpPr/>
          <p:nvPr/>
        </p:nvSpPr>
        <p:spPr>
          <a:xfrm>
            <a:off x="457200" y="1828800"/>
            <a:ext cx="4343400" cy="457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pt-BR" sz="2800" b="1" dirty="0" smtClean="0"/>
              <a:t>-Cassava (tapioca, Manihot esculenta) is a tuber consumed as a </a:t>
            </a:r>
            <a:r>
              <a:rPr lang="en-US" sz="2800" b="1" dirty="0" smtClean="0"/>
              <a:t>staple food by poor people in some parts of the world.</a:t>
            </a:r>
          </a:p>
          <a:p>
            <a:endParaRPr lang="en-US" sz="2800" b="1" dirty="0" smtClean="0"/>
          </a:p>
          <a:p>
            <a:r>
              <a:rPr lang="en-US" sz="2800" b="1" dirty="0" smtClean="0"/>
              <a:t>-Contain cyanogenic glycosides such as linamarin and lotaustralin.</a:t>
            </a:r>
            <a:endParaRPr lang="en-US" sz="2800" b="1"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style>
          <a:lnRef idx="1">
            <a:schemeClr val="accent1"/>
          </a:lnRef>
          <a:fillRef idx="2">
            <a:schemeClr val="accent1"/>
          </a:fillRef>
          <a:effectRef idx="1">
            <a:schemeClr val="accent1"/>
          </a:effectRef>
          <a:fontRef idx="minor">
            <a:schemeClr val="dk1"/>
          </a:fontRef>
        </p:style>
        <p:txBody>
          <a:bodyPr/>
          <a:lstStyle/>
          <a:p>
            <a:r>
              <a:rPr lang="en-US" b="1" dirty="0" smtClean="0"/>
              <a:t>Cyanide is normally detoxified in the body by conversion to thiocyanate, but this detoxification requires sulphur. </a:t>
            </a:r>
          </a:p>
          <a:p>
            <a:endParaRPr lang="en-US" b="1" dirty="0" smtClean="0"/>
          </a:p>
          <a:p>
            <a:r>
              <a:rPr lang="en-US" b="1" dirty="0" smtClean="0"/>
              <a:t>In malnurished, sulphur containing amino acids like methionine and cystine are deficient and the theory is that when these patients consume cassava, they develop free radical injury and then pancreatitis.</a:t>
            </a:r>
          </a:p>
          <a:p>
            <a:endParaRPr lang="en-US" b="1"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18373905</TotalTime>
  <Words>1482</Words>
  <Application>Microsoft Office PowerPoint</Application>
  <PresentationFormat>On-screen Show (4:3)</PresentationFormat>
  <Paragraphs>230</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FIBROCALCULOUS PANCREATIC DIABETES</vt:lpstr>
      <vt:lpstr>DEFINITION</vt:lpstr>
      <vt:lpstr>DIFFERENT NAMES</vt:lpstr>
      <vt:lpstr>HISTORICAL BACKGROUND OF FCPD</vt:lpstr>
      <vt:lpstr>FCPD-INTERNATIONAL STATUS</vt:lpstr>
      <vt:lpstr>ETIOLOGY AND PATHOGENESIS</vt:lpstr>
      <vt:lpstr>MALNUTRITION</vt:lpstr>
      <vt:lpstr>CASSAVA TOXICITY (Cyanogen Toxicity)</vt:lpstr>
      <vt:lpstr>Slide 9</vt:lpstr>
      <vt:lpstr>FAMILIAL   AGGREGATION</vt:lpstr>
      <vt:lpstr>GENETIC FACTORS</vt:lpstr>
      <vt:lpstr>Slide 12</vt:lpstr>
      <vt:lpstr>MICRONUTRIENT  DEFICIENCY AND OXIDANT STRESS</vt:lpstr>
      <vt:lpstr>CLINICAL PRESENTATION</vt:lpstr>
      <vt:lpstr>Slide 15</vt:lpstr>
      <vt:lpstr>FCPD</vt:lpstr>
      <vt:lpstr>ABDOMINAL PAIN</vt:lpstr>
      <vt:lpstr>PANCREATIC CALCULI</vt:lpstr>
      <vt:lpstr>PANCREATIC CALCULI</vt:lpstr>
      <vt:lpstr>MALDIGESTION  /  STEATORRHEA</vt:lpstr>
      <vt:lpstr>DIABETES</vt:lpstr>
      <vt:lpstr>Slide 22</vt:lpstr>
      <vt:lpstr>Slide 23</vt:lpstr>
      <vt:lpstr>DIAGNOSTIC CRITERIA FOR FCPD (MOHAN et al.1985)</vt:lpstr>
      <vt:lpstr>FCPD AND KETOSIS RESISTANCE</vt:lpstr>
      <vt:lpstr>INVESTIGATION</vt:lpstr>
      <vt:lpstr>INVESTIGATIONS</vt:lpstr>
      <vt:lpstr>INVESTIGATIONS</vt:lpstr>
      <vt:lpstr>Slide 29</vt:lpstr>
      <vt:lpstr>USG OF PANCREAS</vt:lpstr>
      <vt:lpstr>ENDISCOPIC USG OF PANCREAS</vt:lpstr>
      <vt:lpstr>ERCP</vt:lpstr>
      <vt:lpstr>PANCREATIC EXOCRINE FUNCTION TEST</vt:lpstr>
      <vt:lpstr>PANCREATIC ENDOCRINE FUNCTION TEST</vt:lpstr>
      <vt:lpstr>COMPLICATIONS</vt:lpstr>
      <vt:lpstr>Slide 36</vt:lpstr>
      <vt:lpstr>MANAGEMENT</vt:lpstr>
      <vt:lpstr>MANAGEMENT</vt:lpstr>
      <vt:lpstr>Slide 39</vt:lpstr>
      <vt:lpstr>TAKE HOME MESSAGE</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dc:title>
  <dc:creator>Shajib</dc:creator>
  <cp:lastModifiedBy>lenovo</cp:lastModifiedBy>
  <cp:revision>136</cp:revision>
  <dcterms:created xsi:type="dcterms:W3CDTF">2006-08-16T00:00:00Z</dcterms:created>
  <dcterms:modified xsi:type="dcterms:W3CDTF">2019-05-19T02:04:44Z</dcterms:modified>
</cp:coreProperties>
</file>