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21" r:id="rId3"/>
    <p:sldId id="329" r:id="rId4"/>
    <p:sldId id="257" r:id="rId5"/>
    <p:sldId id="322" r:id="rId6"/>
    <p:sldId id="264" r:id="rId7"/>
    <p:sldId id="330" r:id="rId8"/>
    <p:sldId id="260" r:id="rId9"/>
    <p:sldId id="357" r:id="rId10"/>
    <p:sldId id="353" r:id="rId11"/>
    <p:sldId id="325" r:id="rId12"/>
    <p:sldId id="333" r:id="rId13"/>
    <p:sldId id="334" r:id="rId14"/>
    <p:sldId id="263" r:id="rId15"/>
    <p:sldId id="261" r:id="rId16"/>
    <p:sldId id="262" r:id="rId17"/>
    <p:sldId id="336" r:id="rId18"/>
    <p:sldId id="267" r:id="rId19"/>
    <p:sldId id="268" r:id="rId20"/>
    <p:sldId id="269" r:id="rId21"/>
    <p:sldId id="270" r:id="rId22"/>
    <p:sldId id="271" r:id="rId23"/>
    <p:sldId id="338" r:id="rId24"/>
    <p:sldId id="339" r:id="rId25"/>
    <p:sldId id="340" r:id="rId26"/>
    <p:sldId id="327" r:id="rId27"/>
    <p:sldId id="273" r:id="rId28"/>
    <p:sldId id="274" r:id="rId29"/>
    <p:sldId id="275" r:id="rId30"/>
    <p:sldId id="278" r:id="rId31"/>
    <p:sldId id="279" r:id="rId32"/>
    <p:sldId id="281" r:id="rId33"/>
    <p:sldId id="344" r:id="rId34"/>
    <p:sldId id="284" r:id="rId35"/>
    <p:sldId id="285" r:id="rId36"/>
    <p:sldId id="356" r:id="rId37"/>
    <p:sldId id="345" r:id="rId38"/>
    <p:sldId id="346" r:id="rId39"/>
    <p:sldId id="347" r:id="rId40"/>
    <p:sldId id="297" r:id="rId41"/>
    <p:sldId id="299" r:id="rId42"/>
    <p:sldId id="300" r:id="rId43"/>
    <p:sldId id="301" r:id="rId44"/>
    <p:sldId id="302" r:id="rId45"/>
    <p:sldId id="307" r:id="rId46"/>
    <p:sldId id="308" r:id="rId47"/>
    <p:sldId id="309" r:id="rId48"/>
    <p:sldId id="303" r:id="rId49"/>
    <p:sldId id="351" r:id="rId50"/>
    <p:sldId id="355" r:id="rId51"/>
    <p:sldId id="352" r:id="rId52"/>
    <p:sldId id="305" r:id="rId53"/>
    <p:sldId id="286" r:id="rId54"/>
    <p:sldId id="350" r:id="rId55"/>
    <p:sldId id="348" r:id="rId56"/>
    <p:sldId id="288" r:id="rId57"/>
    <p:sldId id="289" r:id="rId58"/>
    <p:sldId id="290" r:id="rId59"/>
    <p:sldId id="296" r:id="rId60"/>
    <p:sldId id="310" r:id="rId61"/>
    <p:sldId id="311" r:id="rId62"/>
    <p:sldId id="361" r:id="rId63"/>
    <p:sldId id="312" r:id="rId64"/>
    <p:sldId id="358" r:id="rId65"/>
    <p:sldId id="359" r:id="rId66"/>
    <p:sldId id="360" r:id="rId67"/>
    <p:sldId id="31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D66E4-B898-4E86-979A-C1BDC6D4399C}"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D597B647-8416-46B7-AA82-3203D813EB99}">
      <dgm:prSet/>
      <dgm:spPr/>
      <dgm:t>
        <a:bodyPr/>
        <a:lstStyle/>
        <a:p>
          <a:pPr rtl="0"/>
          <a:r>
            <a:rPr lang="en-US" dirty="0" err="1" smtClean="0"/>
            <a:t>Neurodestructive</a:t>
          </a:r>
          <a:r>
            <a:rPr lang="en-US" dirty="0" smtClean="0"/>
            <a:t> interventions</a:t>
          </a:r>
          <a:endParaRPr lang="en-US" dirty="0"/>
        </a:p>
      </dgm:t>
    </dgm:pt>
    <dgm:pt modelId="{C2C6E2B5-9586-4FA2-A738-8F085AB1E922}" type="parTrans" cxnId="{1FBBDB11-9C8A-4C4B-B452-3119C7DE34BD}">
      <dgm:prSet/>
      <dgm:spPr/>
      <dgm:t>
        <a:bodyPr/>
        <a:lstStyle/>
        <a:p>
          <a:endParaRPr lang="en-US"/>
        </a:p>
      </dgm:t>
    </dgm:pt>
    <dgm:pt modelId="{0468693B-A90B-4036-8129-2846E2D9285A}" type="sibTrans" cxnId="{1FBBDB11-9C8A-4C4B-B452-3119C7DE34BD}">
      <dgm:prSet/>
      <dgm:spPr/>
      <dgm:t>
        <a:bodyPr/>
        <a:lstStyle/>
        <a:p>
          <a:endParaRPr lang="en-US"/>
        </a:p>
      </dgm:t>
    </dgm:pt>
    <dgm:pt modelId="{706DA002-CA24-4588-802A-B7D80653E063}">
      <dgm:prSet/>
      <dgm:spPr/>
      <dgm:t>
        <a:bodyPr/>
        <a:lstStyle/>
        <a:p>
          <a:pPr rtl="0"/>
          <a:r>
            <a:rPr lang="en-US" dirty="0" smtClean="0"/>
            <a:t>Radiotherapy </a:t>
          </a:r>
          <a:endParaRPr lang="en-US" dirty="0"/>
        </a:p>
      </dgm:t>
    </dgm:pt>
    <dgm:pt modelId="{BD2220E8-CF49-4284-84CF-B1F91EABC621}" type="parTrans" cxnId="{D3838AE3-2B68-4400-A1F3-B377A86B3034}">
      <dgm:prSet/>
      <dgm:spPr/>
      <dgm:t>
        <a:bodyPr/>
        <a:lstStyle/>
        <a:p>
          <a:endParaRPr lang="en-US"/>
        </a:p>
      </dgm:t>
    </dgm:pt>
    <dgm:pt modelId="{22A0D8B6-A1A2-4162-8639-48068C44022C}" type="sibTrans" cxnId="{D3838AE3-2B68-4400-A1F3-B377A86B3034}">
      <dgm:prSet/>
      <dgm:spPr/>
      <dgm:t>
        <a:bodyPr/>
        <a:lstStyle/>
        <a:p>
          <a:endParaRPr lang="en-US"/>
        </a:p>
      </dgm:t>
    </dgm:pt>
    <dgm:pt modelId="{080499BC-DBFC-4590-B151-487975F2E5C4}">
      <dgm:prSet/>
      <dgm:spPr/>
      <dgm:t>
        <a:bodyPr/>
        <a:lstStyle/>
        <a:p>
          <a:pPr rtl="0"/>
          <a:r>
            <a:rPr lang="en-US" dirty="0" smtClean="0"/>
            <a:t>Physiotherapy</a:t>
          </a:r>
          <a:endParaRPr lang="en-US" dirty="0"/>
        </a:p>
      </dgm:t>
    </dgm:pt>
    <dgm:pt modelId="{1ECCA502-07DD-4283-8255-AAC9827B52E6}" type="parTrans" cxnId="{7B71352C-6809-43FE-B4E1-5A70C5E3EC3F}">
      <dgm:prSet/>
      <dgm:spPr/>
      <dgm:t>
        <a:bodyPr/>
        <a:lstStyle/>
        <a:p>
          <a:endParaRPr lang="en-US"/>
        </a:p>
      </dgm:t>
    </dgm:pt>
    <dgm:pt modelId="{5EDC4999-3CF6-4156-9740-0E68A24ABA35}" type="sibTrans" cxnId="{7B71352C-6809-43FE-B4E1-5A70C5E3EC3F}">
      <dgm:prSet/>
      <dgm:spPr/>
      <dgm:t>
        <a:bodyPr/>
        <a:lstStyle/>
        <a:p>
          <a:endParaRPr lang="en-US"/>
        </a:p>
      </dgm:t>
    </dgm:pt>
    <dgm:pt modelId="{F5AE63FF-EC5E-4F83-BF04-4BCF268D3295}">
      <dgm:prSet/>
      <dgm:spPr/>
      <dgm:t>
        <a:bodyPr/>
        <a:lstStyle/>
        <a:p>
          <a:pPr rtl="0"/>
          <a:r>
            <a:rPr lang="en-US" dirty="0" smtClean="0"/>
            <a:t>Psychological techniques</a:t>
          </a:r>
          <a:endParaRPr lang="en-US" dirty="0"/>
        </a:p>
      </dgm:t>
    </dgm:pt>
    <dgm:pt modelId="{A64BAB80-9BB8-42DC-9968-CA09C90AE975}" type="parTrans" cxnId="{D1C57748-4908-4D1F-A7AA-E2431D37570B}">
      <dgm:prSet/>
      <dgm:spPr/>
      <dgm:t>
        <a:bodyPr/>
        <a:lstStyle/>
        <a:p>
          <a:endParaRPr lang="en-US"/>
        </a:p>
      </dgm:t>
    </dgm:pt>
    <dgm:pt modelId="{0941F303-571A-49F9-A16A-42F2D9A62B17}" type="sibTrans" cxnId="{D1C57748-4908-4D1F-A7AA-E2431D37570B}">
      <dgm:prSet/>
      <dgm:spPr/>
      <dgm:t>
        <a:bodyPr/>
        <a:lstStyle/>
        <a:p>
          <a:endParaRPr lang="en-US"/>
        </a:p>
      </dgm:t>
    </dgm:pt>
    <dgm:pt modelId="{9A54112D-722B-4AC4-A33D-7775162CA119}">
      <dgm:prSet/>
      <dgm:spPr/>
      <dgm:t>
        <a:bodyPr/>
        <a:lstStyle/>
        <a:p>
          <a:pPr rtl="0"/>
          <a:r>
            <a:rPr lang="en-US" dirty="0" smtClean="0"/>
            <a:t>Stimulation therapies</a:t>
          </a:r>
          <a:endParaRPr lang="en-US" dirty="0"/>
        </a:p>
      </dgm:t>
    </dgm:pt>
    <dgm:pt modelId="{BED341FE-884D-4E39-B32B-E82639B2FF48}" type="parTrans" cxnId="{3564A802-FA8B-46EB-853D-CCB2D77BAF75}">
      <dgm:prSet/>
      <dgm:spPr/>
      <dgm:t>
        <a:bodyPr/>
        <a:lstStyle/>
        <a:p>
          <a:endParaRPr lang="en-US"/>
        </a:p>
      </dgm:t>
    </dgm:pt>
    <dgm:pt modelId="{E7759D2D-9DB9-4FEE-AE1D-B1B1E9CE9A60}" type="sibTrans" cxnId="{3564A802-FA8B-46EB-853D-CCB2D77BAF75}">
      <dgm:prSet/>
      <dgm:spPr/>
      <dgm:t>
        <a:bodyPr/>
        <a:lstStyle/>
        <a:p>
          <a:endParaRPr lang="en-US"/>
        </a:p>
      </dgm:t>
    </dgm:pt>
    <dgm:pt modelId="{EDD60749-E532-43B7-B4D2-9DF5ADD697B5}">
      <dgm:prSet/>
      <dgm:spPr/>
      <dgm:t>
        <a:bodyPr/>
        <a:lstStyle/>
        <a:p>
          <a:pPr rtl="0"/>
          <a:r>
            <a:rPr lang="en-US" dirty="0" smtClean="0"/>
            <a:t>Complementary and alternative therapies</a:t>
          </a:r>
          <a:endParaRPr lang="en-US" dirty="0"/>
        </a:p>
      </dgm:t>
    </dgm:pt>
    <dgm:pt modelId="{4187E37E-CDA4-4275-B375-E02CC50CE979}" type="parTrans" cxnId="{51B09A93-3096-421E-851F-ACD41B7EDA60}">
      <dgm:prSet/>
      <dgm:spPr/>
      <dgm:t>
        <a:bodyPr/>
        <a:lstStyle/>
        <a:p>
          <a:endParaRPr lang="en-US"/>
        </a:p>
      </dgm:t>
    </dgm:pt>
    <dgm:pt modelId="{6FA7A40E-2873-4201-B032-86A1B5B31D30}" type="sibTrans" cxnId="{51B09A93-3096-421E-851F-ACD41B7EDA60}">
      <dgm:prSet/>
      <dgm:spPr/>
      <dgm:t>
        <a:bodyPr/>
        <a:lstStyle/>
        <a:p>
          <a:endParaRPr lang="en-US"/>
        </a:p>
      </dgm:t>
    </dgm:pt>
    <dgm:pt modelId="{86AB8BF9-0228-4EE1-A185-A47125BC12CE}" type="pres">
      <dgm:prSet presAssocID="{681D66E4-B898-4E86-979A-C1BDC6D4399C}" presName="compositeShape" presStyleCnt="0">
        <dgm:presLayoutVars>
          <dgm:chMax val="7"/>
          <dgm:dir/>
          <dgm:resizeHandles val="exact"/>
        </dgm:presLayoutVars>
      </dgm:prSet>
      <dgm:spPr/>
      <dgm:t>
        <a:bodyPr/>
        <a:lstStyle/>
        <a:p>
          <a:endParaRPr lang="en-US"/>
        </a:p>
      </dgm:t>
    </dgm:pt>
    <dgm:pt modelId="{5FFCBA07-FFFF-4D84-8A37-F3F86B4D4E60}" type="pres">
      <dgm:prSet presAssocID="{D597B647-8416-46B7-AA82-3203D813EB99}" presName="circ1" presStyleLbl="vennNode1" presStyleIdx="0" presStyleCnt="6"/>
      <dgm:spPr/>
    </dgm:pt>
    <dgm:pt modelId="{FDE68FB2-1FA3-4DFF-B1C4-01BBFB7E5930}" type="pres">
      <dgm:prSet presAssocID="{D597B647-8416-46B7-AA82-3203D813EB99}" presName="circ1Tx" presStyleLbl="revTx" presStyleIdx="0" presStyleCnt="0">
        <dgm:presLayoutVars>
          <dgm:chMax val="0"/>
          <dgm:chPref val="0"/>
          <dgm:bulletEnabled val="1"/>
        </dgm:presLayoutVars>
      </dgm:prSet>
      <dgm:spPr/>
      <dgm:t>
        <a:bodyPr/>
        <a:lstStyle/>
        <a:p>
          <a:endParaRPr lang="en-US"/>
        </a:p>
      </dgm:t>
    </dgm:pt>
    <dgm:pt modelId="{EA28864F-26E5-469A-9A5E-56FBAF13BE80}" type="pres">
      <dgm:prSet presAssocID="{706DA002-CA24-4588-802A-B7D80653E063}" presName="circ2" presStyleLbl="vennNode1" presStyleIdx="1" presStyleCnt="6"/>
      <dgm:spPr/>
    </dgm:pt>
    <dgm:pt modelId="{C3CDC885-5411-4E83-A1A3-5BCAE77C1D65}" type="pres">
      <dgm:prSet presAssocID="{706DA002-CA24-4588-802A-B7D80653E063}" presName="circ2Tx" presStyleLbl="revTx" presStyleIdx="0" presStyleCnt="0">
        <dgm:presLayoutVars>
          <dgm:chMax val="0"/>
          <dgm:chPref val="0"/>
          <dgm:bulletEnabled val="1"/>
        </dgm:presLayoutVars>
      </dgm:prSet>
      <dgm:spPr/>
      <dgm:t>
        <a:bodyPr/>
        <a:lstStyle/>
        <a:p>
          <a:endParaRPr lang="en-US"/>
        </a:p>
      </dgm:t>
    </dgm:pt>
    <dgm:pt modelId="{46A30E02-2323-4976-A329-7A06E620E387}" type="pres">
      <dgm:prSet presAssocID="{080499BC-DBFC-4590-B151-487975F2E5C4}" presName="circ3" presStyleLbl="vennNode1" presStyleIdx="2" presStyleCnt="6"/>
      <dgm:spPr/>
    </dgm:pt>
    <dgm:pt modelId="{3373D15D-4A61-40FB-BCBD-645C9F565921}" type="pres">
      <dgm:prSet presAssocID="{080499BC-DBFC-4590-B151-487975F2E5C4}" presName="circ3Tx" presStyleLbl="revTx" presStyleIdx="0" presStyleCnt="0">
        <dgm:presLayoutVars>
          <dgm:chMax val="0"/>
          <dgm:chPref val="0"/>
          <dgm:bulletEnabled val="1"/>
        </dgm:presLayoutVars>
      </dgm:prSet>
      <dgm:spPr/>
      <dgm:t>
        <a:bodyPr/>
        <a:lstStyle/>
        <a:p>
          <a:endParaRPr lang="en-US"/>
        </a:p>
      </dgm:t>
    </dgm:pt>
    <dgm:pt modelId="{CFB53359-5046-416A-A93A-7F1F49037806}" type="pres">
      <dgm:prSet presAssocID="{F5AE63FF-EC5E-4F83-BF04-4BCF268D3295}" presName="circ4" presStyleLbl="vennNode1" presStyleIdx="3" presStyleCnt="6"/>
      <dgm:spPr/>
    </dgm:pt>
    <dgm:pt modelId="{C23B2748-231D-49DC-823E-DBEA205C57A4}" type="pres">
      <dgm:prSet presAssocID="{F5AE63FF-EC5E-4F83-BF04-4BCF268D3295}" presName="circ4Tx" presStyleLbl="revTx" presStyleIdx="0" presStyleCnt="0">
        <dgm:presLayoutVars>
          <dgm:chMax val="0"/>
          <dgm:chPref val="0"/>
          <dgm:bulletEnabled val="1"/>
        </dgm:presLayoutVars>
      </dgm:prSet>
      <dgm:spPr/>
      <dgm:t>
        <a:bodyPr/>
        <a:lstStyle/>
        <a:p>
          <a:endParaRPr lang="en-US"/>
        </a:p>
      </dgm:t>
    </dgm:pt>
    <dgm:pt modelId="{32E1604B-81D2-4DC2-867D-C20EA447C9A2}" type="pres">
      <dgm:prSet presAssocID="{9A54112D-722B-4AC4-A33D-7775162CA119}" presName="circ5" presStyleLbl="vennNode1" presStyleIdx="4" presStyleCnt="6"/>
      <dgm:spPr/>
    </dgm:pt>
    <dgm:pt modelId="{C061FFC6-F55C-4C3D-A1E0-5ACD6461E8E2}" type="pres">
      <dgm:prSet presAssocID="{9A54112D-722B-4AC4-A33D-7775162CA119}" presName="circ5Tx" presStyleLbl="revTx" presStyleIdx="0" presStyleCnt="0">
        <dgm:presLayoutVars>
          <dgm:chMax val="0"/>
          <dgm:chPref val="0"/>
          <dgm:bulletEnabled val="1"/>
        </dgm:presLayoutVars>
      </dgm:prSet>
      <dgm:spPr/>
      <dgm:t>
        <a:bodyPr/>
        <a:lstStyle/>
        <a:p>
          <a:endParaRPr lang="en-US"/>
        </a:p>
      </dgm:t>
    </dgm:pt>
    <dgm:pt modelId="{C3051FB6-7BFC-4610-A49A-EDAB0A766FF8}" type="pres">
      <dgm:prSet presAssocID="{EDD60749-E532-43B7-B4D2-9DF5ADD697B5}" presName="circ6" presStyleLbl="vennNode1" presStyleIdx="5" presStyleCnt="6"/>
      <dgm:spPr/>
    </dgm:pt>
    <dgm:pt modelId="{D21F3AFE-C2EB-483D-8F4C-B7142F6B4B17}" type="pres">
      <dgm:prSet presAssocID="{EDD60749-E532-43B7-B4D2-9DF5ADD697B5}" presName="circ6Tx" presStyleLbl="revTx" presStyleIdx="0" presStyleCnt="0">
        <dgm:presLayoutVars>
          <dgm:chMax val="0"/>
          <dgm:chPref val="0"/>
          <dgm:bulletEnabled val="1"/>
        </dgm:presLayoutVars>
      </dgm:prSet>
      <dgm:spPr/>
      <dgm:t>
        <a:bodyPr/>
        <a:lstStyle/>
        <a:p>
          <a:endParaRPr lang="en-US"/>
        </a:p>
      </dgm:t>
    </dgm:pt>
  </dgm:ptLst>
  <dgm:cxnLst>
    <dgm:cxn modelId="{6D8CBF08-B6F6-4F48-BB4F-A3561B29F091}" type="presOf" srcId="{080499BC-DBFC-4590-B151-487975F2E5C4}" destId="{3373D15D-4A61-40FB-BCBD-645C9F565921}" srcOrd="0" destOrd="0" presId="urn:microsoft.com/office/officeart/2005/8/layout/venn1"/>
    <dgm:cxn modelId="{CA943713-EBDA-4061-83C7-DF76EA14E9DE}" type="presOf" srcId="{9A54112D-722B-4AC4-A33D-7775162CA119}" destId="{C061FFC6-F55C-4C3D-A1E0-5ACD6461E8E2}" srcOrd="0" destOrd="0" presId="urn:microsoft.com/office/officeart/2005/8/layout/venn1"/>
    <dgm:cxn modelId="{D1C57748-4908-4D1F-A7AA-E2431D37570B}" srcId="{681D66E4-B898-4E86-979A-C1BDC6D4399C}" destId="{F5AE63FF-EC5E-4F83-BF04-4BCF268D3295}" srcOrd="3" destOrd="0" parTransId="{A64BAB80-9BB8-42DC-9968-CA09C90AE975}" sibTransId="{0941F303-571A-49F9-A16A-42F2D9A62B17}"/>
    <dgm:cxn modelId="{DDF5FFF5-88D5-45C9-A22F-C8E110130472}" type="presOf" srcId="{F5AE63FF-EC5E-4F83-BF04-4BCF268D3295}" destId="{C23B2748-231D-49DC-823E-DBEA205C57A4}" srcOrd="0" destOrd="0" presId="urn:microsoft.com/office/officeart/2005/8/layout/venn1"/>
    <dgm:cxn modelId="{1969C013-3D73-4DDD-B7CE-D8BC0EE6ABA9}" type="presOf" srcId="{EDD60749-E532-43B7-B4D2-9DF5ADD697B5}" destId="{D21F3AFE-C2EB-483D-8F4C-B7142F6B4B17}" srcOrd="0" destOrd="0" presId="urn:microsoft.com/office/officeart/2005/8/layout/venn1"/>
    <dgm:cxn modelId="{3564A802-FA8B-46EB-853D-CCB2D77BAF75}" srcId="{681D66E4-B898-4E86-979A-C1BDC6D4399C}" destId="{9A54112D-722B-4AC4-A33D-7775162CA119}" srcOrd="4" destOrd="0" parTransId="{BED341FE-884D-4E39-B32B-E82639B2FF48}" sibTransId="{E7759D2D-9DB9-4FEE-AE1D-B1B1E9CE9A60}"/>
    <dgm:cxn modelId="{A94BB923-C0E8-49F8-959F-2DCC066FB717}" type="presOf" srcId="{D597B647-8416-46B7-AA82-3203D813EB99}" destId="{FDE68FB2-1FA3-4DFF-B1C4-01BBFB7E5930}" srcOrd="0" destOrd="0" presId="urn:microsoft.com/office/officeart/2005/8/layout/venn1"/>
    <dgm:cxn modelId="{7B71352C-6809-43FE-B4E1-5A70C5E3EC3F}" srcId="{681D66E4-B898-4E86-979A-C1BDC6D4399C}" destId="{080499BC-DBFC-4590-B151-487975F2E5C4}" srcOrd="2" destOrd="0" parTransId="{1ECCA502-07DD-4283-8255-AAC9827B52E6}" sibTransId="{5EDC4999-3CF6-4156-9740-0E68A24ABA35}"/>
    <dgm:cxn modelId="{51B09A93-3096-421E-851F-ACD41B7EDA60}" srcId="{681D66E4-B898-4E86-979A-C1BDC6D4399C}" destId="{EDD60749-E532-43B7-B4D2-9DF5ADD697B5}" srcOrd="5" destOrd="0" parTransId="{4187E37E-CDA4-4275-B375-E02CC50CE979}" sibTransId="{6FA7A40E-2873-4201-B032-86A1B5B31D30}"/>
    <dgm:cxn modelId="{61A4FCF4-0485-42BC-9154-157FACEB19C2}" type="presOf" srcId="{681D66E4-B898-4E86-979A-C1BDC6D4399C}" destId="{86AB8BF9-0228-4EE1-A185-A47125BC12CE}" srcOrd="0" destOrd="0" presId="urn:microsoft.com/office/officeart/2005/8/layout/venn1"/>
    <dgm:cxn modelId="{B07F2356-201B-4A96-881E-20F03FE2CE74}" type="presOf" srcId="{706DA002-CA24-4588-802A-B7D80653E063}" destId="{C3CDC885-5411-4E83-A1A3-5BCAE77C1D65}" srcOrd="0" destOrd="0" presId="urn:microsoft.com/office/officeart/2005/8/layout/venn1"/>
    <dgm:cxn modelId="{D3838AE3-2B68-4400-A1F3-B377A86B3034}" srcId="{681D66E4-B898-4E86-979A-C1BDC6D4399C}" destId="{706DA002-CA24-4588-802A-B7D80653E063}" srcOrd="1" destOrd="0" parTransId="{BD2220E8-CF49-4284-84CF-B1F91EABC621}" sibTransId="{22A0D8B6-A1A2-4162-8639-48068C44022C}"/>
    <dgm:cxn modelId="{1FBBDB11-9C8A-4C4B-B452-3119C7DE34BD}" srcId="{681D66E4-B898-4E86-979A-C1BDC6D4399C}" destId="{D597B647-8416-46B7-AA82-3203D813EB99}" srcOrd="0" destOrd="0" parTransId="{C2C6E2B5-9586-4FA2-A738-8F085AB1E922}" sibTransId="{0468693B-A90B-4036-8129-2846E2D9285A}"/>
    <dgm:cxn modelId="{C3088ADE-66BA-4977-B8A4-60DD68D8BB3E}" type="presParOf" srcId="{86AB8BF9-0228-4EE1-A185-A47125BC12CE}" destId="{5FFCBA07-FFFF-4D84-8A37-F3F86B4D4E60}" srcOrd="0" destOrd="0" presId="urn:microsoft.com/office/officeart/2005/8/layout/venn1"/>
    <dgm:cxn modelId="{617ED276-DB05-4CEB-94BD-7B5BAEE47F12}" type="presParOf" srcId="{86AB8BF9-0228-4EE1-A185-A47125BC12CE}" destId="{FDE68FB2-1FA3-4DFF-B1C4-01BBFB7E5930}" srcOrd="1" destOrd="0" presId="urn:microsoft.com/office/officeart/2005/8/layout/venn1"/>
    <dgm:cxn modelId="{66EA5D4D-D39A-4566-B0D6-AA559938A8E8}" type="presParOf" srcId="{86AB8BF9-0228-4EE1-A185-A47125BC12CE}" destId="{EA28864F-26E5-469A-9A5E-56FBAF13BE80}" srcOrd="2" destOrd="0" presId="urn:microsoft.com/office/officeart/2005/8/layout/venn1"/>
    <dgm:cxn modelId="{FE368018-604B-46C1-B069-3726F614FA76}" type="presParOf" srcId="{86AB8BF9-0228-4EE1-A185-A47125BC12CE}" destId="{C3CDC885-5411-4E83-A1A3-5BCAE77C1D65}" srcOrd="3" destOrd="0" presId="urn:microsoft.com/office/officeart/2005/8/layout/venn1"/>
    <dgm:cxn modelId="{D2B8A524-63C1-47FC-BBEC-3795A65BC5A4}" type="presParOf" srcId="{86AB8BF9-0228-4EE1-A185-A47125BC12CE}" destId="{46A30E02-2323-4976-A329-7A06E620E387}" srcOrd="4" destOrd="0" presId="urn:microsoft.com/office/officeart/2005/8/layout/venn1"/>
    <dgm:cxn modelId="{25FF7FF7-2B08-49C6-AD54-2334E76A4D46}" type="presParOf" srcId="{86AB8BF9-0228-4EE1-A185-A47125BC12CE}" destId="{3373D15D-4A61-40FB-BCBD-645C9F565921}" srcOrd="5" destOrd="0" presId="urn:microsoft.com/office/officeart/2005/8/layout/venn1"/>
    <dgm:cxn modelId="{DDFDA89B-1B6F-4748-B499-67D501575E28}" type="presParOf" srcId="{86AB8BF9-0228-4EE1-A185-A47125BC12CE}" destId="{CFB53359-5046-416A-A93A-7F1F49037806}" srcOrd="6" destOrd="0" presId="urn:microsoft.com/office/officeart/2005/8/layout/venn1"/>
    <dgm:cxn modelId="{528900EE-3465-4DFF-B0A0-E7EB967937B7}" type="presParOf" srcId="{86AB8BF9-0228-4EE1-A185-A47125BC12CE}" destId="{C23B2748-231D-49DC-823E-DBEA205C57A4}" srcOrd="7" destOrd="0" presId="urn:microsoft.com/office/officeart/2005/8/layout/venn1"/>
    <dgm:cxn modelId="{7A603F7C-6855-4A48-BBC1-BADB89C09B31}" type="presParOf" srcId="{86AB8BF9-0228-4EE1-A185-A47125BC12CE}" destId="{32E1604B-81D2-4DC2-867D-C20EA447C9A2}" srcOrd="8" destOrd="0" presId="urn:microsoft.com/office/officeart/2005/8/layout/venn1"/>
    <dgm:cxn modelId="{A1CEE9DE-6E84-4AC9-A550-0DBC5A1CA579}" type="presParOf" srcId="{86AB8BF9-0228-4EE1-A185-A47125BC12CE}" destId="{C061FFC6-F55C-4C3D-A1E0-5ACD6461E8E2}" srcOrd="9" destOrd="0" presId="urn:microsoft.com/office/officeart/2005/8/layout/venn1"/>
    <dgm:cxn modelId="{E1D37800-F2F3-435E-BF4D-3BE5AD69302A}" type="presParOf" srcId="{86AB8BF9-0228-4EE1-A185-A47125BC12CE}" destId="{C3051FB6-7BFC-4610-A49A-EDAB0A766FF8}" srcOrd="10" destOrd="0" presId="urn:microsoft.com/office/officeart/2005/8/layout/venn1"/>
    <dgm:cxn modelId="{A0DA1BE5-DED0-44CB-8046-F5441FCA8691}" type="presParOf" srcId="{86AB8BF9-0228-4EE1-A185-A47125BC12CE}" destId="{D21F3AFE-C2EB-483D-8F4C-B7142F6B4B17}" srcOrd="11"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B1F239DD-2834-4591-A466-FF7DF40DD49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7285A36-0D5A-45F1-80E1-57AB6EE14098}">
      <dgm:prSet/>
      <dgm:spPr/>
      <dgm:t>
        <a:bodyPr/>
        <a:lstStyle/>
        <a:p>
          <a:pPr rtl="0"/>
          <a:r>
            <a:rPr lang="en-US" b="1" dirty="0" smtClean="0"/>
            <a:t>Summary</a:t>
          </a:r>
          <a:endParaRPr lang="en-US" b="1" dirty="0"/>
        </a:p>
      </dgm:t>
    </dgm:pt>
    <dgm:pt modelId="{83B4F075-E4EA-457B-AB2E-BD7EA9D36D7F}" type="parTrans" cxnId="{8DBB8F5E-EDB6-4E61-AB2F-C5200C2B8537}">
      <dgm:prSet/>
      <dgm:spPr/>
      <dgm:t>
        <a:bodyPr/>
        <a:lstStyle/>
        <a:p>
          <a:endParaRPr lang="en-US"/>
        </a:p>
      </dgm:t>
    </dgm:pt>
    <dgm:pt modelId="{DB0D1192-8242-409B-A0F5-B3F41C55C25E}" type="sibTrans" cxnId="{8DBB8F5E-EDB6-4E61-AB2F-C5200C2B8537}">
      <dgm:prSet/>
      <dgm:spPr/>
      <dgm:t>
        <a:bodyPr/>
        <a:lstStyle/>
        <a:p>
          <a:endParaRPr lang="en-US"/>
        </a:p>
      </dgm:t>
    </dgm:pt>
    <dgm:pt modelId="{C1F239A2-5204-4FAE-B491-A1CD1922EAAB}" type="pres">
      <dgm:prSet presAssocID="{B1F239DD-2834-4591-A466-FF7DF40DD49E}" presName="linear" presStyleCnt="0">
        <dgm:presLayoutVars>
          <dgm:animLvl val="lvl"/>
          <dgm:resizeHandles val="exact"/>
        </dgm:presLayoutVars>
      </dgm:prSet>
      <dgm:spPr/>
      <dgm:t>
        <a:bodyPr/>
        <a:lstStyle/>
        <a:p>
          <a:endParaRPr lang="en-US"/>
        </a:p>
      </dgm:t>
    </dgm:pt>
    <dgm:pt modelId="{86AA66EF-1E99-4F4C-9E7D-FFA29FE5AA78}" type="pres">
      <dgm:prSet presAssocID="{97285A36-0D5A-45F1-80E1-57AB6EE14098}" presName="parentText" presStyleLbl="node1" presStyleIdx="0" presStyleCnt="1">
        <dgm:presLayoutVars>
          <dgm:chMax val="0"/>
          <dgm:bulletEnabled val="1"/>
        </dgm:presLayoutVars>
      </dgm:prSet>
      <dgm:spPr/>
      <dgm:t>
        <a:bodyPr/>
        <a:lstStyle/>
        <a:p>
          <a:endParaRPr lang="en-US"/>
        </a:p>
      </dgm:t>
    </dgm:pt>
  </dgm:ptLst>
  <dgm:cxnLst>
    <dgm:cxn modelId="{8DBB8F5E-EDB6-4E61-AB2F-C5200C2B8537}" srcId="{B1F239DD-2834-4591-A466-FF7DF40DD49E}" destId="{97285A36-0D5A-45F1-80E1-57AB6EE14098}" srcOrd="0" destOrd="0" parTransId="{83B4F075-E4EA-457B-AB2E-BD7EA9D36D7F}" sibTransId="{DB0D1192-8242-409B-A0F5-B3F41C55C25E}"/>
    <dgm:cxn modelId="{7AA0F566-744D-4D0C-A9C7-E770E9517BA0}" type="presOf" srcId="{97285A36-0D5A-45F1-80E1-57AB6EE14098}" destId="{86AA66EF-1E99-4F4C-9E7D-FFA29FE5AA78}" srcOrd="0" destOrd="0" presId="urn:microsoft.com/office/officeart/2005/8/layout/vList2"/>
    <dgm:cxn modelId="{394C3F70-981C-44AA-AF45-0D3E37064965}" type="presOf" srcId="{B1F239DD-2834-4591-A466-FF7DF40DD49E}" destId="{C1F239A2-5204-4FAE-B491-A1CD1922EAAB}" srcOrd="0" destOrd="0" presId="urn:microsoft.com/office/officeart/2005/8/layout/vList2"/>
    <dgm:cxn modelId="{7D96DAB3-2B47-49F7-BC7B-AB505B2D4966}" type="presParOf" srcId="{C1F239A2-5204-4FAE-B491-A1CD1922EAAB}" destId="{86AA66EF-1E99-4F4C-9E7D-FFA29FE5AA78}"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852BB-582F-45C6-AB7C-BCAFF49F0B09}" type="datetimeFigureOut">
              <a:rPr lang="en-US" smtClean="0"/>
              <a:pPr/>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2C410-6473-416F-9283-2387670990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1F3B3-2044-43C7-93CE-5A2E7F3A0CC3}"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1F3B3-2044-43C7-93CE-5A2E7F3A0CC3}"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1F3B3-2044-43C7-93CE-5A2E7F3A0CC3}"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1F3B3-2044-43C7-93CE-5A2E7F3A0CC3}"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1F3B3-2044-43C7-93CE-5A2E7F3A0CC3}"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1F3B3-2044-43C7-93CE-5A2E7F3A0CC3}"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1F3B3-2044-43C7-93CE-5A2E7F3A0CC3}" type="datetimeFigureOut">
              <a:rPr lang="en-US" smtClean="0"/>
              <a:pPr/>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1F3B3-2044-43C7-93CE-5A2E7F3A0CC3}" type="datetimeFigureOut">
              <a:rPr lang="en-US" smtClean="0"/>
              <a:pPr/>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1F3B3-2044-43C7-93CE-5A2E7F3A0CC3}" type="datetimeFigureOut">
              <a:rPr lang="en-US" smtClean="0"/>
              <a:pPr/>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1F3B3-2044-43C7-93CE-5A2E7F3A0CC3}"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1F3B3-2044-43C7-93CE-5A2E7F3A0CC3}"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B77D8-2DA9-46CB-A0CE-92DE7060BD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1F3B3-2044-43C7-93CE-5A2E7F3A0CC3}" type="datetimeFigureOut">
              <a:rPr lang="en-US" smtClean="0"/>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B77D8-2DA9-46CB-A0CE-92DE7060BD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solidFill>
                  <a:schemeClr val="accent6">
                    <a:lumMod val="20000"/>
                    <a:lumOff val="80000"/>
                  </a:schemeClr>
                </a:solidFill>
              </a:rPr>
              <a:t>PALLIATIVE CARE </a:t>
            </a:r>
            <a:endParaRPr lang="en-US" b="1" dirty="0">
              <a:solidFill>
                <a:schemeClr val="accent6">
                  <a:lumMod val="20000"/>
                  <a:lumOff val="80000"/>
                </a:schemeClr>
              </a:solidFill>
            </a:endParaRPr>
          </a:p>
        </p:txBody>
      </p:sp>
      <p:sp>
        <p:nvSpPr>
          <p:cNvPr id="3" name="Subtitle 2"/>
          <p:cNvSpPr>
            <a:spLocks noGrp="1"/>
          </p:cNvSpPr>
          <p:nvPr>
            <p:ph type="subTitle" idx="1"/>
          </p:nvPr>
        </p:nvSpPr>
        <p:spPr>
          <a:xfrm>
            <a:off x="1371600" y="4191000"/>
            <a:ext cx="6400800" cy="2286000"/>
          </a:xfrm>
        </p:spPr>
        <p:style>
          <a:lnRef idx="3">
            <a:schemeClr val="lt1"/>
          </a:lnRef>
          <a:fillRef idx="1">
            <a:schemeClr val="dk1"/>
          </a:fillRef>
          <a:effectRef idx="1">
            <a:schemeClr val="dk1"/>
          </a:effectRef>
          <a:fontRef idx="minor">
            <a:schemeClr val="lt1"/>
          </a:fontRef>
        </p:style>
        <p:txBody>
          <a:bodyPr>
            <a:normAutofit/>
          </a:bodyPr>
          <a:lstStyle/>
          <a:p>
            <a:r>
              <a:rPr lang="en-US" dirty="0" smtClean="0">
                <a:solidFill>
                  <a:srgbClr val="FFC000"/>
                </a:solidFill>
              </a:rPr>
              <a:t>DR.MD.MAHMUDUL HASSAN</a:t>
            </a:r>
          </a:p>
          <a:p>
            <a:r>
              <a:rPr lang="en-US" dirty="0" smtClean="0">
                <a:solidFill>
                  <a:srgbClr val="FFC000"/>
                </a:solidFill>
              </a:rPr>
              <a:t>ASSISTANT REGISTRAR ,MEDICINE</a:t>
            </a:r>
          </a:p>
          <a:p>
            <a:r>
              <a:rPr lang="en-US" dirty="0" smtClean="0">
                <a:solidFill>
                  <a:srgbClr val="FFC000"/>
                </a:solidFill>
              </a:rPr>
              <a:t>RANGPUR MEDICAL COLLEGE HOSPITAL</a:t>
            </a:r>
            <a:endParaRPr lang="en-US" dirty="0">
              <a:solidFill>
                <a:srgbClr val="FFC000"/>
              </a:solidFill>
            </a:endParaRPr>
          </a:p>
        </p:txBody>
      </p:sp>
      <p:pic>
        <p:nvPicPr>
          <p:cNvPr id="3074" name="Picture 2"/>
          <p:cNvPicPr>
            <a:picLocks noChangeAspect="1" noChangeArrowheads="1"/>
          </p:cNvPicPr>
          <p:nvPr/>
        </p:nvPicPr>
        <p:blipFill>
          <a:blip r:embed="rId2"/>
          <a:srcRect/>
          <a:stretch>
            <a:fillRect/>
          </a:stretch>
        </p:blipFill>
        <p:spPr bwMode="auto">
          <a:xfrm>
            <a:off x="2057400" y="1219200"/>
            <a:ext cx="48006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600201"/>
            <a:ext cx="8229600" cy="4114800"/>
          </a:xfrm>
        </p:spPr>
        <p:txBody>
          <a:bodyPr/>
          <a:lstStyle/>
          <a:p>
            <a:pPr>
              <a:buNone/>
            </a:pPr>
            <a:endParaRPr lang="en-US" sz="2800" dirty="0" smtClean="0"/>
          </a:p>
          <a:p>
            <a:r>
              <a:rPr lang="en-US" sz="2800" dirty="0" smtClean="0"/>
              <a:t>While palliative care can and should be </a:t>
            </a:r>
            <a:r>
              <a:rPr lang="en-US" sz="2800" b="1" i="1" u="sng" dirty="0" smtClean="0"/>
              <a:t>delivered at any stage of an incurable illness alongside optimal disease control</a:t>
            </a:r>
            <a:r>
              <a:rPr lang="en-US" sz="2800" i="1" dirty="0" smtClean="0"/>
              <a:t>,</a:t>
            </a:r>
            <a:r>
              <a:rPr lang="en-US" sz="2800" dirty="0" smtClean="0"/>
              <a:t> </a:t>
            </a:r>
            <a:r>
              <a:rPr lang="en-US" sz="2800" b="1" dirty="0" smtClean="0">
                <a:solidFill>
                  <a:srgbClr val="C00000"/>
                </a:solidFill>
              </a:rPr>
              <a:t>the focus of end-of-life care is on quality of life rather than prolongation of life or cure.</a:t>
            </a:r>
          </a:p>
          <a:p>
            <a:endParaRPr lang="en-US" dirty="0"/>
          </a:p>
        </p:txBody>
      </p:sp>
      <p:sp>
        <p:nvSpPr>
          <p:cNvPr id="4" name="Footer Placeholder 3"/>
          <p:cNvSpPr>
            <a:spLocks noGrp="1"/>
          </p:cNvSpPr>
          <p:nvPr>
            <p:ph type="ftr" sz="quarter" idx="11"/>
          </p:nvPr>
        </p:nvSpPr>
        <p:spPr>
          <a:xfrm>
            <a:off x="2057400" y="5715000"/>
            <a:ext cx="4953000" cy="1006475"/>
          </a:xfrm>
        </p:spPr>
        <p:txBody>
          <a:bodyPr/>
          <a:lstStyle/>
          <a:p>
            <a:r>
              <a:rPr lang="en-US" sz="1800" dirty="0" smtClean="0"/>
              <a:t>Davidson's principles and practice of medicine</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1">
            <a:schemeClr val="dk1"/>
          </a:lnRef>
          <a:fillRef idx="2">
            <a:schemeClr val="dk1"/>
          </a:fillRef>
          <a:effectRef idx="1">
            <a:schemeClr val="dk1"/>
          </a:effectRef>
          <a:fontRef idx="minor">
            <a:schemeClr val="dk1"/>
          </a:fontRef>
        </p:style>
        <p:txBody>
          <a:bodyPr/>
          <a:lstStyle/>
          <a:p>
            <a:r>
              <a:rPr lang="en-US" b="1" dirty="0" smtClean="0">
                <a:solidFill>
                  <a:srgbClr val="C00000"/>
                </a:solidFill>
              </a:rPr>
              <a:t>Gaps and Barriers of palliative care</a:t>
            </a:r>
            <a:endParaRPr lang="en-US" b="1" dirty="0">
              <a:solidFill>
                <a:srgbClr val="C0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914400"/>
            <a:ext cx="73914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Principles of palliative care</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524000" y="1828800"/>
            <a:ext cx="6172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Who needs palliative care</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1371600" y="1295400"/>
            <a:ext cx="64008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solidFill>
                  <a:schemeClr val="bg2"/>
                </a:solidFill>
              </a:rPr>
              <a:t>Who provides palliative care</a:t>
            </a:r>
            <a:endParaRPr lang="en-US" dirty="0">
              <a:solidFill>
                <a:schemeClr val="bg2"/>
              </a:solidFill>
            </a:endParaRPr>
          </a:p>
        </p:txBody>
      </p:sp>
      <p:pic>
        <p:nvPicPr>
          <p:cNvPr id="4" name="Picture 2"/>
          <p:cNvPicPr>
            <a:picLocks noGrp="1" noChangeAspect="1" noChangeArrowheads="1"/>
          </p:cNvPicPr>
          <p:nvPr>
            <p:ph idx="1"/>
          </p:nvPr>
        </p:nvPicPr>
        <p:blipFill>
          <a:blip r:embed="rId2"/>
          <a:srcRect/>
          <a:stretch>
            <a:fillRect/>
          </a:stretch>
        </p:blipFill>
        <p:spPr bwMode="auto">
          <a:xfrm>
            <a:off x="1600200" y="1524000"/>
            <a:ext cx="57912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Goals of Palliative care</a:t>
            </a:r>
            <a:endParaRPr lang="en-US" dirty="0"/>
          </a:p>
        </p:txBody>
      </p:sp>
      <p:sp>
        <p:nvSpPr>
          <p:cNvPr id="3" name="Content Placeholder 2"/>
          <p:cNvSpPr>
            <a:spLocks noGrp="1"/>
          </p:cNvSpPr>
          <p:nvPr>
            <p:ph idx="1"/>
          </p:nvPr>
        </p:nvSpPr>
        <p:spPr/>
        <p:txBody>
          <a:bodyPr>
            <a:normAutofit/>
          </a:bodyPr>
          <a:lstStyle/>
          <a:p>
            <a:r>
              <a:rPr lang="en-US" sz="2800" dirty="0" smtClean="0"/>
              <a:t>Managing </a:t>
            </a:r>
            <a:r>
              <a:rPr lang="en-US" sz="2800" dirty="0" err="1" smtClean="0"/>
              <a:t>physical,pshchological,social</a:t>
            </a:r>
            <a:r>
              <a:rPr lang="en-US" sz="2800" dirty="0" smtClean="0"/>
              <a:t> and spiritual problems to provide excellent symptom control.</a:t>
            </a:r>
          </a:p>
          <a:p>
            <a:endParaRPr lang="en-US" sz="2800" dirty="0" smtClean="0"/>
          </a:p>
          <a:p>
            <a:r>
              <a:rPr lang="en-US" sz="2800" dirty="0" smtClean="0"/>
              <a:t>Enabling patients to be cared for and to have the best chance of dying in their preferred place.</a:t>
            </a:r>
          </a:p>
          <a:p>
            <a:pPr>
              <a:buNone/>
            </a:pPr>
            <a:endParaRPr lang="en-US" sz="2800" dirty="0" smtClean="0"/>
          </a:p>
          <a:p>
            <a:pPr>
              <a:buNone/>
            </a:pPr>
            <a:r>
              <a:rPr lang="en-US" sz="2400" dirty="0" smtClean="0"/>
              <a:t>       </a:t>
            </a:r>
          </a:p>
          <a:p>
            <a:pPr>
              <a:buNone/>
            </a:pPr>
            <a:endParaRPr lang="en-US" sz="2400" dirty="0" smtClean="0"/>
          </a:p>
          <a:p>
            <a:pPr algn="ctr">
              <a:buNone/>
            </a:pPr>
            <a:r>
              <a:rPr lang="en-US" sz="1800" dirty="0" smtClean="0"/>
              <a:t>             Kumar and Clark’s Clinical Medicine 10</a:t>
            </a:r>
            <a:r>
              <a:rPr lang="en-US" sz="1800" baseline="30000" dirty="0" smtClean="0"/>
              <a:t>th</a:t>
            </a:r>
            <a:r>
              <a:rPr lang="en-US" sz="1800" dirty="0" smtClean="0"/>
              <a:t> edition</a:t>
            </a: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295400"/>
            <a:ext cx="8229600" cy="4830763"/>
          </a:xfrm>
        </p:spPr>
        <p:txBody>
          <a:bodyPr>
            <a:normAutofit fontScale="55000" lnSpcReduction="20000"/>
          </a:bodyPr>
          <a:lstStyle/>
          <a:p>
            <a:r>
              <a:rPr lang="en-US" sz="5100" dirty="0" smtClean="0"/>
              <a:t>Enabling the acceptance of death as a normal process when life prolonging treatments no longer improve or maintain quality of life.</a:t>
            </a:r>
          </a:p>
          <a:p>
            <a:pPr>
              <a:buNone/>
            </a:pPr>
            <a:endParaRPr lang="en-US" sz="5100" dirty="0" smtClean="0"/>
          </a:p>
          <a:p>
            <a:pPr>
              <a:buNone/>
            </a:pPr>
            <a:endParaRPr lang="en-US" sz="5100" dirty="0" smtClean="0"/>
          </a:p>
          <a:p>
            <a:r>
              <a:rPr lang="en-US" sz="5100" dirty="0" smtClean="0"/>
              <a:t>Providing the opportunity to say goodbye and reduce complicated grief.</a:t>
            </a:r>
          </a:p>
          <a:p>
            <a:pPr>
              <a:buNone/>
            </a:pPr>
            <a:endParaRPr lang="en-US" sz="5100" dirty="0" smtClean="0"/>
          </a:p>
          <a:p>
            <a:endParaRPr lang="en-US" dirty="0" smtClean="0"/>
          </a:p>
          <a:p>
            <a:pPr>
              <a:buNone/>
            </a:pPr>
            <a:endParaRPr lang="en-US" dirty="0" smtClean="0"/>
          </a:p>
          <a:p>
            <a:endParaRPr lang="en-US" dirty="0" smtClean="0"/>
          </a:p>
          <a:p>
            <a:endParaRPr lang="en-US" dirty="0" smtClean="0"/>
          </a:p>
          <a:p>
            <a:pPr algn="ctr">
              <a:buNone/>
            </a:pPr>
            <a:r>
              <a:rPr lang="en-US" sz="3800" dirty="0" smtClean="0"/>
              <a:t>              Kumar and Clark clinical medicine 10</a:t>
            </a:r>
            <a:r>
              <a:rPr lang="en-US" sz="3800" baseline="30000" dirty="0" smtClean="0"/>
              <a:t>th</a:t>
            </a:r>
            <a:r>
              <a:rPr lang="en-US" sz="3800" dirty="0" smtClean="0"/>
              <a:t> edition</a:t>
            </a:r>
            <a:endParaRPr lang="en-US" sz="3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When should start palliative care</a:t>
            </a:r>
            <a:endParaRPr lang="en-US" dirty="0"/>
          </a:p>
        </p:txBody>
      </p:sp>
      <p:sp>
        <p:nvSpPr>
          <p:cNvPr id="4" name="Content Placeholder 3"/>
          <p:cNvSpPr>
            <a:spLocks noGrp="1"/>
          </p:cNvSpPr>
          <p:nvPr>
            <p:ph idx="1"/>
          </p:nvPr>
        </p:nvSpPr>
        <p:spPr/>
        <p:txBody>
          <a:bodyPr>
            <a:normAutofit/>
          </a:bodyPr>
          <a:lstStyle/>
          <a:p>
            <a:endParaRPr lang="en-US" sz="2800" dirty="0" smtClean="0"/>
          </a:p>
          <a:p>
            <a:endParaRPr lang="en-US" sz="2800" dirty="0" smtClean="0"/>
          </a:p>
          <a:p>
            <a:endParaRPr lang="en-US" sz="2800" dirty="0" smtClean="0"/>
          </a:p>
          <a:p>
            <a:r>
              <a:rPr lang="en-US" sz="2800" dirty="0" smtClean="0"/>
              <a:t>It should be started as early as possible at diagnosis.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3">
            <a:schemeClr val="lt1"/>
          </a:lnRef>
          <a:fillRef idx="1">
            <a:schemeClr val="accent1"/>
          </a:fillRef>
          <a:effectRef idx="1">
            <a:schemeClr val="accent1"/>
          </a:effectRef>
          <a:fontRef idx="minor">
            <a:schemeClr val="lt1"/>
          </a:fontRef>
        </p:style>
        <p:txBody>
          <a:bodyPr/>
          <a:lstStyle/>
          <a:p>
            <a:r>
              <a:rPr lang="en-US" dirty="0" smtClean="0"/>
              <a:t>Key points of palliative care</a:t>
            </a:r>
            <a:endParaRPr lang="en-US" dirty="0"/>
          </a:p>
        </p:txBody>
      </p:sp>
      <p:sp>
        <p:nvSpPr>
          <p:cNvPr id="3" name="Content Placeholder 2"/>
          <p:cNvSpPr>
            <a:spLocks noGrp="1"/>
          </p:cNvSpPr>
          <p:nvPr>
            <p:ph idx="1"/>
          </p:nvPr>
        </p:nvSpPr>
        <p:spPr/>
        <p:txBody>
          <a:bodyPr>
            <a:normAutofit/>
          </a:bodyPr>
          <a:lstStyle/>
          <a:p>
            <a:r>
              <a:rPr lang="en-US" sz="2800" dirty="0" smtClean="0"/>
              <a:t>Patients should always be involved in decisions about their care.</a:t>
            </a:r>
          </a:p>
          <a:p>
            <a:endParaRPr lang="en-US" sz="2800" dirty="0" smtClean="0"/>
          </a:p>
          <a:p>
            <a:r>
              <a:rPr lang="en-US" sz="2800" dirty="0" smtClean="0"/>
              <a:t>Quality of life is increased when treatment goals are clearly understood by </a:t>
            </a:r>
            <a:r>
              <a:rPr lang="en-US" sz="2800" dirty="0" err="1" smtClean="0"/>
              <a:t>everyone,including</a:t>
            </a:r>
            <a:r>
              <a:rPr lang="en-US" sz="2800" dirty="0" smtClean="0"/>
              <a:t> patient and </a:t>
            </a:r>
            <a:r>
              <a:rPr lang="en-US" sz="2800" dirty="0" err="1" smtClean="0"/>
              <a:t>carer</a:t>
            </a:r>
            <a:r>
              <a:rPr lang="en-US" sz="28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normAutofit/>
          </a:bodyPr>
          <a:lstStyle/>
          <a:p>
            <a:endParaRPr lang="en-US" sz="2800" dirty="0" smtClean="0"/>
          </a:p>
          <a:p>
            <a:pPr>
              <a:buNone/>
            </a:pPr>
            <a:endParaRPr lang="en-US" sz="2800" dirty="0" smtClean="0"/>
          </a:p>
          <a:p>
            <a:r>
              <a:rPr lang="en-US" sz="2800" dirty="0" smtClean="0"/>
              <a:t>The  MDT provide a high standard of care but there must be realism and honesty about what can be achieved</a:t>
            </a:r>
          </a:p>
          <a:p>
            <a:endParaRPr lang="en-US" sz="2800" dirty="0" smtClean="0"/>
          </a:p>
          <a:p>
            <a:r>
              <a:rPr lang="en-US" sz="2800" dirty="0" smtClean="0"/>
              <a:t>End of life care is delivered in all </a:t>
            </a:r>
            <a:r>
              <a:rPr lang="en-US" sz="2800" dirty="0" err="1" smtClean="0"/>
              <a:t>settings:the</a:t>
            </a:r>
            <a:r>
              <a:rPr lang="en-US" sz="2800" dirty="0" smtClean="0"/>
              <a:t> </a:t>
            </a:r>
            <a:r>
              <a:rPr lang="en-US" sz="2800" dirty="0" err="1" smtClean="0"/>
              <a:t>patients’s</a:t>
            </a:r>
            <a:r>
              <a:rPr lang="en-US" sz="2800" dirty="0" smtClean="0"/>
              <a:t> usual place of </a:t>
            </a:r>
            <a:r>
              <a:rPr lang="en-US" sz="2800" dirty="0" err="1" smtClean="0"/>
              <a:t>residence,hospitals</a:t>
            </a:r>
            <a:r>
              <a:rPr lang="en-US" sz="2800" dirty="0" smtClean="0"/>
              <a:t> and hospices.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(SN)</a:t>
            </a:r>
            <a:r>
              <a:rPr lang="en-US" dirty="0" err="1" smtClean="0"/>
              <a:t>Mx</a:t>
            </a:r>
            <a:r>
              <a:rPr lang="en-US" dirty="0" smtClean="0"/>
              <a:t> of neuropathic pain in cancer patient?</a:t>
            </a:r>
          </a:p>
          <a:p>
            <a:r>
              <a:rPr lang="en-US" dirty="0" err="1" smtClean="0"/>
              <a:t>Mx</a:t>
            </a:r>
            <a:r>
              <a:rPr lang="en-US" dirty="0" smtClean="0"/>
              <a:t> of Cancer pain?</a:t>
            </a:r>
          </a:p>
          <a:p>
            <a:r>
              <a:rPr lang="en-US" dirty="0" err="1" smtClean="0"/>
              <a:t>Mx</a:t>
            </a:r>
            <a:r>
              <a:rPr lang="en-US" dirty="0" smtClean="0"/>
              <a:t> of pain in terminally ill patient?</a:t>
            </a:r>
          </a:p>
          <a:p>
            <a:r>
              <a:rPr lang="en-US" dirty="0" err="1" smtClean="0"/>
              <a:t>Mx</a:t>
            </a:r>
            <a:r>
              <a:rPr lang="en-US" dirty="0" smtClean="0"/>
              <a:t> of metastatic bone pain?</a:t>
            </a:r>
          </a:p>
          <a:p>
            <a:r>
              <a:rPr lang="en-US" dirty="0" smtClean="0"/>
              <a:t>Discuss the principle of palliative care.</a:t>
            </a:r>
          </a:p>
          <a:p>
            <a:r>
              <a:rPr lang="en-US" dirty="0" smtClean="0"/>
              <a:t>Role of </a:t>
            </a:r>
            <a:r>
              <a:rPr lang="en-US" dirty="0" err="1" smtClean="0"/>
              <a:t>opiod</a:t>
            </a:r>
            <a:r>
              <a:rPr lang="en-US" dirty="0" smtClean="0"/>
              <a:t> in palliative care.</a:t>
            </a:r>
          </a:p>
          <a:p>
            <a:r>
              <a:rPr lang="en-US" dirty="0" err="1" smtClean="0"/>
              <a:t>Mx</a:t>
            </a:r>
            <a:r>
              <a:rPr lang="en-US" dirty="0" smtClean="0"/>
              <a:t> of a dying patient?</a:t>
            </a:r>
          </a:p>
          <a:p>
            <a:r>
              <a:rPr lang="en-US" dirty="0" smtClean="0"/>
              <a:t>SN-Terminal care</a:t>
            </a:r>
          </a:p>
          <a:p>
            <a:r>
              <a:rPr lang="en-US" smtClean="0"/>
              <a:t>Breaking a  </a:t>
            </a:r>
            <a:r>
              <a:rPr lang="en-US" dirty="0" smtClean="0"/>
              <a:t>bad news.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Key points of palliative care cont…..</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a:buNone/>
            </a:pPr>
            <a:endParaRPr lang="en-US" sz="2800" dirty="0" smtClean="0"/>
          </a:p>
          <a:p>
            <a:pPr>
              <a:buNone/>
            </a:pPr>
            <a:r>
              <a:rPr lang="en-US" sz="2800" dirty="0" smtClean="0"/>
              <a:t>     </a:t>
            </a:r>
            <a:r>
              <a:rPr lang="en-US" sz="3600" dirty="0" smtClean="0"/>
              <a:t>Care at home should be encouraged for as long as </a:t>
            </a:r>
            <a:r>
              <a:rPr lang="en-US" sz="3600" dirty="0" err="1" smtClean="0"/>
              <a:t>possible,even</a:t>
            </a:r>
            <a:r>
              <a:rPr lang="en-US" sz="3600" dirty="0" smtClean="0"/>
              <a:t> if the patient’s preferred place of death is elsewhere.</a:t>
            </a:r>
          </a:p>
          <a:p>
            <a:pPr>
              <a:buNone/>
            </a:pPr>
            <a:endParaRPr lang="en-US" sz="3300" dirty="0" smtClean="0"/>
          </a:p>
          <a:p>
            <a:pPr>
              <a:buNone/>
            </a:pPr>
            <a:endParaRPr lang="en-US" sz="3300" dirty="0" smtClean="0"/>
          </a:p>
          <a:p>
            <a:r>
              <a:rPr lang="en-US" sz="3300" dirty="0" smtClean="0"/>
              <a:t>Discussions must be made known to everyone involved in the patient’s care.</a:t>
            </a:r>
          </a:p>
          <a:p>
            <a:endParaRPr lang="en-US" sz="2800" dirty="0" smtClean="0"/>
          </a:p>
          <a:p>
            <a:pPr>
              <a:buNone/>
            </a:pPr>
            <a:endParaRPr lang="en-US" sz="2800" dirty="0" smtClean="0"/>
          </a:p>
          <a:p>
            <a:endParaRPr lang="en-US" sz="2800" dirty="0" smtClean="0"/>
          </a:p>
          <a:p>
            <a:endParaRPr lang="en-US" sz="2800" dirty="0" smtClean="0"/>
          </a:p>
          <a:p>
            <a:pPr>
              <a:buNone/>
            </a:pPr>
            <a:r>
              <a:rPr lang="en-US" sz="2800" dirty="0" smtClean="0"/>
              <a:t>                     </a:t>
            </a:r>
            <a:r>
              <a:rPr lang="en-US" sz="2400" dirty="0" smtClean="0"/>
              <a:t>Kumar and Clark’s Clinical Medicine 10</a:t>
            </a:r>
            <a:r>
              <a:rPr lang="en-US" sz="2400" baseline="30000" dirty="0" smtClean="0"/>
              <a:t>th</a:t>
            </a:r>
            <a:r>
              <a:rPr lang="en-US" sz="2400" dirty="0" smtClean="0"/>
              <a:t> edition</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smtClean="0"/>
              <a:t>Key components of a modern palliative care service</a:t>
            </a:r>
            <a:endParaRPr lang="en-US" dirty="0"/>
          </a:p>
        </p:txBody>
      </p:sp>
      <p:sp>
        <p:nvSpPr>
          <p:cNvPr id="3" name="Content Placeholder 2"/>
          <p:cNvSpPr>
            <a:spLocks noGrp="1"/>
          </p:cNvSpPr>
          <p:nvPr>
            <p:ph idx="1"/>
          </p:nvPr>
        </p:nvSpPr>
        <p:spPr/>
        <p:txBody>
          <a:bodyPr>
            <a:normAutofit/>
          </a:bodyPr>
          <a:lstStyle/>
          <a:p>
            <a:r>
              <a:rPr lang="en-US" sz="2800" b="1" dirty="0" smtClean="0"/>
              <a:t>Management based on </a:t>
            </a:r>
            <a:r>
              <a:rPr lang="en-US" sz="2800" b="1" dirty="0" err="1" smtClean="0"/>
              <a:t>needs,not</a:t>
            </a:r>
            <a:r>
              <a:rPr lang="en-US" sz="2800" b="1" dirty="0" smtClean="0"/>
              <a:t> on </a:t>
            </a:r>
            <a:r>
              <a:rPr lang="en-US" sz="2800" b="1" dirty="0" err="1" smtClean="0"/>
              <a:t>diagnosis</a:t>
            </a:r>
            <a:r>
              <a:rPr lang="en-US" sz="2800" dirty="0" err="1" smtClean="0"/>
              <a:t>,the</a:t>
            </a:r>
            <a:r>
              <a:rPr lang="en-US" sz="2800" dirty="0" smtClean="0"/>
              <a:t> symptoms burden of non malignant disease often equals that of cancer.</a:t>
            </a:r>
          </a:p>
          <a:p>
            <a:endParaRPr lang="en-US" sz="2800" dirty="0" smtClean="0"/>
          </a:p>
          <a:p>
            <a:r>
              <a:rPr lang="en-US" sz="2800" dirty="0" smtClean="0"/>
              <a:t>Care is independent of the patient’s location.  If </a:t>
            </a:r>
            <a:r>
              <a:rPr lang="en-US" sz="2800" dirty="0" err="1" smtClean="0"/>
              <a:t>possible,avoiding</a:t>
            </a:r>
            <a:r>
              <a:rPr lang="en-US" sz="2800" dirty="0" smtClean="0"/>
              <a:t> unwanted admissions to hospital.</a:t>
            </a:r>
          </a:p>
          <a:p>
            <a:r>
              <a:rPr lang="en-US" sz="2800" dirty="0" smtClean="0"/>
              <a:t>Rehabilitation for people with advanced disease.</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Support for </a:t>
            </a:r>
            <a:r>
              <a:rPr lang="en-US" sz="2800" dirty="0" err="1" smtClean="0"/>
              <a:t>carers</a:t>
            </a:r>
            <a:r>
              <a:rPr lang="en-US" sz="2800" dirty="0" smtClean="0"/>
              <a:t>.</a:t>
            </a:r>
          </a:p>
          <a:p>
            <a:r>
              <a:rPr lang="en-US" sz="2800" dirty="0" smtClean="0"/>
              <a:t>Bereavement care for people with complicated grief.</a:t>
            </a:r>
          </a:p>
          <a:p>
            <a:endParaRPr lang="en-US" sz="2800" dirty="0" smtClean="0"/>
          </a:p>
          <a:p>
            <a:r>
              <a:rPr lang="en-US" sz="2800" dirty="0" smtClean="0"/>
              <a:t>Advice for other </a:t>
            </a:r>
            <a:r>
              <a:rPr lang="en-US" sz="2800" dirty="0" err="1" smtClean="0"/>
              <a:t>clinicians,dissemination</a:t>
            </a:r>
            <a:r>
              <a:rPr lang="en-US" sz="2800" dirty="0" smtClean="0"/>
              <a:t> of palliative care knowledge.</a:t>
            </a:r>
          </a:p>
          <a:p>
            <a:r>
              <a:rPr lang="en-US" sz="2800" dirty="0" smtClean="0"/>
              <a:t>Education (surrounding palliative and end of life care )for clinicians of all disciplines and all levels.</a:t>
            </a:r>
          </a:p>
          <a:p>
            <a:endParaRPr lang="en-US" sz="2800" dirty="0" smtClean="0"/>
          </a:p>
          <a:p>
            <a:endParaRPr lang="en-US" sz="2800" dirty="0" smtClean="0"/>
          </a:p>
          <a:p>
            <a:pPr>
              <a:buNone/>
            </a:pPr>
            <a:r>
              <a:rPr lang="en-US" sz="2800" dirty="0" smtClean="0"/>
              <a:t>               </a:t>
            </a:r>
            <a:r>
              <a:rPr lang="en-US" sz="2400" dirty="0" smtClean="0"/>
              <a:t>Kumar and Clark’s clinical medicine 10</a:t>
            </a:r>
            <a:r>
              <a:rPr lang="en-US" sz="2400" baseline="30000" dirty="0" smtClean="0"/>
              <a:t>th</a:t>
            </a:r>
            <a:r>
              <a:rPr lang="en-US" sz="2400" dirty="0" smtClean="0"/>
              <a:t> edition</a:t>
            </a:r>
          </a:p>
          <a:p>
            <a:endParaRPr lang="en-US" sz="2800" dirty="0" smtClean="0"/>
          </a:p>
          <a:p>
            <a:endParaRPr lang="en-US" sz="2800" dirty="0" smtClean="0"/>
          </a:p>
          <a:p>
            <a:pPr>
              <a:buNone/>
            </a:pPr>
            <a:endParaRPr lang="en-US" sz="2800"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SYMPTOM MANAGEMENT IN PALLIATIVE CARE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81000" y="1447800"/>
            <a:ext cx="2590800" cy="182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971800" y="1447800"/>
            <a:ext cx="2466975" cy="18478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019800" y="1219200"/>
            <a:ext cx="2819400" cy="2133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28600" y="3581400"/>
            <a:ext cx="3124200" cy="2962275"/>
          </a:xfrm>
          <a:prstGeom prst="rect">
            <a:avLst/>
          </a:prstGeom>
          <a:noFill/>
          <a:ln w="9525">
            <a:noFill/>
            <a:miter lim="800000"/>
            <a:headEnd/>
            <a:tailEnd/>
          </a:ln>
          <a:effectLst/>
        </p:spPr>
      </p:pic>
      <p:sp>
        <p:nvSpPr>
          <p:cNvPr id="1032" name="AutoShape 8" descr="file:///C:/Users/User/Downloads/pain-s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file:///C:/Users/User/Downloads/pain-s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6"/>
          <a:srcRect/>
          <a:stretch>
            <a:fillRect/>
          </a:stretch>
        </p:blipFill>
        <p:spPr bwMode="auto">
          <a:xfrm>
            <a:off x="3429000" y="3733800"/>
            <a:ext cx="2628900" cy="2514600"/>
          </a:xfrm>
          <a:prstGeom prst="rect">
            <a:avLst/>
          </a:prstGeom>
          <a:noFill/>
          <a:ln w="9525">
            <a:noFill/>
            <a:miter lim="800000"/>
            <a:headEnd/>
            <a:tailEnd/>
          </a:ln>
          <a:effectLst/>
        </p:spPr>
      </p:pic>
      <p:sp>
        <p:nvSpPr>
          <p:cNvPr id="1037" name="AutoShape 13" descr="file:///C:/Users/User/Downloads/image.ax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file:///C:/Users/User/Downloads/screaming-women-pain-panic-many-260nw-28518933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p:cNvPicPr>
            <a:picLocks noChangeAspect="1" noChangeArrowheads="1"/>
          </p:cNvPicPr>
          <p:nvPr/>
        </p:nvPicPr>
        <p:blipFill>
          <a:blip r:embed="rId7" cstate="print"/>
          <a:srcRect/>
          <a:stretch>
            <a:fillRect/>
          </a:stretch>
        </p:blipFill>
        <p:spPr bwMode="auto">
          <a:xfrm>
            <a:off x="6172200" y="3581400"/>
            <a:ext cx="24384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t>Principles of Symptom Management:</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a:buNone/>
            </a:pPr>
            <a:r>
              <a:rPr lang="en-US" b="1" dirty="0" smtClean="0">
                <a:solidFill>
                  <a:schemeClr val="accent1"/>
                </a:solidFill>
              </a:rPr>
              <a:t>a) Good symptom management is an essential and crucial part of palliative care.</a:t>
            </a:r>
            <a:r>
              <a:rPr lang="en-US" dirty="0" smtClean="0"/>
              <a:t/>
            </a:r>
            <a:br>
              <a:rPr lang="en-US" dirty="0" smtClean="0"/>
            </a:br>
            <a:r>
              <a:rPr lang="en-US" sz="2800" dirty="0" smtClean="0"/>
              <a:t>A general principle of symptom management is to </a:t>
            </a:r>
            <a:br>
              <a:rPr lang="en-US" sz="2800" dirty="0" smtClean="0"/>
            </a:br>
            <a:r>
              <a:rPr lang="en-US" sz="2800" dirty="0" smtClean="0"/>
              <a:t>1. </a:t>
            </a:r>
            <a:r>
              <a:rPr lang="en-US" sz="2800" dirty="0" smtClean="0">
                <a:solidFill>
                  <a:srgbClr val="C00000"/>
                </a:solidFill>
              </a:rPr>
              <a:t>Evaluation:</a:t>
            </a:r>
            <a:r>
              <a:rPr lang="en-US" sz="2800" dirty="0" smtClean="0"/>
              <a:t> Diagnosis of each symptom before treatment</a:t>
            </a:r>
            <a:br>
              <a:rPr lang="en-US" sz="2800" dirty="0" smtClean="0"/>
            </a:br>
            <a:r>
              <a:rPr lang="en-US" sz="2800" dirty="0" smtClean="0"/>
              <a:t>2. </a:t>
            </a:r>
            <a:r>
              <a:rPr lang="en-US" sz="2800" dirty="0" smtClean="0">
                <a:solidFill>
                  <a:srgbClr val="C00000"/>
                </a:solidFill>
              </a:rPr>
              <a:t>Explanation:</a:t>
            </a:r>
            <a:r>
              <a:rPr lang="en-US" sz="2800" dirty="0" smtClean="0"/>
              <a:t> Explanation to the patient before treatment</a:t>
            </a:r>
            <a:br>
              <a:rPr lang="en-US" sz="2800" dirty="0" smtClean="0"/>
            </a:br>
            <a:r>
              <a:rPr lang="en-US" sz="2800" dirty="0" smtClean="0"/>
              <a:t>3. </a:t>
            </a:r>
            <a:r>
              <a:rPr lang="en-US" sz="2800" dirty="0" smtClean="0">
                <a:solidFill>
                  <a:srgbClr val="C00000"/>
                </a:solidFill>
              </a:rPr>
              <a:t>Management</a:t>
            </a:r>
            <a:r>
              <a:rPr lang="en-US" sz="2800" dirty="0" smtClean="0"/>
              <a:t>: Individualized treatment</a:t>
            </a:r>
            <a:br>
              <a:rPr lang="en-US" sz="2800" dirty="0" smtClean="0"/>
            </a:br>
            <a:r>
              <a:rPr lang="en-US" sz="2800" dirty="0" smtClean="0"/>
              <a:t>4</a:t>
            </a:r>
            <a:r>
              <a:rPr lang="en-US" sz="2800" dirty="0" smtClean="0">
                <a:solidFill>
                  <a:srgbClr val="C00000"/>
                </a:solidFill>
              </a:rPr>
              <a:t>. Monitoring:</a:t>
            </a:r>
            <a:r>
              <a:rPr lang="en-US" sz="2800" dirty="0" smtClean="0"/>
              <a:t> Continuing review of the impact of treatment</a:t>
            </a:r>
            <a:br>
              <a:rPr lang="en-US" sz="2800" dirty="0" smtClean="0"/>
            </a:br>
            <a:r>
              <a:rPr lang="en-US" sz="2800" dirty="0" smtClean="0"/>
              <a:t>5. </a:t>
            </a:r>
            <a:r>
              <a:rPr lang="en-US" sz="2800" dirty="0" smtClean="0">
                <a:solidFill>
                  <a:srgbClr val="C00000"/>
                </a:solidFill>
              </a:rPr>
              <a:t>Attention to detail: </a:t>
            </a:r>
            <a:r>
              <a:rPr lang="en-US" sz="2800" dirty="0" smtClean="0"/>
              <a:t>No unwarranted assumptions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p:txBody>
          <a:bodyPr>
            <a:normAutofit/>
          </a:bodyPr>
          <a:lstStyle/>
          <a:p>
            <a:pPr>
              <a:buNone/>
            </a:pPr>
            <a:r>
              <a:rPr lang="en-US" sz="2800" b="1" dirty="0" smtClean="0">
                <a:solidFill>
                  <a:schemeClr val="accent1"/>
                </a:solidFill>
              </a:rPr>
              <a:t>b) Good assessment needs good communication . Steps of good  communication:</a:t>
            </a:r>
            <a:r>
              <a:rPr lang="en-US" sz="2800" dirty="0" smtClean="0"/>
              <a:t/>
            </a:r>
            <a:br>
              <a:rPr lang="en-US" sz="2800" dirty="0" smtClean="0"/>
            </a:br>
            <a:r>
              <a:rPr lang="en-US" sz="2800" dirty="0" smtClean="0"/>
              <a:t>● Make eye contact with the patient</a:t>
            </a:r>
            <a:br>
              <a:rPr lang="en-US" sz="2800" dirty="0" smtClean="0"/>
            </a:br>
            <a:r>
              <a:rPr lang="en-US" sz="2800" dirty="0" smtClean="0"/>
              <a:t>● Introduce yourself and your role</a:t>
            </a:r>
            <a:br>
              <a:rPr lang="en-US" sz="2800" dirty="0" smtClean="0"/>
            </a:br>
            <a:r>
              <a:rPr lang="en-US" sz="2800" dirty="0" smtClean="0"/>
              <a:t>● Explain what you want to do</a:t>
            </a:r>
            <a:br>
              <a:rPr lang="en-US" sz="2800" dirty="0" smtClean="0"/>
            </a:br>
            <a:r>
              <a:rPr lang="en-US" sz="2800" dirty="0" smtClean="0"/>
              <a:t>● Use words which patient can understand</a:t>
            </a:r>
            <a:br>
              <a:rPr lang="en-US" sz="2800" dirty="0" smtClean="0"/>
            </a:br>
            <a:r>
              <a:rPr lang="en-US" sz="2800" dirty="0" smtClean="0"/>
              <a:t>● Explain to patient how much you can help and how quickly the treatment will work</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Palliative care in Covid-19</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295400" y="685800"/>
            <a:ext cx="6858000" cy="5715000"/>
          </a:xfrm>
          <a:prstGeom prst="rect">
            <a:avLst/>
          </a:prstGeom>
          <a:noFill/>
          <a:ln w="9525">
            <a:noFill/>
            <a:miter lim="800000"/>
            <a:headEnd/>
            <a:tailEnd/>
          </a:ln>
          <a:effectLst/>
        </p:spPr>
      </p:pic>
      <p:sp>
        <p:nvSpPr>
          <p:cNvPr id="4" name="Footer Placeholder 3"/>
          <p:cNvSpPr>
            <a:spLocks noGrp="1"/>
          </p:cNvSpPr>
          <p:nvPr>
            <p:ph type="ftr" sz="quarter" idx="11"/>
          </p:nvPr>
        </p:nvSpPr>
        <p:spPr>
          <a:xfrm>
            <a:off x="1600200" y="6356350"/>
            <a:ext cx="5791200" cy="365125"/>
          </a:xfrm>
        </p:spPr>
        <p:txBody>
          <a:bodyPr/>
          <a:lstStyle/>
          <a:p>
            <a:r>
              <a:rPr lang="en-US" sz="2000" dirty="0" smtClean="0"/>
              <a:t>World Health Organization</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PAIN</a:t>
            </a:r>
            <a:endParaRPr lang="en-US" dirty="0"/>
          </a:p>
        </p:txBody>
      </p:sp>
      <p:sp>
        <p:nvSpPr>
          <p:cNvPr id="3" name="Content Placeholder 2"/>
          <p:cNvSpPr>
            <a:spLocks noGrp="1"/>
          </p:cNvSpPr>
          <p:nvPr>
            <p:ph idx="1"/>
          </p:nvPr>
        </p:nvSpPr>
        <p:spPr>
          <a:xfrm>
            <a:off x="381000" y="1295400"/>
            <a:ext cx="8458200" cy="5181600"/>
          </a:xfrm>
        </p:spPr>
        <p:txBody>
          <a:bodyPr>
            <a:normAutofit/>
          </a:bodyPr>
          <a:lstStyle/>
          <a:p>
            <a:pPr>
              <a:buNone/>
            </a:pPr>
            <a:endParaRPr lang="en-US" sz="2800" dirty="0" smtClean="0"/>
          </a:p>
          <a:p>
            <a:r>
              <a:rPr lang="en-US" sz="2800" dirty="0" smtClean="0"/>
              <a:t>Pain is a common problem in palliative care. About </a:t>
            </a:r>
            <a:r>
              <a:rPr lang="en-US" sz="2800" b="1" dirty="0" smtClean="0"/>
              <a:t>two-thirds</a:t>
            </a:r>
            <a:r>
              <a:rPr lang="en-US" sz="2800" dirty="0" smtClean="0"/>
              <a:t> of patients with cancer experience moderate or severe pain.</a:t>
            </a:r>
          </a:p>
          <a:p>
            <a:endParaRPr lang="en-US" sz="2800" dirty="0" smtClean="0"/>
          </a:p>
          <a:p>
            <a:r>
              <a:rPr lang="en-US" sz="2800" dirty="0" smtClean="0"/>
              <a:t>Many of these are of a mixed </a:t>
            </a:r>
            <a:r>
              <a:rPr lang="en-US" sz="2800" dirty="0" err="1" smtClean="0"/>
              <a:t>aetiology</a:t>
            </a:r>
            <a:r>
              <a:rPr lang="en-US" sz="2800" dirty="0" smtClean="0"/>
              <a:t> and about half of patients with cancer-associated pain have a neuropathic element.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Management: pharmacological treatment</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524000" y="685800"/>
            <a:ext cx="6400800" cy="5562600"/>
          </a:xfrm>
          <a:prstGeom prst="rect">
            <a:avLst/>
          </a:prstGeom>
          <a:noFill/>
          <a:ln w="9525">
            <a:noFill/>
            <a:miter lim="800000"/>
            <a:headEnd/>
            <a:tailEnd/>
          </a:ln>
          <a:effectLst/>
        </p:spPr>
      </p:pic>
      <p:sp>
        <p:nvSpPr>
          <p:cNvPr id="4" name="Footer Placeholder 3"/>
          <p:cNvSpPr>
            <a:spLocks noGrp="1"/>
          </p:cNvSpPr>
          <p:nvPr>
            <p:ph type="ftr" sz="quarter" idx="11"/>
          </p:nvPr>
        </p:nvSpPr>
        <p:spPr>
          <a:xfrm>
            <a:off x="1676400" y="6356350"/>
            <a:ext cx="6248400" cy="365125"/>
          </a:xfrm>
        </p:spPr>
        <p:txBody>
          <a:bodyPr/>
          <a:lstStyle/>
          <a:p>
            <a:r>
              <a:rPr lang="en-US" sz="1800" dirty="0" smtClean="0"/>
              <a:t>Davidson's principle and practice of medicine 23</a:t>
            </a:r>
            <a:r>
              <a:rPr lang="en-US" sz="1800" baseline="30000" dirty="0" smtClean="0"/>
              <a:t>rd</a:t>
            </a:r>
            <a:r>
              <a:rPr lang="en-US" sz="1800" dirty="0" smtClean="0"/>
              <a:t> edition</a:t>
            </a: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WHO Analgesic Ladder</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52400" y="685800"/>
            <a:ext cx="3886200" cy="5715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114800" y="685800"/>
            <a:ext cx="4800600" cy="570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838200" y="1676400"/>
            <a:ext cx="75438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Management: non-pharmacological treatments</a:t>
            </a:r>
            <a:endParaRPr lang="en-US" dirty="0"/>
          </a:p>
        </p:txBody>
      </p:sp>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2209800" y="6356350"/>
            <a:ext cx="4495800" cy="365125"/>
          </a:xfrm>
        </p:spPr>
        <p:txBody>
          <a:bodyPr/>
          <a:lstStyle/>
          <a:p>
            <a:r>
              <a:rPr lang="en-US" sz="1800" dirty="0" smtClean="0"/>
              <a:t>Davidson's principles and practice of medicine</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Breathlessness</a:t>
            </a:r>
            <a:endParaRPr lang="en-US" dirty="0"/>
          </a:p>
        </p:txBody>
      </p:sp>
      <p:pic>
        <p:nvPicPr>
          <p:cNvPr id="14338" name="Picture 2"/>
          <p:cNvPicPr>
            <a:picLocks noGrp="1" noChangeAspect="1" noChangeArrowheads="1"/>
          </p:cNvPicPr>
          <p:nvPr>
            <p:ph idx="1"/>
          </p:nvPr>
        </p:nvPicPr>
        <p:blipFill>
          <a:blip r:embed="rId2"/>
          <a:srcRect/>
          <a:stretch>
            <a:fillRect/>
          </a:stretch>
        </p:blipFill>
        <p:spPr bwMode="auto">
          <a:xfrm>
            <a:off x="942975" y="1437481"/>
            <a:ext cx="7258050" cy="454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Pharmacological management of </a:t>
            </a:r>
            <a:r>
              <a:rPr lang="en-US" dirty="0" err="1" smtClean="0"/>
              <a:t>breathleness</a:t>
            </a:r>
            <a:endParaRPr lang="en-US" dirty="0"/>
          </a:p>
        </p:txBody>
      </p:sp>
      <p:sp>
        <p:nvSpPr>
          <p:cNvPr id="3" name="Content Placeholder 2"/>
          <p:cNvSpPr>
            <a:spLocks noGrp="1"/>
          </p:cNvSpPr>
          <p:nvPr>
            <p:ph idx="1"/>
          </p:nvPr>
        </p:nvSpPr>
        <p:spPr>
          <a:xfrm>
            <a:off x="0" y="1295400"/>
            <a:ext cx="8991600" cy="5181600"/>
          </a:xfrm>
        </p:spPr>
        <p:txBody>
          <a:bodyPr>
            <a:normAutofit/>
          </a:bodyPr>
          <a:lstStyle/>
          <a:p>
            <a:pPr>
              <a:buNone/>
            </a:pPr>
            <a:r>
              <a:rPr lang="en-US" dirty="0" smtClean="0"/>
              <a:t>    ● If </a:t>
            </a:r>
            <a:r>
              <a:rPr lang="en-US" dirty="0" err="1" smtClean="0"/>
              <a:t>bronchospasm</a:t>
            </a:r>
            <a:r>
              <a:rPr lang="en-US" dirty="0" smtClean="0"/>
              <a:t> - bronchodilators </a:t>
            </a:r>
            <a:br>
              <a:rPr lang="en-US" dirty="0" smtClean="0"/>
            </a:br>
            <a:r>
              <a:rPr lang="en-US" dirty="0" smtClean="0"/>
              <a:t>● Steroids - alleviating </a:t>
            </a:r>
            <a:r>
              <a:rPr lang="en-US" dirty="0" err="1" smtClean="0"/>
              <a:t>bronchospasm</a:t>
            </a:r>
            <a:r>
              <a:rPr lang="en-US" dirty="0" smtClean="0"/>
              <a:t> and reduce inflammation</a:t>
            </a:r>
            <a:br>
              <a:rPr lang="en-US" dirty="0" smtClean="0"/>
            </a:br>
            <a:r>
              <a:rPr lang="en-US" dirty="0" smtClean="0"/>
              <a:t>● </a:t>
            </a:r>
            <a:r>
              <a:rPr lang="en-US" dirty="0" err="1" smtClean="0"/>
              <a:t>Nebulized</a:t>
            </a:r>
            <a:r>
              <a:rPr lang="en-US" dirty="0" smtClean="0"/>
              <a:t> with N/S may liquidize tenacious secretions and aid expectoration</a:t>
            </a:r>
            <a:br>
              <a:rPr lang="en-US" dirty="0" smtClean="0"/>
            </a:br>
            <a:r>
              <a:rPr lang="en-US" dirty="0" smtClean="0"/>
              <a:t>● </a:t>
            </a:r>
            <a:r>
              <a:rPr lang="en-US" dirty="0" err="1" smtClean="0"/>
              <a:t>Opioids</a:t>
            </a:r>
            <a:r>
              <a:rPr lang="en-US" dirty="0" smtClean="0"/>
              <a:t> -  decreasing  respiratory effort and breathlessness.</a:t>
            </a:r>
            <a:br>
              <a:rPr lang="en-US" dirty="0" smtClean="0"/>
            </a:b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smtClean="0"/>
              <a:t>● </a:t>
            </a:r>
            <a:r>
              <a:rPr lang="en-US" sz="2800" dirty="0" err="1" smtClean="0"/>
              <a:t>Anxiolytics</a:t>
            </a:r>
            <a:r>
              <a:rPr lang="en-US" sz="2800" dirty="0" smtClean="0"/>
              <a:t> - panicked patients with hyperventilation and fear of suffocation</a:t>
            </a:r>
          </a:p>
          <a:p>
            <a:pPr>
              <a:buNone/>
            </a:pPr>
            <a:r>
              <a:rPr lang="en-US" sz="2800" dirty="0" smtClean="0"/>
              <a:t>● Oxygen - in palliative care patients, oxygen should be restricted to those with severe </a:t>
            </a:r>
            <a:r>
              <a:rPr lang="en-US" sz="2800" dirty="0" err="1" smtClean="0"/>
              <a:t>hypoxaemia</a:t>
            </a:r>
            <a:r>
              <a:rPr lang="en-US" sz="2800" dirty="0" smtClean="0"/>
              <a:t> </a:t>
            </a:r>
            <a:br>
              <a:rPr lang="en-US" sz="2800" dirty="0" smtClean="0"/>
            </a:br>
            <a:r>
              <a:rPr lang="en-US" sz="2800" dirty="0" smtClean="0"/>
              <a:t>(e.g. SpO2 ≤90%) or those who report significant relief of breathlessness from oxygen.</a:t>
            </a:r>
            <a:br>
              <a:rPr lang="en-US" sz="2800" dirty="0" smtClean="0"/>
            </a:br>
            <a:endParaRPr lang="en-US" sz="2800" dirty="0" smtClean="0"/>
          </a:p>
          <a:p>
            <a:pPr>
              <a:buNone/>
            </a:pPr>
            <a:r>
              <a:rPr lang="en-US" sz="2800" dirty="0" smtClean="0"/>
              <a:t>● Palliative radiotherapy to reduce the effect of </a:t>
            </a:r>
            <a:r>
              <a:rPr lang="en-US" sz="2800" dirty="0" err="1" smtClean="0"/>
              <a:t>tumour</a:t>
            </a:r>
            <a:r>
              <a:rPr lang="en-US" sz="2800" dirty="0" smtClean="0"/>
              <a:t> load in patients with malignant disease.</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err="1" smtClean="0"/>
              <a:t>Nonpharmacological</a:t>
            </a:r>
            <a:r>
              <a:rPr lang="en-US" dirty="0" smtClean="0"/>
              <a:t> management of </a:t>
            </a:r>
            <a:r>
              <a:rPr lang="en-US" dirty="0" err="1" smtClean="0"/>
              <a:t>breathleness</a:t>
            </a:r>
            <a:endParaRPr lang="en-US" dirty="0"/>
          </a:p>
        </p:txBody>
      </p:sp>
      <p:sp>
        <p:nvSpPr>
          <p:cNvPr id="3" name="Content Placeholder 2"/>
          <p:cNvSpPr>
            <a:spLocks noGrp="1"/>
          </p:cNvSpPr>
          <p:nvPr>
            <p:ph idx="1"/>
          </p:nvPr>
        </p:nvSpPr>
        <p:spPr/>
        <p:txBody>
          <a:bodyPr>
            <a:normAutofit/>
          </a:bodyPr>
          <a:lstStyle/>
          <a:p>
            <a:pPr>
              <a:buNone/>
            </a:pPr>
            <a:r>
              <a:rPr lang="en-US" sz="2800" dirty="0" smtClean="0"/>
              <a:t>    ● Elevate head of bed</a:t>
            </a:r>
            <a:br>
              <a:rPr lang="en-US" sz="2800" dirty="0" smtClean="0"/>
            </a:br>
            <a:r>
              <a:rPr lang="en-US" sz="2800" dirty="0" smtClean="0"/>
              <a:t>● Bedside fan</a:t>
            </a:r>
            <a:br>
              <a:rPr lang="en-US" sz="2800" dirty="0" smtClean="0"/>
            </a:br>
            <a:r>
              <a:rPr lang="en-US" sz="2800" dirty="0" smtClean="0"/>
              <a:t>● Relaxation exercises</a:t>
            </a:r>
            <a:br>
              <a:rPr lang="en-US" sz="2800" dirty="0" smtClean="0"/>
            </a:br>
            <a:r>
              <a:rPr lang="en-US" sz="2800" dirty="0" smtClean="0"/>
              <a:t>● Breathing exercises</a:t>
            </a:r>
            <a:br>
              <a:rPr lang="en-US" sz="2800" dirty="0" smtClean="0"/>
            </a:br>
            <a:r>
              <a:rPr lang="en-US" sz="2800" dirty="0" smtClean="0"/>
              <a:t>● Diaphragmatic and Pursed Lip Breathing</a:t>
            </a:r>
            <a:br>
              <a:rPr lang="en-US" sz="2800" dirty="0" smtClean="0"/>
            </a:br>
            <a:r>
              <a:rPr lang="en-US" sz="2800" dirty="0" smtClean="0"/>
              <a:t>● Play therapy</a:t>
            </a:r>
            <a:br>
              <a:rPr lang="en-US" sz="2800" dirty="0" smtClean="0"/>
            </a:br>
            <a:r>
              <a:rPr lang="en-US" sz="2800" dirty="0" smtClean="0"/>
              <a:t>● Avoid crowding the patient</a:t>
            </a:r>
            <a:br>
              <a:rPr lang="en-US" sz="2800" dirty="0" smtClean="0"/>
            </a:br>
            <a:r>
              <a:rPr lang="en-US" sz="2800" dirty="0" smtClean="0"/>
              <a:t>● Eliminating irritants such as smoke or allergens</a:t>
            </a:r>
            <a:br>
              <a:rPr lang="en-US" sz="2800" dirty="0" smtClean="0"/>
            </a:br>
            <a:r>
              <a:rPr lang="en-US" sz="2800" dirty="0" smtClean="0"/>
              <a:t>● Maintain calm, quiet environment</a:t>
            </a:r>
          </a:p>
        </p:txBody>
      </p:sp>
      <p:sp>
        <p:nvSpPr>
          <p:cNvPr id="4" name="Footer Placeholder 3"/>
          <p:cNvSpPr>
            <a:spLocks noGrp="1"/>
          </p:cNvSpPr>
          <p:nvPr>
            <p:ph type="ftr" sz="quarter" idx="11"/>
          </p:nvPr>
        </p:nvSpPr>
        <p:spPr>
          <a:xfrm>
            <a:off x="2209800" y="6356350"/>
            <a:ext cx="4191000" cy="365125"/>
          </a:xfrm>
        </p:spPr>
        <p:txBody>
          <a:bodyPr/>
          <a:lstStyle/>
          <a:p>
            <a:r>
              <a:rPr lang="en-US" sz="1800" dirty="0" smtClean="0"/>
              <a:t>National guideline of palliative care </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Cough</a:t>
            </a:r>
            <a:endParaRPr lang="en-US" dirty="0"/>
          </a:p>
        </p:txBody>
      </p:sp>
      <p:sp>
        <p:nvSpPr>
          <p:cNvPr id="3" name="Content Placeholder 2"/>
          <p:cNvSpPr>
            <a:spLocks noGrp="1"/>
          </p:cNvSpPr>
          <p:nvPr>
            <p:ph idx="1"/>
          </p:nvPr>
        </p:nvSpPr>
        <p:spPr>
          <a:xfrm>
            <a:off x="457200" y="914400"/>
            <a:ext cx="8229600" cy="5715000"/>
          </a:xfrm>
        </p:spPr>
        <p:txBody>
          <a:bodyPr>
            <a:noAutofit/>
          </a:bodyPr>
          <a:lstStyle/>
          <a:p>
            <a:pPr>
              <a:buNone/>
            </a:pPr>
            <a:r>
              <a:rPr lang="en-US" sz="2800" dirty="0" smtClean="0"/>
              <a:t>a) Treat reversible causes of cough e.g. Stop smoking, treat asthma/COPD</a:t>
            </a:r>
          </a:p>
          <a:p>
            <a:pPr>
              <a:buNone/>
            </a:pPr>
            <a:endParaRPr lang="en-US" sz="2800" b="1" dirty="0" smtClean="0"/>
          </a:p>
          <a:p>
            <a:pPr>
              <a:buNone/>
            </a:pPr>
            <a:r>
              <a:rPr lang="en-US" sz="2800" b="1" dirty="0" smtClean="0"/>
              <a:t>b) Non-pharmacological:</a:t>
            </a:r>
            <a:r>
              <a:rPr lang="en-US" sz="2800" dirty="0" smtClean="0"/>
              <a:t/>
            </a:r>
            <a:br>
              <a:rPr lang="en-US" sz="2800" dirty="0" smtClean="0"/>
            </a:br>
            <a:r>
              <a:rPr lang="en-US" sz="2800" dirty="0" smtClean="0"/>
              <a:t>● Patient should stay in a ventilated place, without cigarette smoke or kitchen smoke.</a:t>
            </a:r>
            <a:br>
              <a:rPr lang="en-US" sz="2800" dirty="0" smtClean="0"/>
            </a:br>
            <a:r>
              <a:rPr lang="en-US" sz="2800" dirty="0" smtClean="0"/>
              <a:t>● Offer the patient traditional cough medicines like honey, lemon to steam.</a:t>
            </a:r>
            <a:br>
              <a:rPr lang="en-US" sz="2800" dirty="0" smtClean="0"/>
            </a:br>
            <a:r>
              <a:rPr lang="en-US" sz="2800" dirty="0" smtClean="0"/>
              <a:t/>
            </a:r>
            <a:br>
              <a:rPr lang="en-US" sz="2800" dirty="0" smtClean="0"/>
            </a:br>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sz="2800" dirty="0" smtClean="0"/>
              <a:t>● Tenacious or thick secretions can be loosened with </a:t>
            </a:r>
            <a:r>
              <a:rPr lang="en-US" sz="2800" dirty="0" err="1" smtClean="0"/>
              <a:t>nebulised</a:t>
            </a:r>
            <a:r>
              <a:rPr lang="en-US" sz="2800" dirty="0" smtClean="0"/>
              <a:t> saline thus allowing the patient to </a:t>
            </a:r>
            <a:br>
              <a:rPr lang="en-US" sz="2800" dirty="0" smtClean="0"/>
            </a:br>
            <a:r>
              <a:rPr lang="en-US" sz="2800" dirty="0" smtClean="0"/>
              <a:t>remove them by coughing</a:t>
            </a:r>
            <a:br>
              <a:rPr lang="en-US" sz="2800" dirty="0" smtClean="0"/>
            </a:br>
            <a:r>
              <a:rPr lang="en-US" sz="2800" dirty="0" smtClean="0"/>
              <a:t/>
            </a:r>
            <a:br>
              <a:rPr lang="en-US" sz="2800" dirty="0" smtClean="0"/>
            </a:br>
            <a:r>
              <a:rPr lang="en-US" sz="2800" dirty="0" smtClean="0"/>
              <a:t>● Cough lozenges can sooth the throat and alleviate a dry, irritating cough.</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sz="2800" b="1" dirty="0" smtClean="0"/>
              <a:t>c) Pharmacological</a:t>
            </a:r>
            <a:r>
              <a:rPr lang="en-US" sz="2800" dirty="0" smtClean="0"/>
              <a:t/>
            </a:r>
            <a:br>
              <a:rPr lang="en-US" sz="2800" dirty="0" smtClean="0"/>
            </a:br>
            <a:r>
              <a:rPr lang="en-US" sz="2800" dirty="0" smtClean="0"/>
              <a:t>● </a:t>
            </a:r>
            <a:r>
              <a:rPr lang="en-US" sz="2800" dirty="0" smtClean="0">
                <a:solidFill>
                  <a:srgbClr val="C00000"/>
                </a:solidFill>
              </a:rPr>
              <a:t>For Productive/wet cough: </a:t>
            </a:r>
            <a:r>
              <a:rPr lang="en-US" sz="2800" dirty="0" err="1" smtClean="0"/>
              <a:t>Antimuscarinic</a:t>
            </a:r>
            <a:r>
              <a:rPr lang="en-US" sz="2800" dirty="0" smtClean="0"/>
              <a:t> drugs (e.g. </a:t>
            </a:r>
            <a:r>
              <a:rPr lang="en-US" sz="2800" dirty="0" err="1" smtClean="0"/>
              <a:t>ipratropium</a:t>
            </a:r>
            <a:r>
              <a:rPr lang="en-US" sz="2800" dirty="0" smtClean="0"/>
              <a:t> (</a:t>
            </a:r>
            <a:r>
              <a:rPr lang="en-US" sz="2800" dirty="0" err="1" smtClean="0"/>
              <a:t>nebulized</a:t>
            </a:r>
            <a:r>
              <a:rPr lang="en-US" sz="2800" dirty="0" smtClean="0"/>
              <a:t>) or </a:t>
            </a:r>
            <a:r>
              <a:rPr lang="en-US" sz="2800" dirty="0" err="1" smtClean="0"/>
              <a:t>glycopyrronium</a:t>
            </a:r>
            <a:r>
              <a:rPr lang="en-US" sz="2800" dirty="0" smtClean="0"/>
              <a:t> (SC) </a:t>
            </a:r>
            <a:br>
              <a:rPr lang="en-US" sz="2800" dirty="0" smtClean="0"/>
            </a:br>
            <a:r>
              <a:rPr lang="en-US" sz="2800" dirty="0" smtClean="0"/>
              <a:t>or </a:t>
            </a:r>
            <a:r>
              <a:rPr lang="en-US" sz="2800" dirty="0" err="1" smtClean="0"/>
              <a:t>hyoscine</a:t>
            </a:r>
            <a:r>
              <a:rPr lang="en-US" sz="2800" dirty="0" smtClean="0"/>
              <a:t> (SC)), Cough suppressants, Corticosteroids</a:t>
            </a:r>
            <a:br>
              <a:rPr lang="en-US" sz="2800" dirty="0" smtClean="0"/>
            </a:br>
            <a:r>
              <a:rPr lang="en-US" sz="2800" dirty="0" smtClean="0"/>
              <a:t>● </a:t>
            </a:r>
            <a:r>
              <a:rPr lang="en-US" sz="2800" dirty="0" smtClean="0">
                <a:solidFill>
                  <a:srgbClr val="C00000"/>
                </a:solidFill>
              </a:rPr>
              <a:t>For dry cough: </a:t>
            </a:r>
            <a:r>
              <a:rPr lang="en-US" sz="2800" dirty="0" smtClean="0"/>
              <a:t>Cough suppressants</a:t>
            </a:r>
            <a:br>
              <a:rPr lang="en-US" sz="2800" dirty="0" smtClean="0"/>
            </a:br>
            <a:endParaRPr lang="en-US" sz="2800" dirty="0" smtClean="0"/>
          </a:p>
          <a:p>
            <a:pPr>
              <a:buNone/>
            </a:pPr>
            <a:r>
              <a:rPr lang="en-US" sz="2800" dirty="0" smtClean="0"/>
              <a:t>    ● Patients with a persistent dry cough benefit from </a:t>
            </a:r>
            <a:r>
              <a:rPr lang="en-US" sz="2800" dirty="0" err="1" smtClean="0"/>
              <a:t>opioids</a:t>
            </a:r>
            <a:r>
              <a:rPr lang="en-US" sz="2800" dirty="0" smtClean="0"/>
              <a:t>. Morphine may be used.</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HICCUP</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800" b="1" dirty="0" smtClean="0"/>
              <a:t>a) Non-drug treatment:</a:t>
            </a:r>
            <a:r>
              <a:rPr lang="en-US" sz="2800" dirty="0" smtClean="0"/>
              <a:t/>
            </a:r>
            <a:br>
              <a:rPr lang="en-US" sz="2800" dirty="0" smtClean="0"/>
            </a:br>
            <a:r>
              <a:rPr lang="en-US" sz="2800" dirty="0" smtClean="0"/>
              <a:t>● Small and frequent meals rather than large meal at a time</a:t>
            </a:r>
            <a:br>
              <a:rPr lang="en-US" sz="2800" dirty="0" smtClean="0"/>
            </a:br>
            <a:r>
              <a:rPr lang="en-US" sz="2800" dirty="0" smtClean="0"/>
              <a:t>● inhalation of smelling salts</a:t>
            </a:r>
            <a:br>
              <a:rPr lang="en-US" sz="2800" dirty="0" smtClean="0"/>
            </a:br>
            <a:r>
              <a:rPr lang="en-US" sz="2800" dirty="0" smtClean="0"/>
              <a:t>● eating dry granulated sugar</a:t>
            </a:r>
            <a:br>
              <a:rPr lang="en-US" sz="2800" dirty="0" smtClean="0"/>
            </a:br>
            <a:r>
              <a:rPr lang="en-US" sz="2800" dirty="0" smtClean="0"/>
              <a:t>● holding of breath</a:t>
            </a:r>
            <a:br>
              <a:rPr lang="en-US" sz="2800" dirty="0" smtClean="0"/>
            </a:br>
            <a:r>
              <a:rPr lang="en-US" sz="2800" dirty="0" smtClean="0"/>
              <a:t>● </a:t>
            </a:r>
            <a:r>
              <a:rPr lang="en-US" sz="2800" dirty="0" err="1" smtClean="0"/>
              <a:t>rebreathing</a:t>
            </a:r>
            <a:r>
              <a:rPr lang="en-US" sz="2800" dirty="0" smtClean="0"/>
              <a:t> into a bag etc.</a:t>
            </a:r>
            <a:endParaRPr lang="en-US" sz="2800" dirty="0"/>
          </a:p>
        </p:txBody>
      </p:sp>
      <p:sp>
        <p:nvSpPr>
          <p:cNvPr id="4" name="Footer Placeholder 3"/>
          <p:cNvSpPr>
            <a:spLocks noGrp="1"/>
          </p:cNvSpPr>
          <p:nvPr>
            <p:ph type="ftr" sz="quarter" idx="11"/>
          </p:nvPr>
        </p:nvSpPr>
        <p:spPr>
          <a:xfrm>
            <a:off x="2286000" y="6356350"/>
            <a:ext cx="4038600" cy="365125"/>
          </a:xfrm>
        </p:spPr>
        <p:txBody>
          <a:bodyPr/>
          <a:lstStyle/>
          <a:p>
            <a:r>
              <a:rPr lang="en-US" sz="1800" dirty="0" smtClean="0"/>
              <a:t>National guideline of palliative care</a:t>
            </a:r>
            <a:endParaRPr lang="en-US"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609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a:buNone/>
            </a:pPr>
            <a:r>
              <a:rPr lang="en-US" sz="2800" b="1" dirty="0" smtClean="0"/>
              <a:t>b) Drug treatment:</a:t>
            </a:r>
            <a:r>
              <a:rPr lang="en-US" sz="2800" dirty="0" smtClean="0"/>
              <a:t/>
            </a:r>
            <a:br>
              <a:rPr lang="en-US" sz="2800" dirty="0" smtClean="0"/>
            </a:br>
            <a:r>
              <a:rPr lang="en-US" sz="2800" dirty="0" smtClean="0"/>
              <a:t>● Reduce gastric distension by </a:t>
            </a:r>
            <a:r>
              <a:rPr lang="en-US" sz="2800" dirty="0" err="1" smtClean="0"/>
              <a:t>prokinetic</a:t>
            </a:r>
            <a:r>
              <a:rPr lang="en-US" sz="2800" dirty="0" smtClean="0"/>
              <a:t> agents like </a:t>
            </a:r>
            <a:r>
              <a:rPr lang="en-US" sz="2800" dirty="0" err="1" smtClean="0"/>
              <a:t>metoclopramide</a:t>
            </a:r>
            <a:r>
              <a:rPr lang="en-US" sz="2800" dirty="0" smtClean="0"/>
              <a:t>, </a:t>
            </a:r>
            <a:r>
              <a:rPr lang="en-US" sz="2800" dirty="0" err="1" smtClean="0"/>
              <a:t>domperidone</a:t>
            </a:r>
            <a:r>
              <a:rPr lang="en-US" sz="2800" dirty="0" smtClean="0"/>
              <a:t>.</a:t>
            </a:r>
            <a:br>
              <a:rPr lang="en-US" sz="2800" dirty="0" smtClean="0"/>
            </a:br>
            <a:r>
              <a:rPr lang="en-US" sz="2800" dirty="0" smtClean="0"/>
              <a:t>● </a:t>
            </a:r>
            <a:r>
              <a:rPr lang="en-US" sz="2800" dirty="0" err="1" smtClean="0"/>
              <a:t>Antiflatulant</a:t>
            </a:r>
            <a:r>
              <a:rPr lang="en-US" sz="2800" dirty="0" smtClean="0"/>
              <a:t>, antacid, PPI  to improve reflux and distension</a:t>
            </a:r>
            <a:br>
              <a:rPr lang="en-US" sz="2800" dirty="0" smtClean="0"/>
            </a:br>
            <a:r>
              <a:rPr lang="en-US" sz="2800" dirty="0" smtClean="0"/>
              <a:t>● </a:t>
            </a:r>
            <a:r>
              <a:rPr lang="en-US" sz="2800" dirty="0" err="1" smtClean="0"/>
              <a:t>nifedipine</a:t>
            </a:r>
            <a:r>
              <a:rPr lang="en-US" sz="2800" dirty="0" smtClean="0"/>
              <a:t>, </a:t>
            </a:r>
            <a:r>
              <a:rPr lang="en-US" sz="2800" dirty="0" err="1" smtClean="0"/>
              <a:t>baclofen</a:t>
            </a:r>
            <a:r>
              <a:rPr lang="en-US" sz="2800" dirty="0" smtClean="0"/>
              <a:t> for relaxation of smooth muscle</a:t>
            </a:r>
            <a:br>
              <a:rPr lang="en-US" sz="2800" dirty="0" smtClean="0"/>
            </a:br>
            <a:r>
              <a:rPr lang="en-US" sz="2800" dirty="0" smtClean="0"/>
              <a:t>● </a:t>
            </a:r>
            <a:r>
              <a:rPr lang="en-US" sz="2800" dirty="0" err="1" smtClean="0"/>
              <a:t>dexamethasone</a:t>
            </a:r>
            <a:r>
              <a:rPr lang="en-US" sz="2800" dirty="0" smtClean="0"/>
              <a:t> at high dose or </a:t>
            </a:r>
            <a:r>
              <a:rPr lang="en-US" sz="2800" dirty="0" err="1" smtClean="0"/>
              <a:t>phenytoin</a:t>
            </a:r>
            <a:r>
              <a:rPr lang="en-US" sz="2800" dirty="0" smtClean="0"/>
              <a:t> may suppress central irritation from intracranial </a:t>
            </a:r>
            <a:br>
              <a:rPr lang="en-US" sz="2800" dirty="0" smtClean="0"/>
            </a:br>
            <a:r>
              <a:rPr lang="en-US" sz="2800" dirty="0" err="1" smtClean="0"/>
              <a:t>tumour</a:t>
            </a:r>
            <a:r>
              <a:rPr lang="en-US" sz="2800" dirty="0" smtClean="0"/>
              <a:t>.</a:t>
            </a:r>
            <a:br>
              <a:rPr lang="en-US" sz="2800" dirty="0" smtClean="0"/>
            </a:br>
            <a:r>
              <a:rPr lang="en-US" sz="2800" dirty="0" smtClean="0"/>
              <a:t>● chlorpromazine in intractable cases.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err="1" smtClean="0"/>
              <a:t>Mr.Khalilur</a:t>
            </a:r>
            <a:r>
              <a:rPr lang="en-US" dirty="0" smtClean="0"/>
              <a:t> </a:t>
            </a:r>
            <a:r>
              <a:rPr lang="en-US" dirty="0" err="1" smtClean="0"/>
              <a:t>Rahman</a:t>
            </a:r>
            <a:r>
              <a:rPr lang="en-US" dirty="0" smtClean="0"/>
              <a:t>, 75 years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990600"/>
            <a:ext cx="3886200" cy="5334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419600" y="990600"/>
            <a:ext cx="43434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Fatigue</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r>
              <a:rPr lang="en-US" sz="2800" dirty="0" smtClean="0"/>
              <a:t>More than 90% of terminally ill patients experience fatigue and/or weakness. </a:t>
            </a:r>
          </a:p>
          <a:p>
            <a:r>
              <a:rPr lang="en-US" sz="2800" dirty="0" smtClean="0"/>
              <a:t>Reversible causes of fatigue, such as anemia and infection, should be treated. </a:t>
            </a:r>
          </a:p>
          <a:p>
            <a:r>
              <a:rPr lang="en-US" sz="2800" b="1" dirty="0" smtClean="0"/>
              <a:t>However, at the end of life, it must be realistically acknowledged that fatigue will not be “cured.” </a:t>
            </a:r>
          </a:p>
          <a:p>
            <a:pPr>
              <a:buNone/>
            </a:pPr>
            <a:r>
              <a:rPr lang="en-US" sz="2800" dirty="0" smtClean="0"/>
              <a:t> </a:t>
            </a:r>
            <a:endParaRPr lang="en-US" sz="2800" dirty="0"/>
          </a:p>
        </p:txBody>
      </p:sp>
      <p:sp>
        <p:nvSpPr>
          <p:cNvPr id="4" name="Footer Placeholder 3"/>
          <p:cNvSpPr>
            <a:spLocks noGrp="1"/>
          </p:cNvSpPr>
          <p:nvPr>
            <p:ph type="ftr" sz="quarter" idx="11"/>
          </p:nvPr>
        </p:nvSpPr>
        <p:spPr>
          <a:xfrm>
            <a:off x="1600200" y="6356350"/>
            <a:ext cx="5029200" cy="365125"/>
          </a:xfrm>
        </p:spPr>
        <p:txBody>
          <a:bodyPr/>
          <a:lstStyle/>
          <a:p>
            <a:r>
              <a:rPr lang="en-US" sz="1800" dirty="0" smtClean="0"/>
              <a:t>          Harrison's principles  of internal  medicine</a:t>
            </a:r>
            <a:endParaRPr 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Discontinuing medications that worsen fatigue including cardiac </a:t>
            </a:r>
            <a:r>
              <a:rPr lang="en-US" sz="2800" dirty="0" err="1" smtClean="0"/>
              <a:t>medications,benzodiazepines</a:t>
            </a:r>
            <a:r>
              <a:rPr lang="en-US" sz="2800" dirty="0" smtClean="0"/>
              <a:t>, certain antidepressants, or </a:t>
            </a:r>
            <a:r>
              <a:rPr lang="en-US" sz="2800" dirty="0" err="1" smtClean="0"/>
              <a:t>opioids</a:t>
            </a:r>
            <a:r>
              <a:rPr lang="en-US" sz="2800" dirty="0" smtClean="0"/>
              <a:t> if the pain is well-controlled. </a:t>
            </a:r>
          </a:p>
          <a:p>
            <a:r>
              <a:rPr lang="en-US" dirty="0" smtClean="0"/>
              <a:t> </a:t>
            </a:r>
            <a:r>
              <a:rPr lang="en-US" sz="2800" dirty="0" err="1" smtClean="0"/>
              <a:t>Glucocorticoids</a:t>
            </a:r>
            <a:r>
              <a:rPr lang="en-US" sz="2800" dirty="0" smtClean="0"/>
              <a:t>(</a:t>
            </a:r>
            <a:r>
              <a:rPr lang="en-US" sz="2800" dirty="0" err="1" smtClean="0"/>
              <a:t>dexamethasone</a:t>
            </a:r>
            <a:r>
              <a:rPr lang="en-US" sz="2800" dirty="0" smtClean="0"/>
              <a:t> ) </a:t>
            </a:r>
            <a:r>
              <a:rPr lang="en-US" sz="2800" dirty="0" smtClean="0"/>
              <a:t>can increase energy and enhance mood</a:t>
            </a:r>
            <a:r>
              <a:rPr lang="en-US" sz="2800" dirty="0" smtClean="0"/>
              <a:t>.</a:t>
            </a:r>
            <a:endParaRPr lang="en-US" sz="2800" dirty="0" smtClean="0"/>
          </a:p>
          <a:p>
            <a:r>
              <a:rPr lang="en-US" sz="2800" dirty="0" smtClean="0"/>
              <a:t> </a:t>
            </a:r>
            <a:r>
              <a:rPr lang="en-US" sz="2800" dirty="0" smtClean="0"/>
              <a:t> </a:t>
            </a:r>
            <a:r>
              <a:rPr lang="en-US" sz="2800" dirty="0" smtClean="0"/>
              <a:t>F</a:t>
            </a:r>
            <a:r>
              <a:rPr lang="en-US" sz="2800" dirty="0" smtClean="0"/>
              <a:t>atigue </a:t>
            </a:r>
            <a:r>
              <a:rPr lang="en-US" sz="2800" dirty="0" smtClean="0"/>
              <a:t>related to anorexia, </a:t>
            </a:r>
            <a:r>
              <a:rPr lang="en-US" sz="2800" dirty="0" err="1" smtClean="0"/>
              <a:t>megestrol</a:t>
            </a:r>
            <a:r>
              <a:rPr lang="en-US" sz="2800" dirty="0" smtClean="0"/>
              <a:t> (480–800 mg) can be helpful.</a:t>
            </a:r>
          </a:p>
          <a:p>
            <a:r>
              <a:rPr lang="en-US" sz="2800" dirty="0" smtClean="0"/>
              <a:t> L-</a:t>
            </a:r>
            <a:r>
              <a:rPr lang="en-US" sz="2800" dirty="0" err="1" smtClean="0"/>
              <a:t>carnitine</a:t>
            </a:r>
            <a:r>
              <a:rPr lang="en-US" sz="2800" dirty="0" smtClean="0"/>
              <a:t> may improve </a:t>
            </a:r>
            <a:r>
              <a:rPr lang="en-US" sz="2800" dirty="0" err="1" smtClean="0"/>
              <a:t>fatigue.Methylphenidate</a:t>
            </a:r>
            <a:r>
              <a:rPr lang="en-US" sz="2800" dirty="0" smtClean="0"/>
              <a:t>-CNS stimulant(</a:t>
            </a:r>
            <a:r>
              <a:rPr lang="en-US" sz="2800" dirty="0" err="1" smtClean="0"/>
              <a:t>k&amp;C</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t>PALLIATIVE SEDATION</a:t>
            </a:r>
            <a:endParaRPr lang="en-US" b="1" dirty="0"/>
          </a:p>
        </p:txBody>
      </p:sp>
      <p:sp>
        <p:nvSpPr>
          <p:cNvPr id="3" name="Content Placeholder 2"/>
          <p:cNvSpPr>
            <a:spLocks noGrp="1"/>
          </p:cNvSpPr>
          <p:nvPr>
            <p:ph idx="1"/>
          </p:nvPr>
        </p:nvSpPr>
        <p:spPr>
          <a:xfrm>
            <a:off x="381000" y="1447800"/>
            <a:ext cx="8229600" cy="4800600"/>
          </a:xfrm>
        </p:spPr>
        <p:txBody>
          <a:bodyPr>
            <a:normAutofit/>
          </a:bodyPr>
          <a:lstStyle/>
          <a:p>
            <a:pPr>
              <a:buNone/>
            </a:pPr>
            <a:r>
              <a:rPr lang="en-US" sz="2800" dirty="0" smtClean="0"/>
              <a:t> </a:t>
            </a:r>
          </a:p>
          <a:p>
            <a:pPr>
              <a:buNone/>
            </a:pPr>
            <a:endParaRPr lang="en-US" sz="2800" dirty="0" smtClean="0"/>
          </a:p>
          <a:p>
            <a:r>
              <a:rPr lang="en-US" sz="2800" dirty="0" smtClean="0"/>
              <a:t>Patients with severe symptoms, such as pain or </a:t>
            </a:r>
            <a:r>
              <a:rPr lang="en-US" sz="2800" dirty="0" err="1" smtClean="0"/>
              <a:t>dyspnea</a:t>
            </a:r>
            <a:r>
              <a:rPr lang="en-US" sz="2800" dirty="0" smtClean="0"/>
              <a:t>, uncontrolled seizures that cannot be relieved by conventional interventions ,then palliative sedation should be considered as an intervention of last resort. </a:t>
            </a:r>
          </a:p>
          <a:p>
            <a:endParaRPr lang="en-US" sz="2800" dirty="0" smtClean="0"/>
          </a:p>
          <a:p>
            <a:pPr>
              <a:buNone/>
            </a:pPr>
            <a:r>
              <a:rPr lang="en-US" sz="2800" dirty="0" smtClean="0"/>
              <a:t> </a:t>
            </a:r>
          </a:p>
        </p:txBody>
      </p:sp>
      <p:sp>
        <p:nvSpPr>
          <p:cNvPr id="4" name="Footer Placeholder 3"/>
          <p:cNvSpPr>
            <a:spLocks noGrp="1"/>
          </p:cNvSpPr>
          <p:nvPr>
            <p:ph type="ftr" sz="quarter" idx="11"/>
          </p:nvPr>
        </p:nvSpPr>
        <p:spPr>
          <a:xfrm>
            <a:off x="2514600" y="6356350"/>
            <a:ext cx="4953000" cy="365125"/>
          </a:xfrm>
        </p:spPr>
        <p:txBody>
          <a:bodyPr/>
          <a:lstStyle/>
          <a:p>
            <a:r>
              <a:rPr lang="en-US" sz="1800" dirty="0" smtClean="0"/>
              <a:t>Harrison's principles  of internal medicine</a:t>
            </a:r>
            <a:endParaRPr 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800" dirty="0" smtClean="0"/>
              <a:t>Typically, palliative sedation should be introduced only after the patient and family have been assured that all other interventions have been tried, and after the patient and their loved ones have been able to “</a:t>
            </a:r>
            <a:r>
              <a:rPr lang="en-US" sz="2800" b="1" dirty="0" smtClean="0"/>
              <a:t>say goodbye.”</a:t>
            </a:r>
          </a:p>
          <a:p>
            <a:pPr>
              <a:buNone/>
            </a:pPr>
            <a:endParaRPr lang="en-US" sz="2800" dirty="0" smtClean="0"/>
          </a:p>
          <a:p>
            <a:r>
              <a:rPr lang="en-US" sz="2800" dirty="0" smtClean="0"/>
              <a:t>Palliative sedation can be achieved by significantly increasing </a:t>
            </a:r>
            <a:r>
              <a:rPr lang="en-US" sz="2800" b="1" dirty="0" err="1" smtClean="0"/>
              <a:t>opioid</a:t>
            </a:r>
            <a:r>
              <a:rPr lang="en-US" sz="2800" dirty="0" smtClean="0"/>
              <a:t> doses until patients become unconscious, then putting them on a continuous infusion.</a:t>
            </a:r>
          </a:p>
          <a:p>
            <a:pPr>
              <a:buNone/>
            </a:pP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Palliative sedation cont…..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endParaRPr lang="en-US" sz="2800" dirty="0" smtClean="0"/>
          </a:p>
          <a:p>
            <a:r>
              <a:rPr lang="en-US" sz="2800" dirty="0" smtClean="0"/>
              <a:t> </a:t>
            </a:r>
            <a:r>
              <a:rPr lang="en-US" sz="2800" b="1" dirty="0" err="1" smtClean="0"/>
              <a:t>Midazolam</a:t>
            </a:r>
            <a:r>
              <a:rPr lang="en-US" sz="2800" dirty="0" smtClean="0"/>
              <a:t> </a:t>
            </a:r>
          </a:p>
          <a:p>
            <a:r>
              <a:rPr lang="en-US" sz="2800" dirty="0" smtClean="0"/>
              <a:t> </a:t>
            </a:r>
            <a:r>
              <a:rPr lang="en-US" sz="2800" b="1" dirty="0" err="1" smtClean="0"/>
              <a:t>Propofol</a:t>
            </a:r>
            <a:r>
              <a:rPr lang="en-US" sz="2800" dirty="0" smtClean="0"/>
              <a:t> </a:t>
            </a:r>
          </a:p>
          <a:p>
            <a:r>
              <a:rPr lang="en-US" sz="2800" dirty="0" smtClean="0"/>
              <a:t> Less commonly used - </a:t>
            </a:r>
            <a:r>
              <a:rPr lang="en-US" sz="2800" b="1" dirty="0" err="1" smtClean="0"/>
              <a:t>levomepromazine</a:t>
            </a:r>
            <a:r>
              <a:rPr lang="en-US" sz="2800" b="1" dirty="0" smtClean="0"/>
              <a:t>, chlorpromazine, and </a:t>
            </a:r>
            <a:r>
              <a:rPr lang="en-US" sz="2800" b="1" dirty="0" err="1" smtClean="0"/>
              <a:t>phenobarbital</a:t>
            </a:r>
            <a:r>
              <a:rPr lang="en-US" sz="2800" b="1" dirty="0" smtClean="0"/>
              <a:t>.</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Insomnia</a:t>
            </a:r>
            <a:endParaRPr lang="en-US" b="1" dirty="0"/>
          </a:p>
        </p:txBody>
      </p:sp>
      <p:sp>
        <p:nvSpPr>
          <p:cNvPr id="3" name="Content Placeholder 2"/>
          <p:cNvSpPr>
            <a:spLocks noGrp="1"/>
          </p:cNvSpPr>
          <p:nvPr>
            <p:ph idx="1"/>
          </p:nvPr>
        </p:nvSpPr>
        <p:spPr>
          <a:xfrm>
            <a:off x="533400" y="1524000"/>
            <a:ext cx="8229600" cy="4906963"/>
          </a:xfrm>
        </p:spPr>
        <p:txBody>
          <a:bodyPr>
            <a:normAutofit/>
          </a:bodyPr>
          <a:lstStyle/>
          <a:p>
            <a:pPr>
              <a:buNone/>
            </a:pPr>
            <a:endParaRPr lang="en-US" sz="2800" dirty="0" smtClean="0"/>
          </a:p>
          <a:p>
            <a:r>
              <a:rPr lang="en-US" sz="2800" dirty="0" smtClean="0"/>
              <a:t>Occurs in </a:t>
            </a:r>
            <a:r>
              <a:rPr lang="en-US" sz="2800" b="1" dirty="0" smtClean="0"/>
              <a:t>19–63%</a:t>
            </a:r>
            <a:r>
              <a:rPr lang="en-US" sz="2800" dirty="0" smtClean="0"/>
              <a:t> of patients with advanced cancer. </a:t>
            </a:r>
          </a:p>
          <a:p>
            <a:endParaRPr lang="en-US" sz="2800" dirty="0" smtClean="0"/>
          </a:p>
          <a:p>
            <a:r>
              <a:rPr lang="en-US" sz="2800" dirty="0" smtClean="0"/>
              <a:t>Some </a:t>
            </a:r>
            <a:r>
              <a:rPr lang="en-US" sz="2800" b="1" dirty="0" smtClean="0"/>
              <a:t>30–74%</a:t>
            </a:r>
            <a:r>
              <a:rPr lang="en-US" sz="2800" dirty="0" smtClean="0"/>
              <a:t> of patients with other end-stage conditions, including AIDS, heart disease, COPD, and renal disease, experience insomnia.</a:t>
            </a:r>
            <a:endParaRPr lang="en-US" sz="2800" dirty="0"/>
          </a:p>
        </p:txBody>
      </p:sp>
      <p:sp>
        <p:nvSpPr>
          <p:cNvPr id="4" name="Footer Placeholder 3"/>
          <p:cNvSpPr>
            <a:spLocks noGrp="1"/>
          </p:cNvSpPr>
          <p:nvPr>
            <p:ph type="ftr" sz="quarter" idx="11"/>
          </p:nvPr>
        </p:nvSpPr>
        <p:spPr>
          <a:xfrm>
            <a:off x="2133600" y="6356350"/>
            <a:ext cx="4953000" cy="365125"/>
          </a:xfrm>
        </p:spPr>
        <p:txBody>
          <a:bodyPr/>
          <a:lstStyle/>
          <a:p>
            <a:r>
              <a:rPr lang="en-US" sz="1800" dirty="0" smtClean="0"/>
              <a:t>Harrison' principles of internal medicine</a:t>
            </a:r>
            <a:endParaRPr lang="en-US"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US" sz="2800" b="1" dirty="0" err="1" smtClean="0"/>
              <a:t>Mx</a:t>
            </a:r>
            <a:endParaRPr lang="en-US" sz="2800" b="1" dirty="0" smtClean="0"/>
          </a:p>
          <a:p>
            <a:r>
              <a:rPr lang="en-US" sz="2800" dirty="0" smtClean="0"/>
              <a:t>Improvement of sleep hygiene (encouragement of regular time for sleep, decreased nighttime distractions, elimination of caffeine and other stimulants and alcohol).</a:t>
            </a:r>
          </a:p>
          <a:p>
            <a:r>
              <a:rPr lang="en-US" sz="2800" dirty="0" smtClean="0"/>
              <a:t> Treatment of  anxiety and depression. </a:t>
            </a:r>
          </a:p>
          <a:p>
            <a:r>
              <a:rPr lang="en-US" sz="2800" dirty="0" smtClean="0"/>
              <a:t>For patients with depression who have insomnia and anxiety, </a:t>
            </a:r>
            <a:r>
              <a:rPr lang="en-US" sz="2800" b="1" dirty="0" err="1" smtClean="0"/>
              <a:t>mirtazapine</a:t>
            </a:r>
            <a:r>
              <a:rPr lang="en-US" sz="2800" dirty="0" smtClean="0"/>
              <a:t>(newer antidepressant)can be helpful.</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Palliative insomnia cont…</a:t>
            </a:r>
            <a:endParaRPr lang="en-US" dirty="0"/>
          </a:p>
        </p:txBody>
      </p:sp>
      <p:sp>
        <p:nvSpPr>
          <p:cNvPr id="3" name="Content Placeholder 2"/>
          <p:cNvSpPr>
            <a:spLocks noGrp="1"/>
          </p:cNvSpPr>
          <p:nvPr>
            <p:ph idx="1"/>
          </p:nvPr>
        </p:nvSpPr>
        <p:spPr>
          <a:xfrm>
            <a:off x="457200" y="1143000"/>
            <a:ext cx="8229600" cy="4983163"/>
          </a:xfrm>
        </p:spPr>
        <p:txBody>
          <a:bodyPr/>
          <a:lstStyle/>
          <a:p>
            <a:endParaRPr lang="en-US" sz="2800" dirty="0" smtClean="0"/>
          </a:p>
          <a:p>
            <a:pPr>
              <a:buNone/>
            </a:pPr>
            <a:endParaRPr lang="en-US" sz="2800" dirty="0" smtClean="0"/>
          </a:p>
          <a:p>
            <a:pPr>
              <a:buNone/>
            </a:pPr>
            <a:endParaRPr lang="en-US" sz="2800" dirty="0" smtClean="0"/>
          </a:p>
          <a:p>
            <a:r>
              <a:rPr lang="en-US" sz="2800" dirty="0" smtClean="0"/>
              <a:t> When benzodiazepines are prescribed, short-acting ones (such as </a:t>
            </a:r>
            <a:r>
              <a:rPr lang="en-US" sz="2800" b="1" dirty="0" err="1" smtClean="0"/>
              <a:t>lorazepam</a:t>
            </a:r>
            <a:r>
              <a:rPr lang="en-US" sz="2800" dirty="0" smtClean="0"/>
              <a:t>) are favored over longer-acting ones (such as diazepam). </a:t>
            </a:r>
          </a:p>
          <a:p>
            <a:endParaRPr lang="en-US" dirty="0"/>
          </a:p>
        </p:txBody>
      </p:sp>
      <p:sp>
        <p:nvSpPr>
          <p:cNvPr id="4" name="Footer Placeholder 3"/>
          <p:cNvSpPr>
            <a:spLocks noGrp="1"/>
          </p:cNvSpPr>
          <p:nvPr>
            <p:ph type="ftr" sz="quarter" idx="11"/>
          </p:nvPr>
        </p:nvSpPr>
        <p:spPr>
          <a:xfrm>
            <a:off x="2209800" y="6356350"/>
            <a:ext cx="4495800" cy="365125"/>
          </a:xfrm>
        </p:spPr>
        <p:txBody>
          <a:bodyPr/>
          <a:lstStyle/>
          <a:p>
            <a:r>
              <a:rPr lang="en-US" sz="1800" dirty="0" smtClean="0"/>
              <a:t>Harrison's principles of internal  medicine</a:t>
            </a:r>
            <a:endParaRPr lang="en-US"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Constipation</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sz="2800" dirty="0" smtClean="0"/>
              <a:t>Constipation is reported in up to 70–100% of patients requiring palliative care.</a:t>
            </a:r>
            <a:endParaRPr lang="en-US" sz="2800" dirty="0"/>
          </a:p>
        </p:txBody>
      </p:sp>
      <p:pic>
        <p:nvPicPr>
          <p:cNvPr id="11266" name="Picture 2"/>
          <p:cNvPicPr>
            <a:picLocks noChangeAspect="1" noChangeArrowheads="1"/>
          </p:cNvPicPr>
          <p:nvPr/>
        </p:nvPicPr>
        <p:blipFill>
          <a:blip r:embed="rId2"/>
          <a:srcRect/>
          <a:stretch>
            <a:fillRect/>
          </a:stretch>
        </p:blipFill>
        <p:spPr bwMode="auto">
          <a:xfrm>
            <a:off x="2209800" y="2819400"/>
            <a:ext cx="50292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sz="2800" b="1" dirty="0" smtClean="0"/>
              <a:t>Constipation is subjective</a:t>
            </a:r>
            <a:r>
              <a:rPr lang="en-US" sz="2800" dirty="0" smtClean="0"/>
              <a:t>. </a:t>
            </a:r>
            <a:br>
              <a:rPr lang="en-US" sz="2800" dirty="0" smtClean="0"/>
            </a:br>
            <a:endParaRPr lang="en-US" sz="2800" dirty="0" smtClean="0"/>
          </a:p>
          <a:p>
            <a:pPr>
              <a:buNone/>
            </a:pPr>
            <a:r>
              <a:rPr lang="en-US" sz="2800" dirty="0" smtClean="0"/>
              <a:t>    ● Offer the patient to drink frequently.</a:t>
            </a:r>
            <a:br>
              <a:rPr lang="en-US" sz="2800" dirty="0" smtClean="0"/>
            </a:br>
            <a:r>
              <a:rPr lang="en-US" sz="2800" dirty="0" smtClean="0"/>
              <a:t>● Encourage the patient to eat a lot of vegetables and fruits, fibrous food such as sweet potatoes, </a:t>
            </a:r>
            <a:br>
              <a:rPr lang="en-US" sz="2800" dirty="0" smtClean="0"/>
            </a:br>
            <a:r>
              <a:rPr lang="en-US" sz="2800" dirty="0" smtClean="0"/>
              <a:t>banana, etc.</a:t>
            </a:r>
            <a:br>
              <a:rPr lang="en-US" sz="2800" dirty="0" smtClean="0"/>
            </a:br>
            <a:r>
              <a:rPr lang="en-US" sz="2800" dirty="0" smtClean="0"/>
              <a:t>● Drink one teaspoon of ordinary cooking oil before breakfast.</a:t>
            </a:r>
            <a:br>
              <a:rPr lang="en-US" sz="2800" dirty="0" smtClean="0"/>
            </a:br>
            <a:endParaRPr lang="en-US" sz="2800" dirty="0"/>
          </a:p>
        </p:txBody>
      </p:sp>
      <p:sp>
        <p:nvSpPr>
          <p:cNvPr id="4" name="Footer Placeholder 3"/>
          <p:cNvSpPr>
            <a:spLocks noGrp="1"/>
          </p:cNvSpPr>
          <p:nvPr>
            <p:ph type="ftr" sz="quarter" idx="11"/>
          </p:nvPr>
        </p:nvSpPr>
        <p:spPr>
          <a:xfrm>
            <a:off x="2514600" y="6356350"/>
            <a:ext cx="3733800" cy="365125"/>
          </a:xfrm>
        </p:spPr>
        <p:txBody>
          <a:bodyPr/>
          <a:lstStyle/>
          <a:p>
            <a:r>
              <a:rPr lang="en-US" sz="1800" dirty="0" err="1" smtClean="0"/>
              <a:t>Natinal</a:t>
            </a:r>
            <a:r>
              <a:rPr lang="en-US" sz="1800" dirty="0" smtClean="0"/>
              <a:t> guideline of palliative care</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t>Palliative care </a:t>
            </a:r>
            <a:endParaRPr lang="en-US" b="1" dirty="0"/>
          </a:p>
        </p:txBody>
      </p:sp>
      <p:sp>
        <p:nvSpPr>
          <p:cNvPr id="3" name="Content Placeholder 2"/>
          <p:cNvSpPr>
            <a:spLocks noGrp="1"/>
          </p:cNvSpPr>
          <p:nvPr>
            <p:ph idx="1"/>
          </p:nvPr>
        </p:nvSpPr>
        <p:spPr/>
        <p:txBody>
          <a:bodyPr>
            <a:normAutofit/>
          </a:bodyPr>
          <a:lstStyle/>
          <a:p>
            <a:r>
              <a:rPr lang="en-US" sz="2800" dirty="0" smtClean="0"/>
              <a:t>Palliative care is a crucial part of integrated, people-</a:t>
            </a:r>
            <a:r>
              <a:rPr lang="en-US" sz="2800" dirty="0" err="1" smtClean="0"/>
              <a:t>centred</a:t>
            </a:r>
            <a:r>
              <a:rPr lang="en-US" sz="2800" dirty="0" smtClean="0"/>
              <a:t> health services. </a:t>
            </a:r>
          </a:p>
          <a:p>
            <a:endParaRPr lang="en-US" sz="2800" dirty="0" smtClean="0"/>
          </a:p>
          <a:p>
            <a:r>
              <a:rPr lang="en-US" sz="2800" dirty="0" smtClean="0"/>
              <a:t>It is estimated that globally </a:t>
            </a:r>
            <a:r>
              <a:rPr lang="en-US" sz="2800" b="1" dirty="0" smtClean="0"/>
              <a:t>only 14% </a:t>
            </a:r>
            <a:r>
              <a:rPr lang="en-US" sz="2800" dirty="0" smtClean="0"/>
              <a:t>of patients who need palliative care receive it.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endParaRPr lang="en-US" sz="2800" dirty="0" smtClean="0"/>
          </a:p>
          <a:p>
            <a:pPr>
              <a:buNone/>
            </a:pPr>
            <a:endParaRPr lang="en-US" sz="2800" dirty="0" smtClean="0"/>
          </a:p>
          <a:p>
            <a:pPr>
              <a:buNone/>
            </a:pPr>
            <a:r>
              <a:rPr lang="en-US" sz="2800" dirty="0" smtClean="0"/>
              <a:t>● Encourage the patient to mobilize</a:t>
            </a:r>
          </a:p>
          <a:p>
            <a:pPr>
              <a:buNone/>
            </a:pPr>
            <a:r>
              <a:rPr lang="en-US" sz="2800" dirty="0" smtClean="0"/>
              <a:t>● If it is difficult to pass stool, enema with grease or paraffin oil into the rectum.  </a:t>
            </a:r>
          </a:p>
          <a:p>
            <a:endParaRPr lang="en-US" sz="2800" dirty="0" smtClean="0"/>
          </a:p>
          <a:p>
            <a:pPr>
              <a:buNone/>
            </a:pPr>
            <a:r>
              <a:rPr lang="en-US" sz="2800" dirty="0" smtClean="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4572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3000" dirty="0" smtClean="0"/>
              <a:t/>
            </a:r>
            <a:br>
              <a:rPr lang="en-US" sz="3000" dirty="0" smtClean="0"/>
            </a:br>
            <a:r>
              <a:rPr lang="en-US" sz="3000" dirty="0" smtClean="0"/>
              <a:t>● If fecal impaction - digital rectal exam. Manually </a:t>
            </a:r>
            <a:r>
              <a:rPr lang="en-US" sz="3000" dirty="0" err="1" smtClean="0"/>
              <a:t>disimpact</a:t>
            </a:r>
            <a:r>
              <a:rPr lang="en-US" sz="3000" dirty="0" smtClean="0"/>
              <a:t> as needed.</a:t>
            </a:r>
            <a:br>
              <a:rPr lang="en-US" sz="3000" dirty="0" smtClean="0"/>
            </a:br>
            <a:r>
              <a:rPr lang="en-US" sz="3000" dirty="0" smtClean="0"/>
              <a:t>● Osmotic laxatives (use only in patients who are well-hydrated):</a:t>
            </a:r>
            <a:br>
              <a:rPr lang="en-US" sz="3000" dirty="0" smtClean="0"/>
            </a:br>
            <a:r>
              <a:rPr lang="en-US" sz="3000" dirty="0" smtClean="0"/>
              <a:t>● Mineral oil 5-30 ml at bedtime orally.</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Constipation cont….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endParaRPr lang="en-US" sz="2800" dirty="0" smtClean="0"/>
          </a:p>
          <a:p>
            <a:pPr>
              <a:buNone/>
            </a:pPr>
            <a:endParaRPr lang="en-US" sz="2800" b="1" dirty="0" smtClean="0"/>
          </a:p>
          <a:p>
            <a:r>
              <a:rPr lang="en-US" sz="2800" dirty="0" smtClean="0"/>
              <a:t>Stimulant(</a:t>
            </a:r>
            <a:r>
              <a:rPr lang="en-US" sz="2800" dirty="0" err="1" smtClean="0"/>
              <a:t>senna,bisacodyl</a:t>
            </a:r>
            <a:r>
              <a:rPr lang="en-US" sz="2800" dirty="0" smtClean="0"/>
              <a:t>) and osmotic laxatives(</a:t>
            </a:r>
            <a:r>
              <a:rPr lang="en-US" sz="2800" dirty="0" err="1" smtClean="0"/>
              <a:t>lactulose</a:t>
            </a:r>
            <a:r>
              <a:rPr lang="en-US" sz="2800" dirty="0" smtClean="0"/>
              <a:t>), stool softeners(</a:t>
            </a:r>
            <a:r>
              <a:rPr lang="en-US" sz="2800" dirty="0" err="1" smtClean="0"/>
              <a:t>docusate</a:t>
            </a:r>
            <a:r>
              <a:rPr lang="en-US" sz="2800" dirty="0" smtClean="0"/>
              <a:t> sodium), fluids, and enemas are the mainstays of therapy .</a:t>
            </a:r>
          </a:p>
          <a:p>
            <a:pPr>
              <a:buNone/>
            </a:pPr>
            <a:endParaRPr lang="en-US"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Nausea and vomiting</a:t>
            </a:r>
            <a:endParaRPr lang="en-US" dirty="0"/>
          </a:p>
        </p:txBody>
      </p:sp>
      <p:sp>
        <p:nvSpPr>
          <p:cNvPr id="3" name="Content Placeholder 2"/>
          <p:cNvSpPr>
            <a:spLocks noGrp="1"/>
          </p:cNvSpPr>
          <p:nvPr>
            <p:ph idx="1"/>
          </p:nvPr>
        </p:nvSpPr>
        <p:spPr>
          <a:xfrm>
            <a:off x="457200" y="1143000"/>
            <a:ext cx="8229600" cy="4983163"/>
          </a:xfrm>
        </p:spPr>
        <p:txBody>
          <a:bodyPr/>
          <a:lstStyle/>
          <a:p>
            <a:pPr>
              <a:buNone/>
            </a:pPr>
            <a:r>
              <a:rPr lang="en-US" b="1" dirty="0" smtClean="0">
                <a:solidFill>
                  <a:schemeClr val="accent1">
                    <a:lumMod val="75000"/>
                  </a:schemeClr>
                </a:solidFill>
              </a:rPr>
              <a:t>Non-drug measures in N/V</a:t>
            </a:r>
          </a:p>
          <a:p>
            <a:pPr>
              <a:buNone/>
            </a:pPr>
            <a:r>
              <a:rPr lang="en-US" dirty="0" smtClean="0"/>
              <a:t>    </a:t>
            </a:r>
            <a:r>
              <a:rPr lang="en-US" sz="2800" dirty="0" smtClean="0"/>
              <a:t>● Have fresh air with a fan or open window</a:t>
            </a:r>
            <a:br>
              <a:rPr lang="en-US" sz="2800" dirty="0" smtClean="0"/>
            </a:br>
            <a:r>
              <a:rPr lang="en-US" sz="2800" dirty="0" smtClean="0"/>
              <a:t>● Keep mouth clean and do oral care after each   </a:t>
            </a:r>
          </a:p>
          <a:p>
            <a:pPr>
              <a:buNone/>
            </a:pPr>
            <a:r>
              <a:rPr lang="en-US" sz="2800" dirty="0" smtClean="0"/>
              <a:t>        episode of vomiting</a:t>
            </a:r>
            <a:br>
              <a:rPr lang="en-US" sz="2800" dirty="0" smtClean="0"/>
            </a:br>
            <a:r>
              <a:rPr lang="en-US" sz="2800" dirty="0" smtClean="0"/>
              <a:t>● Relaxation &amp; distraction</a:t>
            </a:r>
            <a:br>
              <a:rPr lang="en-US" sz="2800" dirty="0" smtClean="0"/>
            </a:br>
            <a:r>
              <a:rPr lang="en-US" sz="2800" dirty="0" smtClean="0"/>
              <a:t>● Bed rest to avoid vestibular stimulation</a:t>
            </a:r>
            <a:br>
              <a:rPr lang="en-US" sz="2800" dirty="0" smtClean="0"/>
            </a:br>
            <a:r>
              <a:rPr lang="en-US" sz="2800" dirty="0" smtClean="0"/>
              <a:t>● Nursing in the upright position</a:t>
            </a:r>
          </a:p>
          <a:p>
            <a:pPr>
              <a:buNone/>
            </a:pP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p:txBody>
          <a:bodyPr>
            <a:normAutofit/>
          </a:bodyPr>
          <a:lstStyle/>
          <a:p>
            <a:pPr>
              <a:buNone/>
            </a:pPr>
            <a:r>
              <a:rPr lang="en-US" sz="2800" dirty="0" smtClean="0"/>
              <a:t>    ● Avoid situations which induce N&amp;V</a:t>
            </a:r>
            <a:br>
              <a:rPr lang="en-US" sz="2800" dirty="0" smtClean="0"/>
            </a:br>
            <a:r>
              <a:rPr lang="en-US" sz="2800" dirty="0" smtClean="0"/>
              <a:t>● Avoid smells</a:t>
            </a:r>
            <a:br>
              <a:rPr lang="en-US" sz="2800" dirty="0" smtClean="0"/>
            </a:br>
            <a:r>
              <a:rPr lang="en-US" sz="2800" dirty="0" smtClean="0"/>
              <a:t>● Frequent small meals</a:t>
            </a:r>
            <a:br>
              <a:rPr lang="en-US" sz="2800" dirty="0" smtClean="0"/>
            </a:br>
            <a:r>
              <a:rPr lang="en-US" sz="2800" dirty="0" smtClean="0"/>
              <a:t>● Food selection</a:t>
            </a:r>
            <a:br>
              <a:rPr lang="en-US" sz="2800" dirty="0" smtClean="0"/>
            </a:br>
            <a:r>
              <a:rPr lang="en-US" sz="2800" dirty="0" smtClean="0"/>
              <a:t>● Suitable distractions</a:t>
            </a:r>
            <a:endParaRPr lang="en-US" sz="2800" dirty="0"/>
          </a:p>
        </p:txBody>
      </p:sp>
      <p:sp>
        <p:nvSpPr>
          <p:cNvPr id="4" name="Footer Placeholder 3"/>
          <p:cNvSpPr>
            <a:spLocks noGrp="1"/>
          </p:cNvSpPr>
          <p:nvPr>
            <p:ph type="ftr" sz="quarter" idx="11"/>
          </p:nvPr>
        </p:nvSpPr>
        <p:spPr>
          <a:xfrm>
            <a:off x="2514600" y="6356350"/>
            <a:ext cx="3505200" cy="365125"/>
          </a:xfrm>
        </p:spPr>
        <p:txBody>
          <a:bodyPr/>
          <a:lstStyle/>
          <a:p>
            <a:r>
              <a:rPr lang="en-US" sz="1800" dirty="0" smtClean="0"/>
              <a:t>National guideline of palliative care</a:t>
            </a:r>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457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endParaRPr lang="en-US" dirty="0"/>
          </a:p>
        </p:txBody>
      </p:sp>
      <p:pic>
        <p:nvPicPr>
          <p:cNvPr id="16386" name="Picture 2"/>
          <p:cNvPicPr>
            <a:picLocks noGrp="1" noChangeAspect="1" noChangeArrowheads="1"/>
          </p:cNvPicPr>
          <p:nvPr>
            <p:ph idx="1"/>
          </p:nvPr>
        </p:nvPicPr>
        <p:blipFill>
          <a:blip r:embed="rId2"/>
          <a:srcRect/>
          <a:stretch>
            <a:fillRect/>
          </a:stretch>
        </p:blipFill>
        <p:spPr bwMode="auto">
          <a:xfrm>
            <a:off x="725838" y="838200"/>
            <a:ext cx="7692324" cy="5287963"/>
          </a:xfrm>
          <a:prstGeom prst="rect">
            <a:avLst/>
          </a:prstGeom>
          <a:noFill/>
          <a:ln w="9525">
            <a:noFill/>
            <a:miter lim="800000"/>
            <a:headEnd/>
            <a:tailEnd/>
          </a:ln>
          <a:effectLst/>
        </p:spPr>
      </p:pic>
      <p:sp>
        <p:nvSpPr>
          <p:cNvPr id="4" name="Footer Placeholder 3"/>
          <p:cNvSpPr>
            <a:spLocks noGrp="1"/>
          </p:cNvSpPr>
          <p:nvPr>
            <p:ph type="ftr" sz="quarter" idx="11"/>
          </p:nvPr>
        </p:nvSpPr>
        <p:spPr>
          <a:xfrm>
            <a:off x="2514600" y="6356350"/>
            <a:ext cx="3505200" cy="365125"/>
          </a:xfrm>
        </p:spPr>
        <p:txBody>
          <a:bodyPr/>
          <a:lstStyle/>
          <a:p>
            <a:r>
              <a:rPr lang="en-US" sz="1800" dirty="0" smtClean="0"/>
              <a:t>National guideline of palliative care</a:t>
            </a:r>
            <a:endParaRPr lang="en-US" sz="1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Weight loss</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sz="2800" dirty="0" smtClean="0"/>
              <a:t> Causes- reduced appetite or the effects of drug , or as a consequence of low mood and anxiety.  </a:t>
            </a:r>
          </a:p>
          <a:p>
            <a:r>
              <a:rPr lang="en-US" sz="2800" b="1" dirty="0" smtClean="0"/>
              <a:t>Treatment - </a:t>
            </a:r>
            <a:r>
              <a:rPr lang="en-US" sz="2800" dirty="0" smtClean="0"/>
              <a:t>exercise to maintain muscle mass and strengthen muscles,  an adequate calorie intake and providing nutritional supplements. </a:t>
            </a:r>
          </a:p>
          <a:p>
            <a:r>
              <a:rPr lang="en-US" sz="2800" dirty="0" smtClean="0"/>
              <a:t> </a:t>
            </a:r>
            <a:r>
              <a:rPr lang="en-US" sz="2800" dirty="0" err="1" smtClean="0"/>
              <a:t>Glucocorticoids</a:t>
            </a:r>
            <a:r>
              <a:rPr lang="en-US" sz="2800" dirty="0" smtClean="0"/>
              <a:t> can temporarily boost appetite and general well-being but may cause false weight gain by promoting fluid retention. </a:t>
            </a:r>
          </a:p>
          <a:p>
            <a:pPr>
              <a:buNone/>
            </a:pPr>
            <a:endParaRPr lang="en-US" dirty="0"/>
          </a:p>
        </p:txBody>
      </p:sp>
      <p:sp>
        <p:nvSpPr>
          <p:cNvPr id="4" name="Footer Placeholder 3"/>
          <p:cNvSpPr>
            <a:spLocks noGrp="1"/>
          </p:cNvSpPr>
          <p:nvPr>
            <p:ph type="ftr" sz="quarter" idx="11"/>
          </p:nvPr>
        </p:nvSpPr>
        <p:spPr>
          <a:xfrm>
            <a:off x="1905000" y="6356350"/>
            <a:ext cx="4495800" cy="365125"/>
          </a:xfrm>
        </p:spPr>
        <p:txBody>
          <a:bodyPr/>
          <a:lstStyle/>
          <a:p>
            <a:r>
              <a:rPr lang="en-US" sz="1600" dirty="0" smtClean="0"/>
              <a:t>Davidson's principles and practice of medicine</a:t>
            </a:r>
            <a:endParaRPr lang="en-US"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Anxiety and depression</a:t>
            </a:r>
            <a:endParaRPr lang="en-US" dirty="0"/>
          </a:p>
        </p:txBody>
      </p:sp>
      <p:sp>
        <p:nvSpPr>
          <p:cNvPr id="3" name="Content Placeholder 2"/>
          <p:cNvSpPr>
            <a:spLocks noGrp="1"/>
          </p:cNvSpPr>
          <p:nvPr>
            <p:ph idx="1"/>
          </p:nvPr>
        </p:nvSpPr>
        <p:spPr/>
        <p:txBody>
          <a:bodyPr>
            <a:normAutofit/>
          </a:bodyPr>
          <a:lstStyle/>
          <a:p>
            <a:r>
              <a:rPr lang="en-US" sz="2800" dirty="0" smtClean="0"/>
              <a:t>Anxiety and depression are common in palliative care </a:t>
            </a:r>
          </a:p>
          <a:p>
            <a:endParaRPr lang="en-US" sz="2800" dirty="0" smtClean="0"/>
          </a:p>
          <a:p>
            <a:r>
              <a:rPr lang="en-US" sz="2800" dirty="0" smtClean="0"/>
              <a:t> If antidepressants are required</a:t>
            </a:r>
            <a:r>
              <a:rPr lang="en-US" sz="2800" b="1" dirty="0" smtClean="0"/>
              <a:t>, </a:t>
            </a:r>
            <a:r>
              <a:rPr lang="en-US" sz="2800" b="1" dirty="0" err="1" smtClean="0"/>
              <a:t>citalopram</a:t>
            </a:r>
            <a:r>
              <a:rPr lang="en-US" sz="2800" b="1" dirty="0" smtClean="0"/>
              <a:t> </a:t>
            </a:r>
            <a:r>
              <a:rPr lang="en-US" sz="2800" dirty="0" smtClean="0"/>
              <a:t>and </a:t>
            </a:r>
            <a:r>
              <a:rPr lang="en-US" sz="2800" b="1" dirty="0" err="1" smtClean="0"/>
              <a:t>mirtazapine</a:t>
            </a:r>
            <a:r>
              <a:rPr lang="en-US" sz="2800" dirty="0" smtClean="0"/>
              <a:t> are good choices since they are generally well tolerated in patients with advanced disease. </a:t>
            </a:r>
            <a:endParaRPr lang="en-US" sz="2800" dirty="0"/>
          </a:p>
        </p:txBody>
      </p:sp>
      <p:sp>
        <p:nvSpPr>
          <p:cNvPr id="4" name="Footer Placeholder 3"/>
          <p:cNvSpPr>
            <a:spLocks noGrp="1"/>
          </p:cNvSpPr>
          <p:nvPr>
            <p:ph type="ftr" sz="quarter" idx="11"/>
          </p:nvPr>
        </p:nvSpPr>
        <p:spPr>
          <a:xfrm>
            <a:off x="1752600" y="6096000"/>
            <a:ext cx="4876800" cy="625475"/>
          </a:xfrm>
        </p:spPr>
        <p:txBody>
          <a:bodyPr/>
          <a:lstStyle/>
          <a:p>
            <a:r>
              <a:rPr lang="en-US" sz="1800" dirty="0" smtClean="0"/>
              <a:t>Davidson's principles and practice of medicine</a:t>
            </a:r>
            <a:endParaRPr lang="en-US"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Delirium and agitation</a:t>
            </a:r>
            <a:endParaRPr lang="en-US" dirty="0"/>
          </a:p>
        </p:txBody>
      </p:sp>
      <p:sp>
        <p:nvSpPr>
          <p:cNvPr id="3" name="Content Placeholder 2"/>
          <p:cNvSpPr>
            <a:spLocks noGrp="1"/>
          </p:cNvSpPr>
          <p:nvPr>
            <p:ph idx="1"/>
          </p:nvPr>
        </p:nvSpPr>
        <p:spPr>
          <a:xfrm>
            <a:off x="228600" y="1219200"/>
            <a:ext cx="8458200" cy="4906963"/>
          </a:xfrm>
        </p:spPr>
        <p:txBody>
          <a:bodyPr>
            <a:normAutofit/>
          </a:bodyPr>
          <a:lstStyle/>
          <a:p>
            <a:r>
              <a:rPr lang="en-US" sz="2800" dirty="0" smtClean="0"/>
              <a:t>Many patients become confused or agitated in the last days of life. </a:t>
            </a:r>
          </a:p>
          <a:p>
            <a:r>
              <a:rPr lang="en-US" sz="2800" dirty="0" smtClean="0"/>
              <a:t>Up to 85% of patients dying from cancer may experience terminal delirium.</a:t>
            </a:r>
          </a:p>
          <a:p>
            <a:r>
              <a:rPr lang="en-US" sz="2800" dirty="0" smtClean="0"/>
              <a:t>It is important to identify and treat potentially reversible causes. </a:t>
            </a:r>
          </a:p>
          <a:p>
            <a:r>
              <a:rPr lang="en-US" sz="2800" b="1" dirty="0" smtClean="0"/>
              <a:t>It is important to distinguish between </a:t>
            </a:r>
            <a:r>
              <a:rPr lang="en-US" sz="2800" b="1" dirty="0" err="1" smtClean="0"/>
              <a:t>behavioural</a:t>
            </a:r>
            <a:r>
              <a:rPr lang="en-US" sz="2800" b="1" dirty="0" smtClean="0"/>
              <a:t> change due to pain and that due to delirium, as </a:t>
            </a:r>
            <a:r>
              <a:rPr lang="en-US" sz="2800" b="1" dirty="0" err="1" smtClean="0"/>
              <a:t>opioids</a:t>
            </a:r>
            <a:r>
              <a:rPr lang="en-US" sz="2800" b="1" dirty="0" smtClean="0"/>
              <a:t> will improve one and worsen the other. </a:t>
            </a:r>
          </a:p>
          <a:p>
            <a:pPr>
              <a:buNone/>
            </a:pPr>
            <a:endParaRPr lang="en-US" sz="2800" dirty="0" smtClean="0"/>
          </a:p>
          <a:p>
            <a:endParaRPr lang="en-US" sz="2800" dirty="0" smtClean="0"/>
          </a:p>
          <a:p>
            <a:pPr>
              <a:buNone/>
            </a:pPr>
            <a:endParaRPr lang="en-US" dirty="0"/>
          </a:p>
        </p:txBody>
      </p:sp>
      <p:sp>
        <p:nvSpPr>
          <p:cNvPr id="4" name="Footer Placeholder 3"/>
          <p:cNvSpPr>
            <a:spLocks noGrp="1"/>
          </p:cNvSpPr>
          <p:nvPr>
            <p:ph type="ftr" sz="quarter" idx="11"/>
          </p:nvPr>
        </p:nvSpPr>
        <p:spPr>
          <a:xfrm>
            <a:off x="2057400" y="6356350"/>
            <a:ext cx="4648200" cy="365125"/>
          </a:xfrm>
        </p:spPr>
        <p:txBody>
          <a:bodyPr/>
          <a:lstStyle/>
          <a:p>
            <a:r>
              <a:rPr lang="en-US" sz="1800" dirty="0" smtClean="0"/>
              <a:t>Davidson's principles and practice of medicine</a:t>
            </a:r>
            <a:endParaRPr lang="en-US" sz="1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Dehydration</a:t>
            </a:r>
            <a:endParaRPr lang="en-US" dirty="0"/>
          </a:p>
        </p:txBody>
      </p:sp>
      <p:sp>
        <p:nvSpPr>
          <p:cNvPr id="3" name="Content Placeholder 2"/>
          <p:cNvSpPr>
            <a:spLocks noGrp="1"/>
          </p:cNvSpPr>
          <p:nvPr>
            <p:ph idx="1"/>
          </p:nvPr>
        </p:nvSpPr>
        <p:spPr/>
        <p:txBody>
          <a:bodyPr>
            <a:noAutofit/>
          </a:bodyPr>
          <a:lstStyle/>
          <a:p>
            <a:r>
              <a:rPr lang="en-US" sz="2800" dirty="0" smtClean="0"/>
              <a:t>A patient with a major stroke, who is unable to swallow , will develop renal impairment and thirst if not given fluids and should be hydrated. </a:t>
            </a:r>
          </a:p>
          <a:p>
            <a:pPr>
              <a:buNone/>
            </a:pPr>
            <a:r>
              <a:rPr lang="en-US" sz="2800" dirty="0" smtClean="0"/>
              <a:t> </a:t>
            </a:r>
          </a:p>
          <a:p>
            <a:r>
              <a:rPr lang="en-US" sz="2800" dirty="0" smtClean="0"/>
              <a:t>When a patient has been deteriorating and is clearly dying, </a:t>
            </a:r>
            <a:r>
              <a:rPr lang="en-US" sz="2800" dirty="0" err="1" smtClean="0"/>
              <a:t>parenteral</a:t>
            </a:r>
            <a:r>
              <a:rPr lang="en-US" sz="2800" dirty="0" smtClean="0"/>
              <a:t> hydration needs very careful consideration and it is very important to manage this on an individual basis.</a:t>
            </a:r>
          </a:p>
        </p:txBody>
      </p:sp>
      <p:sp>
        <p:nvSpPr>
          <p:cNvPr id="4" name="Footer Placeholder 3"/>
          <p:cNvSpPr>
            <a:spLocks noGrp="1"/>
          </p:cNvSpPr>
          <p:nvPr>
            <p:ph type="ftr" sz="quarter" idx="11"/>
          </p:nvPr>
        </p:nvSpPr>
        <p:spPr>
          <a:xfrm>
            <a:off x="1981200" y="6356350"/>
            <a:ext cx="4724400" cy="365125"/>
          </a:xfrm>
        </p:spPr>
        <p:txBody>
          <a:bodyPr/>
          <a:lstStyle/>
          <a:p>
            <a:r>
              <a:rPr lang="en-US" sz="1800" dirty="0" smtClean="0"/>
              <a:t>Davidson' principles and practice of medicine</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Palliative Care cont….</a:t>
            </a:r>
            <a:endParaRPr lang="en-US" dirty="0"/>
          </a:p>
        </p:txBody>
      </p:sp>
      <p:sp>
        <p:nvSpPr>
          <p:cNvPr id="4" name="Content Placeholder 3"/>
          <p:cNvSpPr>
            <a:spLocks noGrp="1"/>
          </p:cNvSpPr>
          <p:nvPr>
            <p:ph idx="1"/>
          </p:nvPr>
        </p:nvSpPr>
        <p:spPr>
          <a:xfrm>
            <a:off x="457200" y="1295400"/>
            <a:ext cx="8229600" cy="4830763"/>
          </a:xfrm>
        </p:spPr>
        <p:txBody>
          <a:bodyPr>
            <a:normAutofit/>
          </a:bodyPr>
          <a:lstStyle/>
          <a:p>
            <a:endParaRPr lang="en-US" sz="2800" dirty="0" smtClean="0"/>
          </a:p>
          <a:p>
            <a:endParaRPr lang="en-US" sz="2800" dirty="0" smtClean="0"/>
          </a:p>
          <a:p>
            <a:pPr>
              <a:buNone/>
            </a:pPr>
            <a:endParaRPr lang="en-US" sz="2800" dirty="0" smtClean="0"/>
          </a:p>
          <a:p>
            <a:r>
              <a:rPr lang="en-US" sz="2800" dirty="0" smtClean="0"/>
              <a:t>Palliative care is the active total care of patients who have </a:t>
            </a:r>
            <a:r>
              <a:rPr lang="en-US" sz="2800" dirty="0" err="1" smtClean="0"/>
              <a:t>advanced,progressive</a:t>
            </a:r>
            <a:r>
              <a:rPr lang="en-US" sz="2800" dirty="0" smtClean="0"/>
              <a:t> ,life shortening incurable disease.</a:t>
            </a:r>
          </a:p>
          <a:p>
            <a:pPr>
              <a:buNone/>
            </a:pPr>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Withdrawing AND Withholding of Life-Sustaining Treatment</a:t>
            </a:r>
            <a:endParaRPr lang="en-US" dirty="0"/>
          </a:p>
        </p:txBody>
      </p:sp>
      <p:sp>
        <p:nvSpPr>
          <p:cNvPr id="3" name="Content Placeholder 2"/>
          <p:cNvSpPr>
            <a:spLocks noGrp="1"/>
          </p:cNvSpPr>
          <p:nvPr>
            <p:ph idx="1"/>
          </p:nvPr>
        </p:nvSpPr>
        <p:spPr/>
        <p:txBody>
          <a:bodyPr>
            <a:normAutofit/>
          </a:bodyPr>
          <a:lstStyle/>
          <a:p>
            <a:r>
              <a:rPr lang="en-US" sz="2800" dirty="0" smtClean="0"/>
              <a:t>For centuries, it has been deemed ethical to withhold or withdraw life-sustaining interventions. </a:t>
            </a:r>
          </a:p>
          <a:p>
            <a:endParaRPr lang="en-US" sz="2800" dirty="0" smtClean="0"/>
          </a:p>
          <a:p>
            <a:r>
              <a:rPr lang="en-US" sz="2800" dirty="0" smtClean="0"/>
              <a:t>In theory, patients’ right to refuse medical therapy </a:t>
            </a:r>
            <a:r>
              <a:rPr lang="en-US" sz="2800" i="1" u="sng" dirty="0" smtClean="0"/>
              <a:t>can be limited </a:t>
            </a:r>
            <a:r>
              <a:rPr lang="en-US" sz="2800" dirty="0" smtClean="0"/>
              <a:t>by four countervailing interests: (1) </a:t>
            </a:r>
            <a:r>
              <a:rPr lang="en-US" sz="2800" b="1" dirty="0" smtClean="0"/>
              <a:t>preservation of life, </a:t>
            </a:r>
            <a:r>
              <a:rPr lang="en-US" sz="2800" dirty="0" smtClean="0"/>
              <a:t>(2) </a:t>
            </a:r>
            <a:r>
              <a:rPr lang="en-US" sz="2800" b="1" dirty="0" smtClean="0"/>
              <a:t>prevention of suicide</a:t>
            </a:r>
            <a:r>
              <a:rPr lang="en-US" sz="2800" dirty="0" smtClean="0"/>
              <a:t>, (3) </a:t>
            </a:r>
            <a:r>
              <a:rPr lang="en-US" sz="2800" b="1" dirty="0" smtClean="0"/>
              <a:t>protection of third parties such as children, </a:t>
            </a:r>
            <a:r>
              <a:rPr lang="en-US" sz="2800" dirty="0" smtClean="0"/>
              <a:t>and (4) </a:t>
            </a:r>
            <a:r>
              <a:rPr lang="en-US" sz="2800" b="1" dirty="0" smtClean="0"/>
              <a:t>preservation of the integrity of the medical profession.</a:t>
            </a:r>
            <a:endParaRPr lang="en-US" sz="28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t>Withholding and withdrawing acutely life-sustaining medical interventions from terminally ill patients are now standard practice. </a:t>
            </a:r>
          </a:p>
          <a:p>
            <a:endParaRPr lang="en-US" sz="2800" dirty="0" smtClean="0"/>
          </a:p>
          <a:p>
            <a:r>
              <a:rPr lang="en-US" sz="2800" dirty="0" smtClean="0"/>
              <a:t>More than 90% of American patients die without </a:t>
            </a:r>
            <a:r>
              <a:rPr lang="en-US" sz="2800" dirty="0" err="1" smtClean="0"/>
              <a:t>cardiopulmonary</a:t>
            </a:r>
            <a:r>
              <a:rPr lang="en-US" sz="2800" dirty="0" smtClean="0"/>
              <a:t> resuscitation (CPR), and just as many forgo other potentially life-sustaining interventions</a:t>
            </a:r>
            <a:endParaRPr lang="en-US" sz="2800" dirty="0"/>
          </a:p>
        </p:txBody>
      </p:sp>
      <p:sp>
        <p:nvSpPr>
          <p:cNvPr id="4" name="Footer Placeholder 3"/>
          <p:cNvSpPr>
            <a:spLocks noGrp="1"/>
          </p:cNvSpPr>
          <p:nvPr>
            <p:ph type="ftr" sz="quarter" idx="11"/>
          </p:nvPr>
        </p:nvSpPr>
        <p:spPr>
          <a:xfrm>
            <a:off x="1981200" y="6356350"/>
            <a:ext cx="4800600" cy="365125"/>
          </a:xfrm>
        </p:spPr>
        <p:txBody>
          <a:bodyPr/>
          <a:lstStyle/>
          <a:p>
            <a:r>
              <a:rPr lang="en-US" sz="1800" dirty="0" smtClean="0"/>
              <a:t>Harrison's principles of internal medicine</a:t>
            </a:r>
            <a:endParaRPr lang="en-US"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Artificial nutrition at the end of life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371600" y="914400"/>
            <a:ext cx="6400800" cy="5410200"/>
          </a:xfrm>
          <a:prstGeom prst="rect">
            <a:avLst/>
          </a:prstGeom>
          <a:noFill/>
          <a:ln w="9525">
            <a:noFill/>
            <a:miter lim="800000"/>
            <a:headEnd/>
            <a:tailEnd/>
          </a:ln>
          <a:effectLst/>
        </p:spPr>
      </p:pic>
      <p:sp>
        <p:nvSpPr>
          <p:cNvPr id="5" name="Footer Placeholder 4"/>
          <p:cNvSpPr>
            <a:spLocks noGrp="1"/>
          </p:cNvSpPr>
          <p:nvPr>
            <p:ph type="ftr" sz="quarter" idx="11"/>
          </p:nvPr>
        </p:nvSpPr>
        <p:spPr>
          <a:xfrm>
            <a:off x="2209800" y="6356350"/>
            <a:ext cx="5334000" cy="365125"/>
          </a:xfrm>
        </p:spPr>
        <p:txBody>
          <a:bodyPr/>
          <a:lstStyle/>
          <a:p>
            <a:r>
              <a:rPr lang="en-US" sz="1800" dirty="0" smtClean="0"/>
              <a:t>Davidson's principles  and practice of medicine</a:t>
            </a:r>
            <a:endParaRPr lang="en-US" sz="1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 Double Effect</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sz="2800" b="1" dirty="0" smtClean="0"/>
              <a:t> </a:t>
            </a:r>
            <a:r>
              <a:rPr lang="en-US" sz="2800" dirty="0" smtClean="0"/>
              <a:t>The most important point here is the “Intention”. </a:t>
            </a:r>
          </a:p>
          <a:p>
            <a:endParaRPr lang="en-US" sz="2800" dirty="0" smtClean="0"/>
          </a:p>
          <a:p>
            <a:r>
              <a:rPr lang="en-US" sz="2800" dirty="0" smtClean="0"/>
              <a:t>The doctrine of double effect states that </a:t>
            </a:r>
            <a:r>
              <a:rPr lang="en-US" sz="2800" b="1" dirty="0" smtClean="0"/>
              <a:t>a harmful effect of treatment, even resulting in death</a:t>
            </a:r>
            <a:r>
              <a:rPr lang="en-US" sz="2800" dirty="0" smtClean="0"/>
              <a:t>, is permissible if it is not intended and occurs as a side effect of a beneficial action. </a:t>
            </a:r>
          </a:p>
        </p:txBody>
      </p:sp>
      <p:sp>
        <p:nvSpPr>
          <p:cNvPr id="4" name="Footer Placeholder 3"/>
          <p:cNvSpPr>
            <a:spLocks noGrp="1"/>
          </p:cNvSpPr>
          <p:nvPr>
            <p:ph type="ftr" sz="quarter" idx="11"/>
          </p:nvPr>
        </p:nvSpPr>
        <p:spPr>
          <a:xfrm>
            <a:off x="2209800" y="6356350"/>
            <a:ext cx="4419600" cy="365125"/>
          </a:xfrm>
        </p:spPr>
        <p:txBody>
          <a:bodyPr/>
          <a:lstStyle/>
          <a:p>
            <a:endParaRPr lang="en-US"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p:txBody>
          <a:bodyPr/>
          <a:lstStyle/>
          <a:p>
            <a:r>
              <a:rPr lang="en-US" sz="2800" dirty="0" smtClean="0"/>
              <a:t>In terminally ill patient in severe pain and distress may receive medication, which has known harmful side effect. </a:t>
            </a:r>
          </a:p>
          <a:p>
            <a:r>
              <a:rPr lang="en-US" sz="2800" dirty="0" smtClean="0"/>
              <a:t>However, our intention is to provide relief from severe pain and distresses long, as there is a balance. </a:t>
            </a:r>
          </a:p>
          <a:p>
            <a:endParaRPr lang="en-US" sz="2800" dirty="0" smtClean="0"/>
          </a:p>
          <a:p>
            <a:r>
              <a:rPr lang="en-US" sz="2800" dirty="0" smtClean="0"/>
              <a:t>And the benefit in that case outweighs the harm.</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066800"/>
            <a:ext cx="8229600" cy="5059363"/>
          </a:xfrm>
        </p:spPr>
        <p:txBody>
          <a:bodyPr>
            <a:normAutofit/>
          </a:bodyPr>
          <a:lstStyle/>
          <a:p>
            <a:r>
              <a:rPr lang="en-US" sz="2800" dirty="0" smtClean="0"/>
              <a:t>Palliative care is a crucial part of integrated, people-</a:t>
            </a:r>
            <a:r>
              <a:rPr lang="en-US" sz="2800" dirty="0" err="1" smtClean="0"/>
              <a:t>centred</a:t>
            </a:r>
            <a:r>
              <a:rPr lang="en-US" sz="2800" dirty="0" smtClean="0"/>
              <a:t> health services. </a:t>
            </a:r>
          </a:p>
          <a:p>
            <a:r>
              <a:rPr lang="en-US" sz="2800" dirty="0" smtClean="0"/>
              <a:t>Globally only 14% of patients who need palliative care receive it.</a:t>
            </a:r>
            <a:r>
              <a:rPr lang="en-US" sz="2800" b="1" dirty="0" smtClean="0"/>
              <a:t> </a:t>
            </a:r>
          </a:p>
          <a:p>
            <a:r>
              <a:rPr lang="en-US" sz="2800" b="1" dirty="0" smtClean="0"/>
              <a:t>It is based on needs and not on diagnosis.</a:t>
            </a:r>
            <a:endParaRPr lang="en-US" sz="2800" dirty="0" smtClean="0"/>
          </a:p>
          <a:p>
            <a:pPr>
              <a:buNone/>
            </a:pPr>
            <a:r>
              <a:rPr lang="en-US" sz="2800" dirty="0" smtClean="0"/>
              <a:t>     It is required in both non malignant and malignant diseases and may  be applied to any chronic disease state. </a:t>
            </a:r>
          </a:p>
          <a:p>
            <a:pPr>
              <a:buNone/>
            </a:pPr>
            <a:r>
              <a:rPr lang="en-US" sz="2800" dirty="0" smtClean="0"/>
              <a:t>●  Aim of end of life care  is  quality of care and quality of life not to prolong or shorten life.</a:t>
            </a:r>
          </a:p>
          <a:p>
            <a:endParaRPr lang="en-US" sz="2800" dirty="0" smtClean="0"/>
          </a:p>
          <a:p>
            <a:endParaRPr lang="en-US" dirty="0" smtClean="0"/>
          </a:p>
          <a:p>
            <a:endParaRPr lang="en-US" dirty="0"/>
          </a:p>
        </p:txBody>
      </p:sp>
      <p:sp>
        <p:nvSpPr>
          <p:cNvPr id="6" name="Oval 5"/>
          <p:cNvSpPr/>
          <p:nvPr/>
        </p:nvSpPr>
        <p:spPr>
          <a:xfrm>
            <a:off x="533400" y="11430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19812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30480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5814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48768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067800" cy="609600"/>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600200" y="990600"/>
            <a:ext cx="64008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95400" y="533400"/>
            <a:ext cx="64008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en-US" dirty="0"/>
          </a:p>
        </p:txBody>
      </p:sp>
      <p:sp>
        <p:nvSpPr>
          <p:cNvPr id="3" name="Content Placeholder 2"/>
          <p:cNvSpPr>
            <a:spLocks noGrp="1"/>
          </p:cNvSpPr>
          <p:nvPr>
            <p:ph idx="1"/>
          </p:nvPr>
        </p:nvSpPr>
        <p:spPr/>
        <p:txBody>
          <a:bodyPr/>
          <a:lstStyle/>
          <a:p>
            <a:r>
              <a:rPr lang="en-US" b="1" dirty="0" smtClean="0"/>
              <a:t>It is based on needs and not on diagnosis.</a:t>
            </a:r>
          </a:p>
          <a:p>
            <a:endParaRPr lang="en-US" dirty="0" smtClean="0"/>
          </a:p>
          <a:p>
            <a:r>
              <a:rPr lang="en-US" dirty="0" smtClean="0"/>
              <a:t>It is required in non malignant and malignant diseases.</a:t>
            </a:r>
          </a:p>
          <a:p>
            <a:r>
              <a:rPr lang="en-US" dirty="0" smtClean="0"/>
              <a:t>Palliative may  be applied to any chronic disease state.</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solidFill>
                  <a:schemeClr val="bg2"/>
                </a:solidFill>
              </a:rPr>
              <a:t>End of life care</a:t>
            </a:r>
            <a:endParaRPr lang="en-US" b="1" dirty="0">
              <a:solidFill>
                <a:schemeClr val="bg2"/>
              </a:solidFill>
            </a:endParaRPr>
          </a:p>
        </p:txBody>
      </p:sp>
      <p:sp>
        <p:nvSpPr>
          <p:cNvPr id="3" name="Content Placeholder 2"/>
          <p:cNvSpPr>
            <a:spLocks noGrp="1"/>
          </p:cNvSpPr>
          <p:nvPr>
            <p:ph idx="1"/>
          </p:nvPr>
        </p:nvSpPr>
        <p:spPr/>
        <p:txBody>
          <a:bodyPr>
            <a:normAutofit lnSpcReduction="10000"/>
          </a:bodyPr>
          <a:lstStyle/>
          <a:p>
            <a:r>
              <a:rPr lang="en-US" sz="2800" dirty="0" smtClean="0"/>
              <a:t>refers to the care of patients with far advanced, rapidly progressive disease that will soon prove fatal.(Davidson) </a:t>
            </a:r>
          </a:p>
          <a:p>
            <a:endParaRPr lang="en-US" sz="2800" dirty="0" smtClean="0"/>
          </a:p>
          <a:p>
            <a:r>
              <a:rPr lang="en-US" sz="2800" dirty="0" smtClean="0"/>
              <a:t>“The End of life or terminal phase is defined as the period when day to day deterioration, particularly of </a:t>
            </a:r>
            <a:br>
              <a:rPr lang="en-US" sz="2800" dirty="0" smtClean="0"/>
            </a:br>
            <a:r>
              <a:rPr lang="en-US" sz="2800" dirty="0" smtClean="0"/>
              <a:t>strength, appetite and awareness, are occurring”.</a:t>
            </a:r>
            <a:br>
              <a:rPr lang="en-US" sz="2800" dirty="0" smtClean="0"/>
            </a:br>
            <a:endParaRPr lang="en-US" sz="2800" dirty="0" smtClean="0"/>
          </a:p>
          <a:p>
            <a:endParaRPr lang="en-US" sz="2800" dirty="0" smtClean="0"/>
          </a:p>
          <a:p>
            <a:pPr>
              <a:buNone/>
            </a:pPr>
            <a:r>
              <a:rPr lang="en-US" sz="2400" dirty="0" smtClean="0"/>
              <a:t>         Oxford Handbook of Palliative Care, Page No. – 73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Principles for End of Life Care</a:t>
            </a:r>
            <a:endParaRPr lang="en-US" dirty="0"/>
          </a:p>
        </p:txBody>
      </p:sp>
      <p:sp>
        <p:nvSpPr>
          <p:cNvPr id="3" name="Content Placeholder 2"/>
          <p:cNvSpPr>
            <a:spLocks noGrp="1"/>
          </p:cNvSpPr>
          <p:nvPr>
            <p:ph idx="1"/>
          </p:nvPr>
        </p:nvSpPr>
        <p:spPr/>
        <p:txBody>
          <a:bodyPr>
            <a:normAutofit/>
          </a:bodyPr>
          <a:lstStyle/>
          <a:p>
            <a:pPr>
              <a:buNone/>
            </a:pPr>
            <a:r>
              <a:rPr lang="en-US" sz="2800" dirty="0" smtClean="0"/>
              <a:t>● Aim is quality of care and quality of life</a:t>
            </a:r>
          </a:p>
          <a:p>
            <a:pPr>
              <a:buNone/>
            </a:pPr>
            <a:r>
              <a:rPr lang="en-US" sz="2800" dirty="0" smtClean="0"/>
              <a:t>● Communication with the patient and family </a:t>
            </a:r>
          </a:p>
          <a:p>
            <a:pPr>
              <a:buNone/>
            </a:pPr>
            <a:r>
              <a:rPr lang="en-US" sz="2800" dirty="0" smtClean="0"/>
              <a:t>● Not aiming to prolong or shorten life</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1877</Words>
  <Application>Microsoft Office PowerPoint</Application>
  <PresentationFormat>On-screen Show (4:3)</PresentationFormat>
  <Paragraphs>256</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PALLIATIVE CARE </vt:lpstr>
      <vt:lpstr>Questions</vt:lpstr>
      <vt:lpstr>Slide 3</vt:lpstr>
      <vt:lpstr>Mr.Khalilur Rahman, 75 years</vt:lpstr>
      <vt:lpstr>Palliative care </vt:lpstr>
      <vt:lpstr>Palliative Care cont….</vt:lpstr>
      <vt:lpstr>Slide 7</vt:lpstr>
      <vt:lpstr>End of life care</vt:lpstr>
      <vt:lpstr>Principles for End of Life Care</vt:lpstr>
      <vt:lpstr>Slide 10</vt:lpstr>
      <vt:lpstr>Gaps and Barriers of palliative care</vt:lpstr>
      <vt:lpstr>Principles of palliative care</vt:lpstr>
      <vt:lpstr>Who needs palliative care</vt:lpstr>
      <vt:lpstr>Who provides palliative care</vt:lpstr>
      <vt:lpstr>Goals of Palliative care</vt:lpstr>
      <vt:lpstr>Slide 16</vt:lpstr>
      <vt:lpstr>When should start palliative care</vt:lpstr>
      <vt:lpstr>Key points of palliative care</vt:lpstr>
      <vt:lpstr>Slide 19</vt:lpstr>
      <vt:lpstr>Key points of palliative care cont…..</vt:lpstr>
      <vt:lpstr>Key components of a modern palliative care service</vt:lpstr>
      <vt:lpstr>Slide 22</vt:lpstr>
      <vt:lpstr>SYMPTOM MANAGEMENT IN PALLIATIVE CARE</vt:lpstr>
      <vt:lpstr>Principles of Symptom Management:</vt:lpstr>
      <vt:lpstr>Slide 25</vt:lpstr>
      <vt:lpstr>Palliative care in Covid-19</vt:lpstr>
      <vt:lpstr>PAIN</vt:lpstr>
      <vt:lpstr>Management: pharmacological treatment</vt:lpstr>
      <vt:lpstr>WHO Analgesic Ladder</vt:lpstr>
      <vt:lpstr>Management: non-pharmacological treatments</vt:lpstr>
      <vt:lpstr>Breathlessness</vt:lpstr>
      <vt:lpstr>Pharmacological management of breathleness</vt:lpstr>
      <vt:lpstr>Slide 33</vt:lpstr>
      <vt:lpstr>Nonpharmacological management of breathleness</vt:lpstr>
      <vt:lpstr>Cough</vt:lpstr>
      <vt:lpstr>Slide 36</vt:lpstr>
      <vt:lpstr>Slide 37</vt:lpstr>
      <vt:lpstr>HICCUP</vt:lpstr>
      <vt:lpstr>Slide 39</vt:lpstr>
      <vt:lpstr>Fatigue</vt:lpstr>
      <vt:lpstr>Slide 41</vt:lpstr>
      <vt:lpstr>PALLIATIVE SEDATION</vt:lpstr>
      <vt:lpstr>Slide 43</vt:lpstr>
      <vt:lpstr>Palliative sedation cont…..</vt:lpstr>
      <vt:lpstr>Insomnia</vt:lpstr>
      <vt:lpstr>Slide 46</vt:lpstr>
      <vt:lpstr>Palliative insomnia cont…</vt:lpstr>
      <vt:lpstr>Constipation</vt:lpstr>
      <vt:lpstr>Slide 49</vt:lpstr>
      <vt:lpstr>Slide 50</vt:lpstr>
      <vt:lpstr>Slide 51</vt:lpstr>
      <vt:lpstr>Constipation cont….</vt:lpstr>
      <vt:lpstr>Nausea and vomiting</vt:lpstr>
      <vt:lpstr>Slide 54</vt:lpstr>
      <vt:lpstr>Slide 55</vt:lpstr>
      <vt:lpstr>Weight loss</vt:lpstr>
      <vt:lpstr>Anxiety and depression</vt:lpstr>
      <vt:lpstr>Delirium and agitation</vt:lpstr>
      <vt:lpstr>Dehydration</vt:lpstr>
      <vt:lpstr>Withdrawing AND Withholding of Life-Sustaining Treatment</vt:lpstr>
      <vt:lpstr>Slide 61</vt:lpstr>
      <vt:lpstr>Artificial nutrition at the end of life</vt:lpstr>
      <vt:lpstr> Double Effect</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CARE</dc:title>
  <dc:creator>User</dc:creator>
  <cp:lastModifiedBy>User</cp:lastModifiedBy>
  <cp:revision>287</cp:revision>
  <dcterms:created xsi:type="dcterms:W3CDTF">2021-09-02T13:51:27Z</dcterms:created>
  <dcterms:modified xsi:type="dcterms:W3CDTF">2021-09-13T17:39:42Z</dcterms:modified>
</cp:coreProperties>
</file>