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33" r:id="rId3"/>
    <p:sldId id="329" r:id="rId4"/>
    <p:sldId id="332" r:id="rId5"/>
    <p:sldId id="328" r:id="rId6"/>
    <p:sldId id="344" r:id="rId7"/>
    <p:sldId id="343" r:id="rId8"/>
    <p:sldId id="330" r:id="rId9"/>
    <p:sldId id="331" r:id="rId10"/>
    <p:sldId id="314" r:id="rId11"/>
    <p:sldId id="315" r:id="rId12"/>
    <p:sldId id="341" r:id="rId13"/>
    <p:sldId id="342" r:id="rId14"/>
    <p:sldId id="345" r:id="rId15"/>
    <p:sldId id="346" r:id="rId16"/>
    <p:sldId id="361" r:id="rId17"/>
    <p:sldId id="362" r:id="rId18"/>
    <p:sldId id="347" r:id="rId19"/>
    <p:sldId id="363" r:id="rId20"/>
    <p:sldId id="364" r:id="rId21"/>
    <p:sldId id="348" r:id="rId22"/>
    <p:sldId id="349" r:id="rId23"/>
    <p:sldId id="365" r:id="rId24"/>
    <p:sldId id="360" r:id="rId25"/>
    <p:sldId id="350" r:id="rId26"/>
    <p:sldId id="356" r:id="rId27"/>
    <p:sldId id="334" r:id="rId28"/>
    <p:sldId id="351" r:id="rId29"/>
    <p:sldId id="358" r:id="rId30"/>
    <p:sldId id="321" r:id="rId31"/>
    <p:sldId id="357" r:id="rId32"/>
    <p:sldId id="353" r:id="rId33"/>
    <p:sldId id="359" r:id="rId34"/>
    <p:sldId id="338" r:id="rId35"/>
    <p:sldId id="352" r:id="rId36"/>
    <p:sldId id="366" r:id="rId37"/>
    <p:sldId id="367" r:id="rId38"/>
    <p:sldId id="313" r:id="rId39"/>
    <p:sldId id="339" r:id="rId40"/>
    <p:sldId id="368" r:id="rId41"/>
    <p:sldId id="354" r:id="rId42"/>
    <p:sldId id="337" r:id="rId43"/>
    <p:sldId id="320" r:id="rId44"/>
    <p:sldId id="355" r:id="rId45"/>
    <p:sldId id="31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64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4405-D7DE-405E-B755-3752906BC10A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C26-C07B-4AC4-B27C-C6CB2F276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86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4405-D7DE-405E-B755-3752906BC10A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C26-C07B-4AC4-B27C-C6CB2F276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95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4405-D7DE-405E-B755-3752906BC10A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C26-C07B-4AC4-B27C-C6CB2F276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038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4405-D7DE-405E-B755-3752906BC10A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C26-C07B-4AC4-B27C-C6CB2F276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70379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4405-D7DE-405E-B755-3752906BC10A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C26-C07B-4AC4-B27C-C6CB2F276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0491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4405-D7DE-405E-B755-3752906BC10A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C26-C07B-4AC4-B27C-C6CB2F276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243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4405-D7DE-405E-B755-3752906BC10A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C26-C07B-4AC4-B27C-C6CB2F276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898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4405-D7DE-405E-B755-3752906BC10A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C26-C07B-4AC4-B27C-C6CB2F276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806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4405-D7DE-405E-B755-3752906BC10A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C26-C07B-4AC4-B27C-C6CB2F276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5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4405-D7DE-405E-B755-3752906BC10A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C26-C07B-4AC4-B27C-C6CB2F276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794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4405-D7DE-405E-B755-3752906BC10A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C26-C07B-4AC4-B27C-C6CB2F276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254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4405-D7DE-405E-B755-3752906BC10A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C26-C07B-4AC4-B27C-C6CB2F276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95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4405-D7DE-405E-B755-3752906BC10A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C26-C07B-4AC4-B27C-C6CB2F276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03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4405-D7DE-405E-B755-3752906BC10A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C26-C07B-4AC4-B27C-C6CB2F276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117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4405-D7DE-405E-B755-3752906BC10A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C26-C07B-4AC4-B27C-C6CB2F276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94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4405-D7DE-405E-B755-3752906BC10A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C26-C07B-4AC4-B27C-C6CB2F276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81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4405-D7DE-405E-B755-3752906BC10A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3C26-C07B-4AC4-B27C-C6CB2F276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96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4405-D7DE-405E-B755-3752906BC10A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B3C26-C07B-4AC4-B27C-C6CB2F276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1349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12843"/>
            <a:ext cx="9144000" cy="1974713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Fundoscopic</a:t>
            </a:r>
            <a:r>
              <a:rPr lang="en-US" sz="4000" dirty="0" smtClean="0"/>
              <a:t> findings and differentials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042"/>
            <a:ext cx="9144000" cy="27891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DR.SAJIB KUMAR SARKAR </a:t>
            </a:r>
          </a:p>
          <a:p>
            <a:r>
              <a:rPr lang="en-US" sz="1800" dirty="0" smtClean="0"/>
              <a:t>REGISTRAR</a:t>
            </a:r>
          </a:p>
          <a:p>
            <a:r>
              <a:rPr lang="en-US" sz="1800" dirty="0" smtClean="0"/>
              <a:t>DEPARTMENT OF MEDICINE</a:t>
            </a:r>
            <a:endParaRPr lang="en-US" sz="1800" dirty="0"/>
          </a:p>
          <a:p>
            <a:r>
              <a:rPr lang="en-US" sz="1800" dirty="0" smtClean="0"/>
              <a:t>RANGPUR MEDICAL COLLEGE HOSPITAL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189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935805"/>
            <a:ext cx="4990894" cy="385539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Findings :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b="1" dirty="0" smtClean="0"/>
              <a:t>Cotton-wool spot  </a:t>
            </a:r>
            <a:r>
              <a:rPr lang="en-US" dirty="0" smtClean="0"/>
              <a:t>located at 9 o’clock position, about one and half disc diameter temporal to the edge of disc</a:t>
            </a:r>
            <a:endParaRPr lang="en-US" dirty="0"/>
          </a:p>
        </p:txBody>
      </p:sp>
      <p:pic>
        <p:nvPicPr>
          <p:cNvPr id="5" name="Content Placeholder 4" descr="COTTON WOO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38153" y="496111"/>
            <a:ext cx="5739319" cy="6079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012" y="700391"/>
            <a:ext cx="6245157" cy="588523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D/D:</a:t>
            </a:r>
          </a:p>
          <a:p>
            <a:pPr>
              <a:buNone/>
            </a:pPr>
            <a:r>
              <a:rPr lang="en-US" dirty="0" smtClean="0"/>
              <a:t>		Malignant hypertension</a:t>
            </a:r>
          </a:p>
          <a:p>
            <a:pPr>
              <a:buNone/>
            </a:pPr>
            <a:r>
              <a:rPr lang="en-US" dirty="0" smtClean="0"/>
              <a:t>		Central retinal vein occlusion</a:t>
            </a:r>
          </a:p>
          <a:p>
            <a:pPr>
              <a:buNone/>
            </a:pPr>
            <a:r>
              <a:rPr lang="en-US" dirty="0" smtClean="0"/>
              <a:t>		Central retinal artery occlusion</a:t>
            </a:r>
          </a:p>
          <a:p>
            <a:pPr>
              <a:buNone/>
            </a:pPr>
            <a:r>
              <a:rPr lang="en-US" dirty="0" smtClean="0"/>
              <a:t>		Occasionally DM</a:t>
            </a:r>
          </a:p>
          <a:p>
            <a:pPr>
              <a:buNone/>
            </a:pPr>
            <a:r>
              <a:rPr lang="en-US" dirty="0" smtClean="0"/>
              <a:t>		Severe </a:t>
            </a:r>
            <a:r>
              <a:rPr lang="en-US" dirty="0" err="1" smtClean="0"/>
              <a:t>anaemia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SLE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Leukaemia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Human immunodeficiency virus infection.</a:t>
            </a:r>
          </a:p>
          <a:p>
            <a:pPr>
              <a:buNone/>
            </a:pPr>
            <a:r>
              <a:rPr lang="en-US" dirty="0" smtClean="0"/>
              <a:t>		Giant cell </a:t>
            </a:r>
            <a:r>
              <a:rPr lang="en-US" dirty="0" err="1" smtClean="0"/>
              <a:t>arteritis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 descr="HIV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53718" y="612843"/>
            <a:ext cx="5408579" cy="58852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131" y="452387"/>
            <a:ext cx="4622788" cy="590991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Findings:</a:t>
            </a:r>
          </a:p>
          <a:p>
            <a:pPr>
              <a:buNone/>
            </a:pPr>
            <a:r>
              <a:rPr lang="en-US" b="1" dirty="0" smtClean="0"/>
              <a:t>		Hard exudates </a:t>
            </a:r>
            <a:r>
              <a:rPr lang="en-US" dirty="0" smtClean="0"/>
              <a:t>at 7,8,9 	o’clock position, one and half 	DD temporal to optic disc.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sz="2400" b="1" dirty="0" smtClean="0">
                <a:solidFill>
                  <a:srgbClr val="FFC000"/>
                </a:solidFill>
              </a:rPr>
              <a:t>D/D : </a:t>
            </a:r>
          </a:p>
          <a:p>
            <a:pPr>
              <a:buNone/>
            </a:pPr>
            <a:r>
              <a:rPr lang="en-US" dirty="0" smtClean="0"/>
              <a:t>		Diabetic retinopathy</a:t>
            </a:r>
          </a:p>
          <a:p>
            <a:pPr>
              <a:buNone/>
            </a:pPr>
            <a:r>
              <a:rPr lang="en-US" dirty="0" smtClean="0"/>
              <a:t>		Hypertensive retinopathy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Choroidal</a:t>
            </a:r>
            <a:r>
              <a:rPr lang="en-US" dirty="0" smtClean="0"/>
              <a:t> </a:t>
            </a:r>
            <a:r>
              <a:rPr lang="en-US" dirty="0" err="1" smtClean="0"/>
              <a:t>neovascularization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endParaRPr lang="en-US" dirty="0"/>
          </a:p>
        </p:txBody>
      </p:sp>
      <p:pic>
        <p:nvPicPr>
          <p:cNvPr id="6" name="Content Placeholder 5" descr="hard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48655" y="437745"/>
            <a:ext cx="6935821" cy="6128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527" y="837398"/>
            <a:ext cx="4110593" cy="5621154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Findings: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err="1" smtClean="0"/>
              <a:t>Microaneurysm</a:t>
            </a:r>
            <a:r>
              <a:rPr lang="en-US" b="1" dirty="0" smtClean="0"/>
              <a:t> </a:t>
            </a:r>
            <a:r>
              <a:rPr lang="en-US" dirty="0" smtClean="0"/>
              <a:t>of capillaries at 2,3,4,10 o’clock position, one DD temporal to edge of disc.</a:t>
            </a:r>
          </a:p>
          <a:p>
            <a:pPr>
              <a:buNone/>
            </a:pPr>
            <a:r>
              <a:rPr lang="en-US" dirty="0" smtClean="0"/>
              <a:t>	Also there is hard </a:t>
            </a:r>
            <a:r>
              <a:rPr lang="en-US" dirty="0" err="1" smtClean="0"/>
              <a:t>exudate</a:t>
            </a:r>
            <a:endParaRPr lang="en-US" dirty="0" smtClean="0"/>
          </a:p>
          <a:p>
            <a:r>
              <a:rPr lang="en-US" sz="2400" b="1" dirty="0" smtClean="0">
                <a:solidFill>
                  <a:srgbClr val="FFC000"/>
                </a:solidFill>
              </a:rPr>
              <a:t>D/D :</a:t>
            </a:r>
          </a:p>
          <a:p>
            <a:pPr>
              <a:buNone/>
            </a:pPr>
            <a:r>
              <a:rPr lang="en-US" dirty="0" smtClean="0"/>
              <a:t>	Diabetic retinopathy</a:t>
            </a:r>
          </a:p>
          <a:p>
            <a:pPr>
              <a:buNone/>
            </a:pPr>
            <a:r>
              <a:rPr lang="en-US" dirty="0" smtClean="0"/>
              <a:t>	Hypertensive retinopathy</a:t>
            </a:r>
          </a:p>
          <a:p>
            <a:pPr>
              <a:buNone/>
            </a:pPr>
            <a:r>
              <a:rPr lang="en-US" dirty="0" smtClean="0"/>
              <a:t>	Atherosclerosis</a:t>
            </a:r>
          </a:p>
          <a:p>
            <a:pPr>
              <a:buNone/>
            </a:pPr>
            <a:r>
              <a:rPr lang="en-US" dirty="0" smtClean="0"/>
              <a:t>	SLE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Polyarteritits</a:t>
            </a:r>
            <a:r>
              <a:rPr lang="en-US" dirty="0" smtClean="0"/>
              <a:t> </a:t>
            </a:r>
            <a:r>
              <a:rPr lang="en-US" dirty="0" err="1" smtClean="0"/>
              <a:t>nodosa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Sickle cell </a:t>
            </a:r>
            <a:r>
              <a:rPr lang="en-US" dirty="0" err="1" smtClean="0"/>
              <a:t>anaemia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Leukaemia</a:t>
            </a:r>
            <a:endParaRPr lang="en-US" dirty="0"/>
          </a:p>
        </p:txBody>
      </p:sp>
      <p:pic>
        <p:nvPicPr>
          <p:cNvPr id="5" name="Content Placeholder 4" descr="micro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79495" y="250257"/>
            <a:ext cx="7555831" cy="61312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780" y="693019"/>
            <a:ext cx="5106004" cy="567890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Findings:</a:t>
            </a:r>
          </a:p>
          <a:p>
            <a:pPr>
              <a:buNone/>
            </a:pPr>
            <a:r>
              <a:rPr lang="en-US" dirty="0" smtClean="0"/>
              <a:t>		Multiple </a:t>
            </a:r>
            <a:r>
              <a:rPr lang="en-US" b="1" dirty="0" smtClean="0"/>
              <a:t>dot and blot</a:t>
            </a:r>
            <a:r>
              <a:rPr lang="en-US" dirty="0" smtClean="0"/>
              <a:t>	</a:t>
            </a:r>
            <a:r>
              <a:rPr lang="en-US" b="1" dirty="0" err="1" smtClean="0"/>
              <a:t>haemorrhage</a:t>
            </a:r>
            <a:r>
              <a:rPr lang="en-US" b="1" dirty="0" smtClean="0"/>
              <a:t> </a:t>
            </a:r>
            <a:r>
              <a:rPr lang="en-US" dirty="0" smtClean="0"/>
              <a:t>scattered 	throughout the retina.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D/D : </a:t>
            </a:r>
          </a:p>
          <a:p>
            <a:pPr>
              <a:buNone/>
            </a:pPr>
            <a:r>
              <a:rPr lang="en-US" dirty="0" smtClean="0"/>
              <a:t>		Diabetic retinopathy</a:t>
            </a:r>
          </a:p>
          <a:p>
            <a:pPr>
              <a:buNone/>
            </a:pPr>
            <a:r>
              <a:rPr lang="en-US" dirty="0" smtClean="0"/>
              <a:t>		Hypertensive retinopathy</a:t>
            </a:r>
          </a:p>
          <a:p>
            <a:pPr>
              <a:buNone/>
            </a:pPr>
            <a:r>
              <a:rPr lang="en-US" dirty="0" smtClean="0"/>
              <a:t>		CRVO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Peripapillary</a:t>
            </a:r>
            <a:r>
              <a:rPr lang="en-US" dirty="0" smtClean="0"/>
              <a:t> hemorrhage in 	patients with normal tension 	glaucoma </a:t>
            </a:r>
            <a:endParaRPr lang="en-US" dirty="0"/>
          </a:p>
        </p:txBody>
      </p:sp>
      <p:pic>
        <p:nvPicPr>
          <p:cNvPr id="5" name="Content Placeholder 4" descr="dotblotb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40918" y="644893"/>
            <a:ext cx="5804034" cy="5707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406" y="683395"/>
            <a:ext cx="5106004" cy="5755906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Findings: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Flame shaped </a:t>
            </a:r>
            <a:r>
              <a:rPr lang="en-US" b="1" dirty="0" err="1" smtClean="0"/>
              <a:t>haemorrhage</a:t>
            </a:r>
            <a:r>
              <a:rPr lang="en-US" b="1" dirty="0" smtClean="0"/>
              <a:t> </a:t>
            </a:r>
            <a:r>
              <a:rPr lang="en-US" dirty="0" smtClean="0"/>
              <a:t>on 8 and 10 o’clock position, at temporal side and  adjacent to optic disc.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FFC000"/>
                </a:solidFill>
              </a:rPr>
              <a:t>D/D :</a:t>
            </a:r>
          </a:p>
          <a:p>
            <a:pPr>
              <a:buNone/>
            </a:pPr>
            <a:r>
              <a:rPr lang="en-US" dirty="0" smtClean="0"/>
              <a:t>	Hypertensive retinopathy</a:t>
            </a:r>
          </a:p>
          <a:p>
            <a:pPr>
              <a:buNone/>
            </a:pPr>
            <a:r>
              <a:rPr lang="en-US" dirty="0" smtClean="0"/>
              <a:t>	Retinal vein occlusion</a:t>
            </a:r>
          </a:p>
          <a:p>
            <a:pPr>
              <a:buNone/>
            </a:pPr>
            <a:r>
              <a:rPr lang="en-US" dirty="0" smtClean="0"/>
              <a:t>	NPDR</a:t>
            </a:r>
          </a:p>
          <a:p>
            <a:pPr>
              <a:buNone/>
            </a:pPr>
            <a:r>
              <a:rPr lang="en-US" dirty="0" smtClean="0"/>
              <a:t>	Retinal </a:t>
            </a:r>
            <a:r>
              <a:rPr lang="en-US" dirty="0" err="1" smtClean="0"/>
              <a:t>vasculitis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Concussion trauma</a:t>
            </a:r>
          </a:p>
          <a:p>
            <a:pPr>
              <a:buNone/>
            </a:pPr>
            <a:r>
              <a:rPr lang="en-US" dirty="0" smtClean="0"/>
              <a:t>	Blood </a:t>
            </a:r>
            <a:r>
              <a:rPr lang="en-US" dirty="0" err="1" smtClean="0"/>
              <a:t>dyscrasia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8" descr="flame-hem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81036" y="673768"/>
            <a:ext cx="5919537" cy="5755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4819048"/>
          </a:xfrm>
        </p:spPr>
        <p:txBody>
          <a:bodyPr/>
          <a:lstStyle/>
          <a:p>
            <a:r>
              <a:rPr lang="en-US" dirty="0" smtClean="0"/>
              <a:t>Scenario and findings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658" y="1039528"/>
            <a:ext cx="5106004" cy="5380523"/>
          </a:xfrm>
        </p:spPr>
        <p:txBody>
          <a:bodyPr/>
          <a:lstStyle/>
          <a:p>
            <a:pPr algn="just"/>
            <a:r>
              <a:rPr lang="en-US" dirty="0" smtClean="0"/>
              <a:t>A 62 years old man with DM for 12 years presents with raised blood glucose level for last 3 months in spite of intensive diet and exercise. </a:t>
            </a:r>
          </a:p>
          <a:p>
            <a:pPr algn="just"/>
            <a:r>
              <a:rPr lang="en-US" dirty="0" smtClean="0"/>
              <a:t>He is taking </a:t>
            </a:r>
            <a:r>
              <a:rPr lang="en-US" dirty="0" err="1" smtClean="0"/>
              <a:t>glimepiride</a:t>
            </a:r>
            <a:r>
              <a:rPr lang="en-US" dirty="0" smtClean="0"/>
              <a:t> 4 mg and </a:t>
            </a:r>
            <a:r>
              <a:rPr lang="en-US" dirty="0" err="1" smtClean="0"/>
              <a:t>metformin</a:t>
            </a:r>
            <a:r>
              <a:rPr lang="en-US" dirty="0" smtClean="0"/>
              <a:t> 1.5 gm daily.</a:t>
            </a:r>
          </a:p>
          <a:p>
            <a:pPr algn="just"/>
            <a:r>
              <a:rPr lang="en-US" dirty="0" smtClean="0"/>
              <a:t>He also complaints of numbness and tingling sensation of both hands and feet and blurring of vision.</a:t>
            </a:r>
          </a:p>
          <a:p>
            <a:pPr algn="just"/>
            <a:r>
              <a:rPr lang="en-US" dirty="0" smtClean="0"/>
              <a:t>His </a:t>
            </a:r>
            <a:r>
              <a:rPr lang="en-US" dirty="0" err="1" smtClean="0"/>
              <a:t>fundoscopy</a:t>
            </a:r>
            <a:r>
              <a:rPr lang="en-US" dirty="0" smtClean="0"/>
              <a:t> ….</a:t>
            </a:r>
            <a:endParaRPr lang="en-US" dirty="0"/>
          </a:p>
        </p:txBody>
      </p:sp>
      <p:pic>
        <p:nvPicPr>
          <p:cNvPr id="5" name="Content Placeholder 4" descr="npdr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56421" y="462013"/>
            <a:ext cx="5698155" cy="5958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027" y="587142"/>
            <a:ext cx="5679510" cy="6270858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Findings:</a:t>
            </a:r>
          </a:p>
          <a:p>
            <a:pPr algn="just"/>
            <a:r>
              <a:rPr lang="en-US" dirty="0" err="1" smtClean="0"/>
              <a:t>Microaneurysm</a:t>
            </a:r>
            <a:r>
              <a:rPr lang="en-US" dirty="0" smtClean="0"/>
              <a:t> at 9,10,12 o’clock, cotton wool </a:t>
            </a:r>
            <a:r>
              <a:rPr lang="en-US" dirty="0" err="1" smtClean="0"/>
              <a:t>exudate</a:t>
            </a:r>
            <a:r>
              <a:rPr lang="en-US" dirty="0" smtClean="0"/>
              <a:t> at 2, 12 o’clock, hard </a:t>
            </a:r>
            <a:r>
              <a:rPr lang="en-US" dirty="0" err="1" smtClean="0"/>
              <a:t>exuadate</a:t>
            </a:r>
            <a:r>
              <a:rPr lang="en-US" dirty="0" smtClean="0"/>
              <a:t> at 9 o’clock, flame </a:t>
            </a:r>
            <a:r>
              <a:rPr lang="en-US" dirty="0" err="1" smtClean="0"/>
              <a:t>haemorrhage</a:t>
            </a:r>
            <a:r>
              <a:rPr lang="en-US" dirty="0" smtClean="0"/>
              <a:t> at 7,8,9 o’clock position.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neovascularization</a:t>
            </a:r>
            <a:endParaRPr lang="en-US" dirty="0" smtClean="0"/>
          </a:p>
          <a:p>
            <a:r>
              <a:rPr lang="en-US" dirty="0" smtClean="0"/>
              <a:t>No AV nipping</a:t>
            </a:r>
          </a:p>
          <a:p>
            <a:r>
              <a:rPr lang="en-US" dirty="0" smtClean="0"/>
              <a:t>Optic disc is normal</a:t>
            </a:r>
          </a:p>
          <a:p>
            <a:r>
              <a:rPr lang="en-US" sz="2400" b="1" dirty="0" err="1" smtClean="0">
                <a:solidFill>
                  <a:srgbClr val="FFC000"/>
                </a:solidFill>
              </a:rPr>
              <a:t>Dx</a:t>
            </a:r>
            <a:r>
              <a:rPr lang="en-US" sz="2400" b="1" dirty="0" smtClean="0">
                <a:solidFill>
                  <a:srgbClr val="FFC000"/>
                </a:solidFill>
              </a:rPr>
              <a:t>:</a:t>
            </a:r>
          </a:p>
          <a:p>
            <a:r>
              <a:rPr lang="en-US" dirty="0" smtClean="0"/>
              <a:t>Non proliferative diabetic retinopathy 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D/D: </a:t>
            </a:r>
          </a:p>
          <a:p>
            <a:r>
              <a:rPr lang="en-US" dirty="0" smtClean="0"/>
              <a:t>Hypertensive retinopathy (III)</a:t>
            </a:r>
          </a:p>
          <a:p>
            <a:r>
              <a:rPr lang="en-US" dirty="0" smtClean="0"/>
              <a:t>CRVO</a:t>
            </a:r>
          </a:p>
          <a:p>
            <a:r>
              <a:rPr lang="en-US" dirty="0" smtClean="0"/>
              <a:t>Blood </a:t>
            </a:r>
            <a:r>
              <a:rPr lang="en-US" dirty="0" err="1" smtClean="0"/>
              <a:t>dyscrasia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npdr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68177" y="596766"/>
            <a:ext cx="5380521" cy="5958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75386"/>
            <a:ext cx="10353761" cy="12320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Typical findings of Diabetic retinopathy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67301"/>
            <a:ext cx="10353762" cy="4620126"/>
          </a:xfrm>
        </p:spPr>
        <p:txBody>
          <a:bodyPr>
            <a:normAutofit/>
          </a:bodyPr>
          <a:lstStyle/>
          <a:p>
            <a:r>
              <a:rPr lang="en-US" dirty="0" err="1" smtClean="0"/>
              <a:t>Microaneurysms</a:t>
            </a:r>
            <a:endParaRPr lang="en-US" dirty="0" smtClean="0"/>
          </a:p>
          <a:p>
            <a:r>
              <a:rPr lang="en-US" dirty="0" smtClean="0"/>
              <a:t>Dot </a:t>
            </a:r>
            <a:r>
              <a:rPr lang="en-US" dirty="0" err="1" smtClean="0"/>
              <a:t>haemorrhage</a:t>
            </a:r>
            <a:endParaRPr lang="en-US" dirty="0" smtClean="0"/>
          </a:p>
          <a:p>
            <a:r>
              <a:rPr lang="en-US" dirty="0" smtClean="0"/>
              <a:t>Venous beading</a:t>
            </a:r>
          </a:p>
          <a:p>
            <a:r>
              <a:rPr lang="en-US" dirty="0" smtClean="0"/>
              <a:t>Cotton wool spot</a:t>
            </a:r>
          </a:p>
          <a:p>
            <a:r>
              <a:rPr lang="en-US" dirty="0" smtClean="0"/>
              <a:t>Hard </a:t>
            </a:r>
            <a:r>
              <a:rPr lang="en-US" dirty="0" err="1" smtClean="0"/>
              <a:t>exudate</a:t>
            </a:r>
            <a:endParaRPr lang="en-US" dirty="0" smtClean="0"/>
          </a:p>
          <a:p>
            <a:r>
              <a:rPr lang="en-US" dirty="0" smtClean="0"/>
              <a:t>Flame shaped </a:t>
            </a:r>
            <a:r>
              <a:rPr lang="en-US" dirty="0" err="1" smtClean="0"/>
              <a:t>haemorrhage</a:t>
            </a:r>
            <a:endParaRPr lang="en-US" dirty="0" smtClean="0"/>
          </a:p>
          <a:p>
            <a:r>
              <a:rPr lang="en-US" dirty="0" err="1" smtClean="0"/>
              <a:t>Exudative</a:t>
            </a:r>
            <a:r>
              <a:rPr lang="en-US" dirty="0" smtClean="0"/>
              <a:t> </a:t>
            </a:r>
            <a:r>
              <a:rPr lang="en-US" dirty="0" err="1" smtClean="0"/>
              <a:t>maculopathy</a:t>
            </a:r>
            <a:endParaRPr lang="en-US" dirty="0" smtClean="0"/>
          </a:p>
          <a:p>
            <a:r>
              <a:rPr lang="en-US" dirty="0" err="1" smtClean="0"/>
              <a:t>Neovascularization</a:t>
            </a:r>
            <a:r>
              <a:rPr lang="en-US" dirty="0" smtClean="0"/>
              <a:t> and fibrous proliferation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opp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4477" y="1546698"/>
            <a:ext cx="5591782" cy="4873557"/>
          </a:xfrm>
        </p:spPr>
      </p:pic>
      <p:pic>
        <p:nvPicPr>
          <p:cNvPr id="5" name="Content Placeholder 4" descr="light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591733" y="2133336"/>
            <a:ext cx="4067743" cy="3534269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3795" y="428017"/>
            <a:ext cx="10353761" cy="1001950"/>
          </a:xfrm>
        </p:spPr>
        <p:txBody>
          <a:bodyPr/>
          <a:lstStyle/>
          <a:p>
            <a:r>
              <a:rPr lang="en-US" dirty="0" smtClean="0"/>
              <a:t>Parts of </a:t>
            </a:r>
            <a:r>
              <a:rPr lang="en-US" dirty="0" err="1" smtClean="0"/>
              <a:t>opthalmoscope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651" y="1491553"/>
            <a:ext cx="5053869" cy="3702881"/>
          </a:xfrm>
        </p:spPr>
        <p:txBody>
          <a:bodyPr/>
          <a:lstStyle/>
          <a:p>
            <a:pPr algn="just"/>
            <a:r>
              <a:rPr lang="en-US" dirty="0" smtClean="0"/>
              <a:t>52 years old non diabetic man presented with elevated blood pressure for 3 months. He is hypertensive for 10 years.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Fundoscopy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5" name="Content Placeholder 4" descr="htn1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0148" y="760396"/>
            <a:ext cx="6622182" cy="56981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654" y="664143"/>
            <a:ext cx="5106004" cy="5823284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Findings:</a:t>
            </a:r>
          </a:p>
          <a:p>
            <a:r>
              <a:rPr lang="en-US" dirty="0" smtClean="0"/>
              <a:t>Multiple cotton wool exudates and flame shaped </a:t>
            </a:r>
            <a:r>
              <a:rPr lang="en-US" dirty="0" err="1" smtClean="0"/>
              <a:t>haemorrhage</a:t>
            </a:r>
            <a:r>
              <a:rPr lang="en-US" dirty="0" smtClean="0"/>
              <a:t> at 6,7,8,9,10,12 o’clock position, hard exudates at macula.  </a:t>
            </a:r>
          </a:p>
          <a:p>
            <a:r>
              <a:rPr lang="en-US" dirty="0" err="1" smtClean="0"/>
              <a:t>Arterio</a:t>
            </a:r>
            <a:r>
              <a:rPr lang="en-US" dirty="0" smtClean="0"/>
              <a:t>-venous nipping at 6 o’clock position</a:t>
            </a:r>
          </a:p>
          <a:p>
            <a:r>
              <a:rPr lang="en-US" dirty="0" smtClean="0"/>
              <a:t>Optic disc is normal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neovascularization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microaneurysm</a:t>
            </a:r>
            <a:endParaRPr lang="en-US" dirty="0" smtClean="0"/>
          </a:p>
          <a:p>
            <a:r>
              <a:rPr lang="en-US" sz="2400" b="1" dirty="0" err="1" smtClean="0">
                <a:solidFill>
                  <a:srgbClr val="FFC000"/>
                </a:solidFill>
              </a:rPr>
              <a:t>Dx</a:t>
            </a:r>
            <a:r>
              <a:rPr lang="en-US" sz="2400" b="1" dirty="0" smtClean="0">
                <a:solidFill>
                  <a:srgbClr val="FFC000"/>
                </a:solidFill>
              </a:rPr>
              <a:t>:</a:t>
            </a:r>
          </a:p>
          <a:p>
            <a:r>
              <a:rPr lang="en-US" dirty="0" smtClean="0"/>
              <a:t>Hypertensive retinopathy (III)</a:t>
            </a:r>
            <a:endParaRPr lang="en-US" dirty="0"/>
          </a:p>
        </p:txBody>
      </p:sp>
      <p:pic>
        <p:nvPicPr>
          <p:cNvPr id="5" name="Content Placeholder 4" descr="htn1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84783" y="972151"/>
            <a:ext cx="6208295" cy="52072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787" y="741144"/>
            <a:ext cx="4572605" cy="5755907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D/D:</a:t>
            </a:r>
          </a:p>
          <a:p>
            <a:r>
              <a:rPr lang="en-US" dirty="0" smtClean="0"/>
              <a:t> NPDR</a:t>
            </a:r>
          </a:p>
          <a:p>
            <a:r>
              <a:rPr lang="en-US" dirty="0" smtClean="0"/>
              <a:t>CRVO</a:t>
            </a:r>
          </a:p>
          <a:p>
            <a:r>
              <a:rPr lang="en-US" dirty="0" smtClean="0"/>
              <a:t>Blood </a:t>
            </a:r>
            <a:r>
              <a:rPr lang="en-US" dirty="0" err="1" smtClean="0"/>
              <a:t>dyscrasia</a:t>
            </a:r>
            <a:endParaRPr lang="en-US" dirty="0" smtClean="0"/>
          </a:p>
          <a:p>
            <a:r>
              <a:rPr lang="en-US" dirty="0" smtClean="0"/>
              <a:t>SLE</a:t>
            </a:r>
          </a:p>
          <a:p>
            <a:endParaRPr lang="en-US" dirty="0"/>
          </a:p>
        </p:txBody>
      </p:sp>
      <p:pic>
        <p:nvPicPr>
          <p:cNvPr id="5" name="Content Placeholder 4" descr="htn1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67149" y="673768"/>
            <a:ext cx="6554805" cy="58232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81262"/>
            <a:ext cx="10353761" cy="10972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Typical findings of hypertensive retinopathy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310063"/>
            <a:ext cx="10353762" cy="3481136"/>
          </a:xfrm>
        </p:spPr>
        <p:txBody>
          <a:bodyPr/>
          <a:lstStyle/>
          <a:p>
            <a:r>
              <a:rPr lang="en-US" dirty="0" smtClean="0"/>
              <a:t>Arteriolar thickening, </a:t>
            </a:r>
            <a:r>
              <a:rPr lang="en-US" dirty="0" err="1" smtClean="0"/>
              <a:t>tortuosity</a:t>
            </a:r>
            <a:r>
              <a:rPr lang="en-US" dirty="0" smtClean="0"/>
              <a:t>, Increased </a:t>
            </a:r>
            <a:r>
              <a:rPr lang="en-US" dirty="0" err="1" smtClean="0"/>
              <a:t>reflectiveness</a:t>
            </a:r>
            <a:endParaRPr lang="en-US" dirty="0" smtClean="0"/>
          </a:p>
          <a:p>
            <a:r>
              <a:rPr lang="en-US" dirty="0" err="1" smtClean="0"/>
              <a:t>Arterio</a:t>
            </a:r>
            <a:r>
              <a:rPr lang="en-US" dirty="0" smtClean="0"/>
              <a:t>-venous nipping</a:t>
            </a:r>
          </a:p>
          <a:p>
            <a:r>
              <a:rPr lang="en-US" dirty="0" smtClean="0"/>
              <a:t>Cotton wool exudates, flame shaped or blot </a:t>
            </a:r>
            <a:r>
              <a:rPr lang="en-US" dirty="0" err="1" smtClean="0"/>
              <a:t>haemorrhage</a:t>
            </a:r>
            <a:endParaRPr lang="en-US" dirty="0" smtClean="0"/>
          </a:p>
          <a:p>
            <a:r>
              <a:rPr lang="en-US" dirty="0" err="1" smtClean="0"/>
              <a:t>Papilloedema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783" y="1087655"/>
            <a:ext cx="5106004" cy="449178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 young obese </a:t>
            </a:r>
            <a:r>
              <a:rPr lang="en-US" dirty="0" err="1" smtClean="0"/>
              <a:t>normotensive</a:t>
            </a:r>
            <a:r>
              <a:rPr lang="en-US" dirty="0" smtClean="0"/>
              <a:t>, non-diabetic lady presented with buzzing in the left ear for 3 months,  headache and </a:t>
            </a:r>
            <a:r>
              <a:rPr lang="en-US" dirty="0" err="1" smtClean="0"/>
              <a:t>diplopia</a:t>
            </a:r>
            <a:r>
              <a:rPr lang="en-US" dirty="0" smtClean="0"/>
              <a:t> for 2 months. He had a history of single episode of convulsion.</a:t>
            </a:r>
          </a:p>
          <a:p>
            <a:pPr algn="just"/>
            <a:r>
              <a:rPr lang="en-US" dirty="0" smtClean="0"/>
              <a:t>On examination there is </a:t>
            </a:r>
            <a:r>
              <a:rPr lang="en-US" dirty="0" err="1" smtClean="0"/>
              <a:t>bradycardia</a:t>
            </a:r>
            <a:r>
              <a:rPr lang="en-US" dirty="0" smtClean="0"/>
              <a:t> and raised BP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MRI of the brain shows an abnormality in frontal lobe.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Fundoscopy</a:t>
            </a:r>
            <a:r>
              <a:rPr lang="en-US" dirty="0" smtClean="0"/>
              <a:t> shows…..</a:t>
            </a:r>
            <a:endParaRPr lang="en-US" dirty="0"/>
          </a:p>
        </p:txBody>
      </p:sp>
      <p:pic>
        <p:nvPicPr>
          <p:cNvPr id="5" name="Content Placeholder 4" descr="p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1785" y="654519"/>
            <a:ext cx="5967663" cy="56885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013" y="635267"/>
            <a:ext cx="5557786" cy="57847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Findings:</a:t>
            </a:r>
          </a:p>
          <a:p>
            <a:pPr algn="just">
              <a:buNone/>
            </a:pPr>
            <a:r>
              <a:rPr lang="en-US" dirty="0" smtClean="0"/>
              <a:t>		Optic disc swollen, margin is blurred.</a:t>
            </a:r>
          </a:p>
          <a:p>
            <a:pPr algn="just">
              <a:buNone/>
            </a:pPr>
            <a:r>
              <a:rPr lang="en-US" dirty="0" smtClean="0"/>
              <a:t>		No abnormality in retina and blood 	vessels.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400" b="1" dirty="0" err="1" smtClean="0">
                <a:solidFill>
                  <a:srgbClr val="FFC000"/>
                </a:solidFill>
              </a:rPr>
              <a:t>Dx</a:t>
            </a:r>
            <a:r>
              <a:rPr lang="en-US" sz="2400" b="1" dirty="0" smtClean="0">
                <a:solidFill>
                  <a:srgbClr val="FFC000"/>
                </a:solidFill>
              </a:rPr>
              <a:t>: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		</a:t>
            </a:r>
            <a:r>
              <a:rPr lang="en-US" dirty="0" err="1" smtClean="0"/>
              <a:t>Papilloedema</a:t>
            </a:r>
            <a:r>
              <a:rPr lang="en-US" dirty="0" smtClean="0"/>
              <a:t> due to ICSOL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D/D:</a:t>
            </a:r>
          </a:p>
          <a:p>
            <a:pPr>
              <a:buNone/>
            </a:pPr>
            <a:r>
              <a:rPr lang="en-US" dirty="0" smtClean="0"/>
              <a:t>		Idiopathic intracranial hypertension</a:t>
            </a:r>
          </a:p>
          <a:p>
            <a:pPr>
              <a:buNone/>
            </a:pPr>
            <a:r>
              <a:rPr lang="en-US" dirty="0" smtClean="0"/>
              <a:t>		Cerebral venous sinus thrombosis</a:t>
            </a:r>
          </a:p>
          <a:p>
            <a:pPr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5" name="Content Placeholder 4" descr="p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56960" y="447575"/>
            <a:ext cx="5573027" cy="5967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514" y="741145"/>
            <a:ext cx="5519285" cy="5582653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A 35 years old non diabetic, </a:t>
            </a:r>
            <a:r>
              <a:rPr lang="en-US" dirty="0" err="1" smtClean="0"/>
              <a:t>normotensive</a:t>
            </a:r>
            <a:r>
              <a:rPr lang="en-US" dirty="0" smtClean="0"/>
              <a:t> lady came to Neurology clinic with progressive weakness and stiffness of both lower limbs, unsteady gait and lost of vision for 10 days. She has occasional nocturnal enuresis and had a history of an episode of visual loss 5 months back for which she visited doctor but found nothing abnormality in her eye. She also had several bad falls. </a:t>
            </a:r>
          </a:p>
          <a:p>
            <a:pPr algn="just"/>
            <a:r>
              <a:rPr lang="en-US" dirty="0" smtClean="0"/>
              <a:t>MRI revealed a multifocal white matter disease - areas of increased T2 signal in both cerebral hemispheres. Spinal tap revealed the presence of </a:t>
            </a:r>
            <a:r>
              <a:rPr lang="en-US" dirty="0" err="1" smtClean="0"/>
              <a:t>oligoclonal</a:t>
            </a:r>
            <a:r>
              <a:rPr lang="en-US" dirty="0" smtClean="0"/>
              <a:t> bands in CSF.</a:t>
            </a:r>
          </a:p>
          <a:p>
            <a:pPr algn="just"/>
            <a:r>
              <a:rPr lang="en-US" dirty="0" err="1" smtClean="0"/>
              <a:t>Fundoscopy</a:t>
            </a:r>
            <a:r>
              <a:rPr lang="en-US" dirty="0" smtClean="0"/>
              <a:t> of this patient is supplied.</a:t>
            </a:r>
            <a:endParaRPr lang="en-US" dirty="0"/>
          </a:p>
        </p:txBody>
      </p:sp>
      <p:pic>
        <p:nvPicPr>
          <p:cNvPr id="5" name="Content Placeholder 4" descr="o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52674" y="664143"/>
            <a:ext cx="5515275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586" y="1313234"/>
            <a:ext cx="5106004" cy="5126477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Findings:</a:t>
            </a:r>
          </a:p>
          <a:p>
            <a:r>
              <a:rPr lang="en-US" dirty="0" smtClean="0"/>
              <a:t>Optic disc : Pale</a:t>
            </a:r>
          </a:p>
          <a:p>
            <a:r>
              <a:rPr lang="en-US" dirty="0" err="1" smtClean="0"/>
              <a:t>Margine</a:t>
            </a:r>
            <a:r>
              <a:rPr lang="en-US" dirty="0" smtClean="0"/>
              <a:t> : Clear</a:t>
            </a:r>
          </a:p>
          <a:p>
            <a:r>
              <a:rPr lang="en-US" dirty="0" smtClean="0"/>
              <a:t>Reduction of number of capillaries in the disc</a:t>
            </a:r>
          </a:p>
          <a:p>
            <a:endParaRPr lang="en-US" dirty="0" smtClean="0"/>
          </a:p>
          <a:p>
            <a:r>
              <a:rPr lang="en-US" sz="2400" b="1" dirty="0" err="1" smtClean="0">
                <a:solidFill>
                  <a:srgbClr val="FFC000"/>
                </a:solidFill>
              </a:rPr>
              <a:t>Dx</a:t>
            </a:r>
            <a:r>
              <a:rPr lang="en-US" sz="2400" b="1" dirty="0" smtClean="0">
                <a:solidFill>
                  <a:srgbClr val="FFC000"/>
                </a:solidFill>
              </a:rPr>
              <a:t>:</a:t>
            </a:r>
          </a:p>
          <a:p>
            <a:r>
              <a:rPr lang="en-US" dirty="0" smtClean="0"/>
              <a:t>Primary optic atrophy due to Multiple sclerosis</a:t>
            </a:r>
          </a:p>
        </p:txBody>
      </p:sp>
      <p:pic>
        <p:nvPicPr>
          <p:cNvPr id="5" name="Content Placeholder 4" descr="o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82512" y="1284051"/>
            <a:ext cx="5904688" cy="51459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586" y="1313234"/>
            <a:ext cx="5106004" cy="5126477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D/D: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Friedreich</a:t>
            </a:r>
            <a:r>
              <a:rPr lang="en-US" dirty="0" smtClean="0"/>
              <a:t> ataxia</a:t>
            </a:r>
          </a:p>
          <a:p>
            <a:r>
              <a:rPr lang="en-US" dirty="0" smtClean="0"/>
              <a:t>ICSOL</a:t>
            </a:r>
          </a:p>
          <a:p>
            <a:r>
              <a:rPr lang="en-US" dirty="0" err="1" smtClean="0"/>
              <a:t>Neurosarcoid</a:t>
            </a:r>
            <a:endParaRPr lang="en-US" dirty="0" smtClean="0"/>
          </a:p>
        </p:txBody>
      </p:sp>
      <p:pic>
        <p:nvPicPr>
          <p:cNvPr id="5" name="Content Placeholder 4" descr="o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82512" y="1284051"/>
            <a:ext cx="5904688" cy="51459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530" y="789272"/>
            <a:ext cx="5106004" cy="5428648"/>
          </a:xfrm>
        </p:spPr>
        <p:txBody>
          <a:bodyPr/>
          <a:lstStyle/>
          <a:p>
            <a:pPr algn="just"/>
            <a:r>
              <a:rPr lang="en-US" dirty="0" smtClean="0"/>
              <a:t>A 25 years old male with known rheumatic mitral valve disease has presented with fever, night sweat, </a:t>
            </a:r>
            <a:r>
              <a:rPr lang="en-US" dirty="0" err="1" smtClean="0"/>
              <a:t>arthralgia</a:t>
            </a:r>
            <a:r>
              <a:rPr lang="en-US" dirty="0" smtClean="0"/>
              <a:t>, weight loss and breathlessness for the past 2 months.</a:t>
            </a:r>
          </a:p>
          <a:p>
            <a:pPr algn="just"/>
            <a:r>
              <a:rPr lang="en-US" dirty="0" smtClean="0"/>
              <a:t>On auscultation of </a:t>
            </a:r>
            <a:r>
              <a:rPr lang="en-US" dirty="0" err="1" smtClean="0"/>
              <a:t>precordium</a:t>
            </a:r>
            <a:r>
              <a:rPr lang="en-US" dirty="0" smtClean="0"/>
              <a:t> there is a mid diastolic murmur,.</a:t>
            </a:r>
          </a:p>
          <a:p>
            <a:pPr algn="just"/>
            <a:r>
              <a:rPr lang="en-US" dirty="0" smtClean="0"/>
              <a:t>Auscultation of chest there is bi-basal fine </a:t>
            </a:r>
            <a:r>
              <a:rPr lang="en-US" dirty="0" err="1" smtClean="0"/>
              <a:t>crepitation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There is mild </a:t>
            </a:r>
            <a:r>
              <a:rPr lang="en-US" dirty="0" err="1" smtClean="0"/>
              <a:t>splenomegaly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Fundoscopy</a:t>
            </a:r>
            <a:r>
              <a:rPr lang="en-US" dirty="0" smtClean="0"/>
              <a:t> of this patient is….</a:t>
            </a:r>
            <a:endParaRPr lang="en-US" dirty="0"/>
          </a:p>
        </p:txBody>
      </p:sp>
      <p:pic>
        <p:nvPicPr>
          <p:cNvPr id="5" name="Content Placeholder 4" descr="roth spo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3798" y="616017"/>
            <a:ext cx="5621153" cy="5958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62648"/>
            <a:ext cx="10353761" cy="992220"/>
          </a:xfrm>
        </p:spPr>
        <p:txBody>
          <a:bodyPr/>
          <a:lstStyle/>
          <a:p>
            <a:r>
              <a:rPr lang="en-US" dirty="0" smtClean="0"/>
              <a:t>What we look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42417"/>
            <a:ext cx="10353762" cy="5077837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Optic disc</a:t>
            </a:r>
          </a:p>
          <a:p>
            <a:pPr>
              <a:buNone/>
            </a:pPr>
            <a:r>
              <a:rPr lang="en-US" dirty="0" smtClean="0"/>
              <a:t>		Color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Margine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Cup : Disc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Neovascularization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Blood vessels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Arterioloar</a:t>
            </a:r>
            <a:r>
              <a:rPr lang="en-US" dirty="0" smtClean="0"/>
              <a:t> / Venous crossing</a:t>
            </a:r>
          </a:p>
          <a:p>
            <a:pPr>
              <a:buNone/>
            </a:pPr>
            <a:r>
              <a:rPr lang="en-US" dirty="0" smtClean="0"/>
              <a:t>		Spontaneous arteriolar </a:t>
            </a:r>
            <a:r>
              <a:rPr lang="en-US" dirty="0" err="1" smtClean="0"/>
              <a:t>palsation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Spontaneous venous </a:t>
            </a:r>
            <a:r>
              <a:rPr lang="en-US" dirty="0" err="1" smtClean="0"/>
              <a:t>palasation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519764"/>
            <a:ext cx="5106004" cy="594912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Findings:</a:t>
            </a:r>
          </a:p>
          <a:p>
            <a:pPr>
              <a:buNone/>
            </a:pPr>
            <a:r>
              <a:rPr lang="en-US" dirty="0" smtClean="0"/>
              <a:t>		Red with white-centered retinal 	hemorrhages  located 	approximately one disc diameter 	temporal to the edge of the disc .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400" b="1" dirty="0" err="1" smtClean="0">
                <a:solidFill>
                  <a:srgbClr val="FFC000"/>
                </a:solidFill>
              </a:rPr>
              <a:t>Dx</a:t>
            </a:r>
            <a:r>
              <a:rPr lang="en-US" sz="2400" b="1" dirty="0" smtClean="0">
                <a:solidFill>
                  <a:srgbClr val="FFC000"/>
                </a:solidFill>
              </a:rPr>
              <a:t>:</a:t>
            </a:r>
          </a:p>
          <a:p>
            <a:pPr>
              <a:buNone/>
            </a:pPr>
            <a:r>
              <a:rPr lang="en-US" sz="2200" dirty="0" smtClean="0"/>
              <a:t>		Roth’s spot due to infective 	</a:t>
            </a:r>
            <a:r>
              <a:rPr lang="en-US" sz="2200" dirty="0" err="1" smtClean="0"/>
              <a:t>endocarditis</a:t>
            </a:r>
            <a:endParaRPr lang="en-US" sz="2200" dirty="0" smtClean="0"/>
          </a:p>
          <a:p>
            <a:r>
              <a:rPr lang="en-US" sz="2400" b="1" dirty="0" smtClean="0">
                <a:solidFill>
                  <a:srgbClr val="FFC000"/>
                </a:solidFill>
              </a:rPr>
              <a:t>D/D: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Leukaemia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SLE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roth spo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66170" y="603116"/>
            <a:ext cx="5369667" cy="5836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55" y="827772"/>
            <a:ext cx="5106004" cy="5515275"/>
          </a:xfrm>
        </p:spPr>
        <p:txBody>
          <a:bodyPr/>
          <a:lstStyle/>
          <a:p>
            <a:pPr algn="just"/>
            <a:r>
              <a:rPr lang="en-US" dirty="0" smtClean="0"/>
              <a:t>A 45 years old hypertensive woman developed sudden severe thunderclap headache with vomiting  for several times 3 days back when she was quarreling with her neighbor.</a:t>
            </a:r>
          </a:p>
          <a:p>
            <a:pPr algn="just"/>
            <a:r>
              <a:rPr lang="en-US" dirty="0" smtClean="0"/>
              <a:t>Admission BP 150/90 mm Hg.</a:t>
            </a:r>
          </a:p>
          <a:p>
            <a:pPr algn="just"/>
            <a:r>
              <a:rPr lang="en-US" dirty="0" err="1" smtClean="0"/>
              <a:t>Fundoscopy</a:t>
            </a:r>
            <a:r>
              <a:rPr lang="en-US" dirty="0" smtClean="0"/>
              <a:t> reveals….</a:t>
            </a:r>
            <a:endParaRPr lang="en-US" dirty="0"/>
          </a:p>
        </p:txBody>
      </p:sp>
      <p:pic>
        <p:nvPicPr>
          <p:cNvPr id="5" name="Content Placeholder 4" descr="subhy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42535" y="741145"/>
            <a:ext cx="5938787" cy="55152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654518"/>
            <a:ext cx="5106004" cy="5842535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C000"/>
                </a:solidFill>
              </a:rPr>
              <a:t>Findings:</a:t>
            </a:r>
          </a:p>
          <a:p>
            <a:r>
              <a:rPr lang="en-US" dirty="0" err="1" smtClean="0"/>
              <a:t>Haemorrhage</a:t>
            </a:r>
            <a:r>
              <a:rPr lang="en-US" dirty="0" smtClean="0"/>
              <a:t> with </a:t>
            </a:r>
            <a:r>
              <a:rPr lang="en-US" dirty="0" err="1" smtClean="0"/>
              <a:t>cresentric</a:t>
            </a:r>
            <a:r>
              <a:rPr lang="en-US" dirty="0" smtClean="0"/>
              <a:t> shape or upward concavity.</a:t>
            </a:r>
          </a:p>
          <a:p>
            <a:r>
              <a:rPr lang="en-US" sz="2400" b="1" dirty="0" err="1" smtClean="0">
                <a:solidFill>
                  <a:srgbClr val="FFC000"/>
                </a:solidFill>
              </a:rPr>
              <a:t>Dx</a:t>
            </a:r>
            <a:r>
              <a:rPr lang="en-US" sz="2400" b="1" dirty="0" smtClean="0">
                <a:solidFill>
                  <a:srgbClr val="FFC000"/>
                </a:solidFill>
              </a:rPr>
              <a:t>: </a:t>
            </a:r>
          </a:p>
          <a:p>
            <a:r>
              <a:rPr lang="en-US" dirty="0" err="1" smtClean="0"/>
              <a:t>Subhyaloid</a:t>
            </a:r>
            <a:r>
              <a:rPr lang="en-US" dirty="0" smtClean="0"/>
              <a:t> </a:t>
            </a:r>
            <a:r>
              <a:rPr lang="en-US" dirty="0" err="1" smtClean="0"/>
              <a:t>haemorrhage</a:t>
            </a:r>
            <a:r>
              <a:rPr lang="en-US" dirty="0" smtClean="0"/>
              <a:t> due to SAH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FFC000"/>
                </a:solidFill>
              </a:rPr>
              <a:t>D/D:</a:t>
            </a:r>
            <a:endParaRPr lang="en-US" dirty="0" smtClean="0"/>
          </a:p>
          <a:p>
            <a:r>
              <a:rPr lang="en-US" dirty="0" smtClean="0"/>
              <a:t>Blood </a:t>
            </a:r>
            <a:r>
              <a:rPr lang="en-US" dirty="0" err="1" smtClean="0"/>
              <a:t>dyscrasia</a:t>
            </a:r>
            <a:endParaRPr lang="en-US" dirty="0" smtClean="0"/>
          </a:p>
          <a:p>
            <a:r>
              <a:rPr lang="en-US" dirty="0" smtClean="0"/>
              <a:t>Trauma</a:t>
            </a:r>
          </a:p>
          <a:p>
            <a:r>
              <a:rPr lang="en-US" dirty="0" smtClean="0"/>
              <a:t>Hypertension</a:t>
            </a:r>
          </a:p>
          <a:p>
            <a:r>
              <a:rPr lang="en-US" dirty="0" smtClean="0"/>
              <a:t>DM</a:t>
            </a:r>
          </a:p>
        </p:txBody>
      </p:sp>
      <p:pic>
        <p:nvPicPr>
          <p:cNvPr id="5" name="Content Placeholder 4" descr="subhy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99183" y="1078029"/>
            <a:ext cx="5120640" cy="4976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55" y="1203158"/>
            <a:ext cx="5106004" cy="5284269"/>
          </a:xfrm>
        </p:spPr>
        <p:txBody>
          <a:bodyPr/>
          <a:lstStyle/>
          <a:p>
            <a:pPr algn="just"/>
            <a:r>
              <a:rPr lang="en-US" dirty="0" smtClean="0"/>
              <a:t>A middle aged male presented with painless loss of vision in his left eye.</a:t>
            </a:r>
          </a:p>
          <a:p>
            <a:pPr algn="just"/>
            <a:r>
              <a:rPr lang="en-US" dirty="0" smtClean="0"/>
              <a:t>No H/O fever, </a:t>
            </a:r>
            <a:r>
              <a:rPr lang="en-US" dirty="0" err="1" smtClean="0"/>
              <a:t>arthralgia</a:t>
            </a:r>
            <a:r>
              <a:rPr lang="en-US" dirty="0" smtClean="0"/>
              <a:t>, weight loss.</a:t>
            </a:r>
          </a:p>
          <a:p>
            <a:pPr algn="just"/>
            <a:r>
              <a:rPr lang="en-US" dirty="0" smtClean="0"/>
              <a:t>Bony tenderness is absent.</a:t>
            </a:r>
          </a:p>
          <a:p>
            <a:pPr algn="just"/>
            <a:r>
              <a:rPr lang="en-US" dirty="0" smtClean="0"/>
              <a:t>He is hypertensive, non diabetic. </a:t>
            </a:r>
          </a:p>
          <a:p>
            <a:pPr algn="just"/>
            <a:r>
              <a:rPr lang="en-US" dirty="0" smtClean="0"/>
              <a:t>His BP is 160/95 mm Hg.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Fundoscopy</a:t>
            </a:r>
            <a:r>
              <a:rPr lang="en-US" dirty="0" smtClean="0"/>
              <a:t> of this patient….</a:t>
            </a:r>
            <a:endParaRPr lang="en-US" dirty="0"/>
          </a:p>
        </p:txBody>
      </p:sp>
      <p:pic>
        <p:nvPicPr>
          <p:cNvPr id="5" name="Content Placeholder 4" descr="crvo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04034" y="712269"/>
            <a:ext cx="6140918" cy="57751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1172" y="880712"/>
            <a:ext cx="5106004" cy="513507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Findings:</a:t>
            </a:r>
          </a:p>
          <a:p>
            <a:r>
              <a:rPr lang="en-US" dirty="0" smtClean="0"/>
              <a:t>Dot, blot and flame shaped hemorrhage in all four quadrants</a:t>
            </a:r>
          </a:p>
          <a:p>
            <a:r>
              <a:rPr lang="en-US" dirty="0" smtClean="0"/>
              <a:t>Dilated tortuous veins</a:t>
            </a:r>
          </a:p>
          <a:p>
            <a:r>
              <a:rPr lang="en-US" dirty="0" smtClean="0"/>
              <a:t>Optic disk edema.</a:t>
            </a:r>
          </a:p>
          <a:p>
            <a:endParaRPr lang="en-US" dirty="0" smtClean="0"/>
          </a:p>
          <a:p>
            <a:r>
              <a:rPr lang="en-US" sz="2400" b="1" dirty="0" err="1" smtClean="0">
                <a:solidFill>
                  <a:srgbClr val="FFC000"/>
                </a:solidFill>
              </a:rPr>
              <a:t>Dx</a:t>
            </a:r>
            <a:r>
              <a:rPr lang="en-US" sz="2400" b="1" dirty="0" smtClean="0">
                <a:solidFill>
                  <a:srgbClr val="FFC000"/>
                </a:solidFill>
              </a:rPr>
              <a:t>:</a:t>
            </a:r>
          </a:p>
          <a:p>
            <a:r>
              <a:rPr lang="en-US" dirty="0" smtClean="0"/>
              <a:t>Central retinal vein occlusion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crvo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51057" y="924027"/>
            <a:ext cx="5236143" cy="5216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567892"/>
            <a:ext cx="5106004" cy="597728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400" b="1" dirty="0" smtClean="0">
                <a:solidFill>
                  <a:srgbClr val="FFC000"/>
                </a:solidFill>
              </a:rPr>
              <a:t>D/D:</a:t>
            </a:r>
          </a:p>
          <a:p>
            <a:r>
              <a:rPr lang="en-US" dirty="0" smtClean="0"/>
              <a:t>Hypertensive retinopathy</a:t>
            </a:r>
          </a:p>
          <a:p>
            <a:r>
              <a:rPr lang="en-US" dirty="0" smtClean="0"/>
              <a:t>Atherosclerosis</a:t>
            </a:r>
          </a:p>
          <a:p>
            <a:r>
              <a:rPr lang="en-US" dirty="0" err="1" smtClean="0"/>
              <a:t>Hyperviscosity</a:t>
            </a:r>
            <a:r>
              <a:rPr lang="en-US" dirty="0" smtClean="0"/>
              <a:t> syndrome</a:t>
            </a:r>
          </a:p>
          <a:p>
            <a:r>
              <a:rPr lang="en-US" dirty="0" err="1" smtClean="0"/>
              <a:t>Hypercoagulable</a:t>
            </a:r>
            <a:r>
              <a:rPr lang="en-US" dirty="0" smtClean="0"/>
              <a:t> state</a:t>
            </a:r>
          </a:p>
          <a:p>
            <a:r>
              <a:rPr lang="en-US" dirty="0" smtClean="0"/>
              <a:t>SLE</a:t>
            </a:r>
          </a:p>
        </p:txBody>
      </p:sp>
      <p:pic>
        <p:nvPicPr>
          <p:cNvPr id="5" name="Content Placeholder 4" descr="crvo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51057" y="924027"/>
            <a:ext cx="5236143" cy="5216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527" y="394635"/>
            <a:ext cx="4765110" cy="6044666"/>
          </a:xfrm>
        </p:spPr>
        <p:txBody>
          <a:bodyPr/>
          <a:lstStyle/>
          <a:p>
            <a:r>
              <a:rPr lang="en-US" dirty="0" smtClean="0"/>
              <a:t>25 years old male presented with fever, gum bleeding and </a:t>
            </a:r>
            <a:r>
              <a:rPr lang="en-US" dirty="0" err="1" smtClean="0"/>
              <a:t>muco</a:t>
            </a:r>
            <a:r>
              <a:rPr lang="en-US" dirty="0" smtClean="0"/>
              <a:t> </a:t>
            </a:r>
            <a:r>
              <a:rPr lang="en-US" dirty="0" err="1" smtClean="0"/>
              <a:t>cutaneous</a:t>
            </a:r>
            <a:r>
              <a:rPr lang="en-US" dirty="0" smtClean="0"/>
              <a:t> bleeding.</a:t>
            </a:r>
          </a:p>
          <a:p>
            <a:r>
              <a:rPr lang="en-US" dirty="0" smtClean="0"/>
              <a:t>He has bone tenderness.</a:t>
            </a:r>
          </a:p>
          <a:p>
            <a:r>
              <a:rPr lang="en-US" dirty="0" err="1" smtClean="0"/>
              <a:t>Fundoscopy</a:t>
            </a:r>
            <a:r>
              <a:rPr lang="en-US" dirty="0" smtClean="0"/>
              <a:t> reveals…</a:t>
            </a:r>
          </a:p>
          <a:p>
            <a:r>
              <a:rPr lang="en-US" dirty="0" smtClean="0"/>
              <a:t>many central and </a:t>
            </a:r>
            <a:r>
              <a:rPr lang="en-US" dirty="0" err="1" smtClean="0"/>
              <a:t>paracentral</a:t>
            </a:r>
            <a:r>
              <a:rPr lang="en-US" dirty="0" smtClean="0"/>
              <a:t> superficial hemorrhages, some with a white center (Roth spots). No  macular edema</a:t>
            </a:r>
          </a:p>
          <a:p>
            <a:endParaRPr lang="en-US" dirty="0" smtClean="0"/>
          </a:p>
          <a:p>
            <a:r>
              <a:rPr lang="en-US" sz="2400" b="1" dirty="0" err="1" smtClean="0">
                <a:solidFill>
                  <a:srgbClr val="FFC000"/>
                </a:solidFill>
              </a:rPr>
              <a:t>Dx</a:t>
            </a:r>
            <a:r>
              <a:rPr lang="en-US" sz="2400" b="1" dirty="0" smtClean="0">
                <a:solidFill>
                  <a:srgbClr val="FFC000"/>
                </a:solidFill>
              </a:rPr>
              <a:t>: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	</a:t>
            </a:r>
            <a:r>
              <a:rPr lang="en-US" dirty="0" smtClean="0"/>
              <a:t>AML</a:t>
            </a:r>
            <a:endParaRPr lang="en-US" dirty="0"/>
          </a:p>
        </p:txBody>
      </p:sp>
      <p:pic>
        <p:nvPicPr>
          <p:cNvPr id="7" name="Content Placeholder 6" descr="Leukemic-Retinopathy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42535" y="616017"/>
            <a:ext cx="6015789" cy="57366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078931"/>
          </a:xfrm>
        </p:spPr>
        <p:txBody>
          <a:bodyPr/>
          <a:lstStyle/>
          <a:p>
            <a:r>
              <a:rPr lang="en-US" dirty="0" smtClean="0"/>
              <a:t>miscellaneous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587141"/>
            <a:ext cx="5106004" cy="591953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Findings:</a:t>
            </a:r>
          </a:p>
          <a:p>
            <a:pPr>
              <a:buNone/>
            </a:pPr>
            <a:r>
              <a:rPr lang="en-US" dirty="0" smtClean="0"/>
              <a:t>	Retina is pale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err="1" smtClean="0"/>
              <a:t>Aarterioles</a:t>
            </a:r>
            <a:r>
              <a:rPr lang="en-US" dirty="0" smtClean="0"/>
              <a:t> are thin and scanty</a:t>
            </a:r>
          </a:p>
          <a:p>
            <a:pPr>
              <a:buNone/>
            </a:pPr>
            <a:r>
              <a:rPr lang="en-US" dirty="0" smtClean="0"/>
              <a:t>	There is a cherry red spot at the macula</a:t>
            </a:r>
          </a:p>
          <a:p>
            <a:r>
              <a:rPr lang="en-US" sz="2400" b="1" dirty="0" err="1" smtClean="0">
                <a:solidFill>
                  <a:srgbClr val="FFC000"/>
                </a:solidFill>
              </a:rPr>
              <a:t>Dx</a:t>
            </a:r>
            <a:r>
              <a:rPr lang="en-US" sz="2400" b="1" dirty="0" smtClean="0">
                <a:solidFill>
                  <a:srgbClr val="FFC000"/>
                </a:solidFill>
              </a:rPr>
              <a:t>:</a:t>
            </a:r>
          </a:p>
          <a:p>
            <a:pPr>
              <a:buNone/>
            </a:pPr>
            <a:r>
              <a:rPr lang="en-US" b="1" dirty="0" smtClean="0"/>
              <a:t>	Central retinal artery occlusion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D/D:</a:t>
            </a:r>
          </a:p>
          <a:p>
            <a:pPr>
              <a:buNone/>
            </a:pPr>
            <a:r>
              <a:rPr lang="en-US" b="1" dirty="0" smtClean="0"/>
              <a:t>	Hypertension</a:t>
            </a:r>
          </a:p>
          <a:p>
            <a:pPr>
              <a:buNone/>
            </a:pPr>
            <a:r>
              <a:rPr lang="en-US" b="1" dirty="0" smtClean="0"/>
              <a:t>	DM</a:t>
            </a:r>
          </a:p>
          <a:p>
            <a:pPr>
              <a:buNone/>
            </a:pPr>
            <a:r>
              <a:rPr lang="en-US" b="1" dirty="0" smtClean="0"/>
              <a:t>	Atherosclerosis</a:t>
            </a:r>
          </a:p>
          <a:p>
            <a:pPr>
              <a:buNone/>
            </a:pPr>
            <a:r>
              <a:rPr lang="en-US" b="1" dirty="0" smtClean="0"/>
              <a:t>	GCA</a:t>
            </a:r>
            <a:endParaRPr lang="en-US" dirty="0"/>
          </a:p>
        </p:txBody>
      </p:sp>
      <p:pic>
        <p:nvPicPr>
          <p:cNvPr id="7" name="Content Placeholder 6" descr="crao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56935" y="818147"/>
            <a:ext cx="4957010" cy="55152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750771"/>
            <a:ext cx="5106004" cy="578478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Findings:</a:t>
            </a:r>
          </a:p>
          <a:p>
            <a:r>
              <a:rPr lang="en-US" dirty="0" smtClean="0"/>
              <a:t>Multiple areas of black pigmentation like bone </a:t>
            </a:r>
            <a:r>
              <a:rPr lang="en-US" dirty="0" err="1" smtClean="0"/>
              <a:t>spicules</a:t>
            </a:r>
            <a:r>
              <a:rPr lang="en-US" dirty="0" smtClean="0"/>
              <a:t> with </a:t>
            </a:r>
            <a:r>
              <a:rPr lang="en-US" dirty="0" err="1" smtClean="0"/>
              <a:t>varriable</a:t>
            </a:r>
            <a:r>
              <a:rPr lang="en-US" dirty="0" smtClean="0"/>
              <a:t> size and shape, some are </a:t>
            </a:r>
            <a:r>
              <a:rPr lang="en-US" dirty="0" err="1" smtClean="0"/>
              <a:t>criss</a:t>
            </a:r>
            <a:r>
              <a:rPr lang="en-US" dirty="0" smtClean="0"/>
              <a:t> cross pattern, at the periphery of </a:t>
            </a:r>
            <a:r>
              <a:rPr lang="en-US" dirty="0" err="1" smtClean="0"/>
              <a:t>fundus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Arteriolar narrowing.</a:t>
            </a:r>
          </a:p>
          <a:p>
            <a:r>
              <a:rPr lang="en-US" dirty="0" smtClean="0"/>
              <a:t>Macula is normal.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haemorrhage</a:t>
            </a:r>
            <a:r>
              <a:rPr lang="en-US" dirty="0" smtClean="0"/>
              <a:t> or exudates.</a:t>
            </a:r>
          </a:p>
          <a:p>
            <a:r>
              <a:rPr lang="en-US" b="1" dirty="0" err="1" smtClean="0">
                <a:solidFill>
                  <a:srgbClr val="FFC000"/>
                </a:solidFill>
              </a:rPr>
              <a:t>Dx</a:t>
            </a:r>
            <a:r>
              <a:rPr lang="en-US" b="1" dirty="0" smtClean="0">
                <a:solidFill>
                  <a:srgbClr val="FFC000"/>
                </a:solidFill>
              </a:rPr>
              <a:t>:</a:t>
            </a:r>
          </a:p>
          <a:p>
            <a:r>
              <a:rPr lang="en-US" dirty="0" smtClean="0"/>
              <a:t>Retinitis </a:t>
            </a:r>
            <a:r>
              <a:rPr lang="en-US" dirty="0" err="1" smtClean="0"/>
              <a:t>pigmentosa</a:t>
            </a:r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D/D:</a:t>
            </a:r>
          </a:p>
          <a:p>
            <a:r>
              <a:rPr lang="en-US" dirty="0" err="1" smtClean="0"/>
              <a:t>Choroido</a:t>
            </a:r>
            <a:r>
              <a:rPr lang="en-US" dirty="0" smtClean="0"/>
              <a:t>- retinitis</a:t>
            </a:r>
          </a:p>
          <a:p>
            <a:r>
              <a:rPr lang="en-US" dirty="0" err="1" smtClean="0"/>
              <a:t>Lasser</a:t>
            </a:r>
            <a:r>
              <a:rPr lang="en-US" dirty="0" smtClean="0"/>
              <a:t> photocoagulation scar</a:t>
            </a:r>
          </a:p>
        </p:txBody>
      </p:sp>
      <p:pic>
        <p:nvPicPr>
          <p:cNvPr id="5" name="Content Placeholder 4" descr="rp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68178" y="760396"/>
            <a:ext cx="5476774" cy="57462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62648"/>
            <a:ext cx="10353761" cy="992220"/>
          </a:xfrm>
        </p:spPr>
        <p:txBody>
          <a:bodyPr/>
          <a:lstStyle/>
          <a:p>
            <a:r>
              <a:rPr lang="en-US" dirty="0" smtClean="0"/>
              <a:t>What we look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242" y="1848255"/>
            <a:ext cx="10353762" cy="383269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Retina</a:t>
            </a:r>
          </a:p>
          <a:p>
            <a:pPr>
              <a:buNone/>
            </a:pPr>
            <a:r>
              <a:rPr lang="en-US" dirty="0" smtClean="0"/>
              <a:t>		Different colors and appearance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400" b="1" dirty="0" smtClean="0"/>
              <a:t>Macula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408" y="1549304"/>
            <a:ext cx="5106004" cy="3702881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Findings:</a:t>
            </a:r>
          </a:p>
          <a:p>
            <a:pPr>
              <a:buNone/>
            </a:pPr>
            <a:r>
              <a:rPr lang="en-US" dirty="0" smtClean="0"/>
              <a:t>	Multiple discrete, round, pale yellow dots of variable size and shape scattered around the macula.</a:t>
            </a:r>
          </a:p>
          <a:p>
            <a:endParaRPr lang="en-US" dirty="0" smtClean="0"/>
          </a:p>
          <a:p>
            <a:r>
              <a:rPr lang="en-US" sz="2400" b="1" dirty="0" err="1" smtClean="0">
                <a:solidFill>
                  <a:srgbClr val="FFC000"/>
                </a:solidFill>
              </a:rPr>
              <a:t>Dx</a:t>
            </a:r>
            <a:r>
              <a:rPr lang="en-US" sz="2400" b="1" dirty="0" smtClean="0">
                <a:solidFill>
                  <a:srgbClr val="FFC000"/>
                </a:solidFill>
              </a:rPr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Drusen</a:t>
            </a:r>
            <a:endParaRPr lang="en-US" dirty="0"/>
          </a:p>
        </p:txBody>
      </p:sp>
      <p:pic>
        <p:nvPicPr>
          <p:cNvPr id="5" name="Content Placeholder 4" descr="druse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2792" y="673768"/>
            <a:ext cx="5736655" cy="583291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4645794"/>
          </a:xfrm>
        </p:spPr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25127"/>
            <a:ext cx="10353761" cy="5582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Problem 1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900" y="1405288"/>
            <a:ext cx="5106004" cy="4976261"/>
          </a:xfrm>
        </p:spPr>
        <p:txBody>
          <a:bodyPr/>
          <a:lstStyle/>
          <a:p>
            <a:r>
              <a:rPr lang="en-US" dirty="0" smtClean="0"/>
              <a:t>A) 3 positive findings?</a:t>
            </a:r>
          </a:p>
          <a:p>
            <a:endParaRPr lang="en-US" dirty="0" smtClean="0"/>
          </a:p>
          <a:p>
            <a:r>
              <a:rPr lang="en-US" dirty="0" smtClean="0"/>
              <a:t>B) What is the </a:t>
            </a:r>
            <a:r>
              <a:rPr lang="en-US" dirty="0" err="1" smtClean="0"/>
              <a:t>Dx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C) Mention 6 </a:t>
            </a:r>
            <a:r>
              <a:rPr lang="en-US" dirty="0" err="1" smtClean="0"/>
              <a:t>relevent</a:t>
            </a:r>
            <a:r>
              <a:rPr lang="en-US" dirty="0" smtClean="0"/>
              <a:t> investigations?</a:t>
            </a:r>
          </a:p>
          <a:p>
            <a:endParaRPr lang="en-US" dirty="0" smtClean="0"/>
          </a:p>
          <a:p>
            <a:r>
              <a:rPr lang="en-US" dirty="0" smtClean="0"/>
              <a:t>D) Treatment?</a:t>
            </a:r>
            <a:endParaRPr lang="en-US" dirty="0"/>
          </a:p>
        </p:txBody>
      </p:sp>
      <p:pic>
        <p:nvPicPr>
          <p:cNvPr id="5" name="Content Placeholder 4" descr="pdr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75158" y="779645"/>
            <a:ext cx="6416842" cy="60783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79135"/>
            <a:ext cx="10353761" cy="5775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Problem 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962526"/>
            <a:ext cx="5106004" cy="5895473"/>
          </a:xfrm>
        </p:spPr>
        <p:txBody>
          <a:bodyPr/>
          <a:lstStyle/>
          <a:p>
            <a:r>
              <a:rPr lang="en-US" dirty="0" smtClean="0"/>
              <a:t>A) 4 positive findings?</a:t>
            </a:r>
          </a:p>
          <a:p>
            <a:endParaRPr lang="en-US" dirty="0" smtClean="0"/>
          </a:p>
          <a:p>
            <a:r>
              <a:rPr lang="en-US" dirty="0" smtClean="0"/>
              <a:t>B) What is the diagnosis?</a:t>
            </a:r>
          </a:p>
          <a:p>
            <a:endParaRPr lang="en-US" dirty="0" smtClean="0"/>
          </a:p>
          <a:p>
            <a:r>
              <a:rPr lang="en-US" dirty="0" smtClean="0"/>
              <a:t>C) What clinical signs you look for?</a:t>
            </a:r>
          </a:p>
          <a:p>
            <a:endParaRPr lang="en-US" dirty="0" smtClean="0"/>
          </a:p>
          <a:p>
            <a:r>
              <a:rPr lang="en-US" dirty="0" smtClean="0"/>
              <a:t>D) Mention 6 investigations for </a:t>
            </a:r>
            <a:r>
              <a:rPr lang="en-US" dirty="0" err="1" smtClean="0"/>
              <a:t>aetiological</a:t>
            </a:r>
            <a:r>
              <a:rPr lang="en-US" dirty="0" smtClean="0"/>
              <a:t> diagnosis.</a:t>
            </a:r>
          </a:p>
          <a:p>
            <a:endParaRPr lang="en-US" dirty="0" smtClean="0"/>
          </a:p>
          <a:p>
            <a:r>
              <a:rPr lang="en-US" dirty="0" smtClean="0"/>
              <a:t>E) Name 3 </a:t>
            </a:r>
            <a:r>
              <a:rPr lang="en-US" dirty="0" err="1" smtClean="0"/>
              <a:t>pathophysiological</a:t>
            </a:r>
            <a:r>
              <a:rPr lang="en-US" dirty="0" smtClean="0"/>
              <a:t> changes leading to these retinal characteristics.</a:t>
            </a:r>
            <a:endParaRPr lang="en-US" dirty="0"/>
          </a:p>
        </p:txBody>
      </p:sp>
      <p:pic>
        <p:nvPicPr>
          <p:cNvPr id="5" name="Content Placeholder 4" descr="HTN r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81550" y="914400"/>
            <a:ext cx="568853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Vaughan &amp; Asbury's General Ophthalmology, 19e</a:t>
            </a:r>
          </a:p>
          <a:p>
            <a:r>
              <a:rPr lang="en-US" dirty="0" smtClean="0"/>
              <a:t>Davidson’s Principles and Practice of Medicine, 23e</a:t>
            </a:r>
          </a:p>
          <a:p>
            <a:r>
              <a:rPr lang="en-US" dirty="0" smtClean="0"/>
              <a:t>Internet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9770" y="710120"/>
            <a:ext cx="10330775" cy="5700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18290"/>
            <a:ext cx="10353761" cy="1031131"/>
          </a:xfrm>
        </p:spPr>
        <p:txBody>
          <a:bodyPr/>
          <a:lstStyle/>
          <a:p>
            <a:r>
              <a:rPr lang="en-US" dirty="0" smtClean="0"/>
              <a:t>Normal findings</a:t>
            </a:r>
            <a:endParaRPr lang="en-US" dirty="0"/>
          </a:p>
        </p:txBody>
      </p:sp>
      <p:pic>
        <p:nvPicPr>
          <p:cNvPr id="6" name="Content Placeholder 5" descr="normal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7580" y="1395663"/>
            <a:ext cx="5958038" cy="52457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98384"/>
            <a:ext cx="10353761" cy="750770"/>
          </a:xfrm>
        </p:spPr>
        <p:txBody>
          <a:bodyPr/>
          <a:lstStyle/>
          <a:p>
            <a:r>
              <a:rPr lang="en-US" dirty="0" smtClean="0"/>
              <a:t>Normal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37912"/>
            <a:ext cx="10353762" cy="5188016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Optic disc:</a:t>
            </a:r>
          </a:p>
          <a:p>
            <a:pPr>
              <a:buNone/>
            </a:pPr>
            <a:r>
              <a:rPr lang="en-US" dirty="0" smtClean="0"/>
              <a:t>	Located nasal to geometric axis, pale pink in color, circular in shape, regular edge.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Cup disc ratio : </a:t>
            </a:r>
            <a:r>
              <a:rPr lang="en-US" dirty="0" smtClean="0"/>
              <a:t>0.3-0.5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Vessels :</a:t>
            </a:r>
          </a:p>
          <a:p>
            <a:pPr>
              <a:buNone/>
            </a:pPr>
            <a:r>
              <a:rPr lang="en-US" dirty="0" smtClean="0"/>
              <a:t>	Vein : darker and wider</a:t>
            </a:r>
          </a:p>
          <a:p>
            <a:pPr>
              <a:buNone/>
            </a:pPr>
            <a:r>
              <a:rPr lang="en-US" dirty="0" smtClean="0"/>
              <a:t>	Artery: Less dark, thin, central reflex is wide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Macula : </a:t>
            </a:r>
            <a:r>
              <a:rPr lang="en-US" dirty="0" smtClean="0"/>
              <a:t>2 Disc diameter temporal to the edge of optic disc. The major branch retinal vessels define the boundaries of the macula. </a:t>
            </a:r>
          </a:p>
          <a:p>
            <a:pPr>
              <a:buNone/>
            </a:pPr>
            <a:r>
              <a:rPr lang="en-US" dirty="0" smtClean="0"/>
              <a:t>	A small pinpoint white reflection or “reflex” marks the </a:t>
            </a:r>
            <a:r>
              <a:rPr lang="en-US" dirty="0" smtClean="0">
                <a:solidFill>
                  <a:srgbClr val="FFC000"/>
                </a:solidFill>
              </a:rPr>
              <a:t>central fovea.</a:t>
            </a:r>
            <a:r>
              <a:rPr lang="en-US" dirty="0" smtClean="0"/>
              <a:t> This is surrounded by a more darkly pigmented and poorly circumscribed area called the </a:t>
            </a:r>
            <a:r>
              <a:rPr lang="en-US" dirty="0" err="1" smtClean="0">
                <a:solidFill>
                  <a:srgbClr val="FFC000"/>
                </a:solidFill>
              </a:rPr>
              <a:t>foveola</a:t>
            </a:r>
            <a:r>
              <a:rPr lang="en-US" dirty="0" smtClean="0">
                <a:solidFill>
                  <a:srgbClr val="FFC000"/>
                </a:solidFill>
              </a:rPr>
              <a:t>.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21382"/>
            <a:ext cx="10353761" cy="943275"/>
          </a:xfrm>
        </p:spPr>
        <p:txBody>
          <a:bodyPr/>
          <a:lstStyle/>
          <a:p>
            <a:r>
              <a:rPr lang="en-US" dirty="0" smtClean="0"/>
              <a:t>How to describe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53415"/>
            <a:ext cx="10353762" cy="5168766"/>
          </a:xfrm>
        </p:spPr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opthalmologic</a:t>
            </a:r>
            <a:r>
              <a:rPr lang="en-US" dirty="0" smtClean="0"/>
              <a:t> examination of this gentle man/woman reveals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Fundal</a:t>
            </a:r>
            <a:r>
              <a:rPr lang="en-US" dirty="0" smtClean="0"/>
              <a:t> glow/Red reflex present </a:t>
            </a:r>
          </a:p>
          <a:p>
            <a:pPr>
              <a:buNone/>
            </a:pPr>
            <a:r>
              <a:rPr lang="en-US" dirty="0" smtClean="0"/>
              <a:t>		Disc is....... </a:t>
            </a:r>
          </a:p>
          <a:p>
            <a:pPr>
              <a:buNone/>
            </a:pPr>
            <a:r>
              <a:rPr lang="en-US" dirty="0" smtClean="0"/>
              <a:t>		Cup disk ratio (C:D) .... </a:t>
            </a:r>
          </a:p>
          <a:p>
            <a:pPr>
              <a:buNone/>
            </a:pPr>
            <a:r>
              <a:rPr lang="en-US" dirty="0" smtClean="0"/>
              <a:t>		Vessels count..... </a:t>
            </a:r>
          </a:p>
          <a:p>
            <a:pPr algn="just">
              <a:buNone/>
            </a:pPr>
            <a:r>
              <a:rPr lang="en-US" dirty="0" smtClean="0"/>
              <a:t>		If exudates or </a:t>
            </a:r>
            <a:r>
              <a:rPr lang="en-US" dirty="0" err="1" smtClean="0"/>
              <a:t>haemorrhage</a:t>
            </a:r>
            <a:r>
              <a:rPr lang="en-US" dirty="0" smtClean="0"/>
              <a:t> present : </a:t>
            </a:r>
            <a:r>
              <a:rPr lang="en-US" dirty="0" err="1" smtClean="0"/>
              <a:t>Theres</a:t>
            </a:r>
            <a:r>
              <a:rPr lang="en-US" dirty="0" smtClean="0"/>
              <a:t> is multiple/single hard/soft 	</a:t>
            </a:r>
            <a:r>
              <a:rPr lang="en-US" dirty="0" err="1" smtClean="0"/>
              <a:t>exudate</a:t>
            </a:r>
            <a:r>
              <a:rPr lang="en-US" dirty="0" smtClean="0"/>
              <a:t>/</a:t>
            </a:r>
            <a:r>
              <a:rPr lang="en-US" dirty="0" err="1" smtClean="0"/>
              <a:t>haemorrhage</a:t>
            </a:r>
            <a:r>
              <a:rPr lang="en-US" dirty="0" smtClean="0"/>
              <a:t> present on …….. O’ Clock position, 1/2 disc diameter  	nasal/temporal to the edge of disc on right/left eye. Macula is 	normal/abnormal. </a:t>
            </a:r>
          </a:p>
          <a:p>
            <a:pPr algn="just">
              <a:buNone/>
            </a:pPr>
            <a:r>
              <a:rPr lang="en-US" dirty="0" smtClean="0"/>
              <a:t>		Any other finding if present then describe like A/V nipping, </a:t>
            </a:r>
            <a:r>
              <a:rPr lang="en-US" dirty="0" err="1" smtClean="0"/>
              <a:t>roth’s</a:t>
            </a:r>
            <a:r>
              <a:rPr lang="en-US" dirty="0" smtClean="0"/>
              <a:t> spot with 	position.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017"/>
            <a:ext cx="10353761" cy="10019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Retinal abnormality in the form of different colors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48256"/>
            <a:ext cx="10353762" cy="4289897"/>
          </a:xfrm>
        </p:spPr>
        <p:txBody>
          <a:bodyPr/>
          <a:lstStyle/>
          <a:p>
            <a:r>
              <a:rPr lang="en-US" sz="2400" b="1" dirty="0" smtClean="0"/>
              <a:t>White</a:t>
            </a:r>
          </a:p>
          <a:p>
            <a:pPr>
              <a:buNone/>
            </a:pPr>
            <a:r>
              <a:rPr lang="en-US" dirty="0" smtClean="0"/>
              <a:t>		Cotton wool spot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Chorioretinal</a:t>
            </a:r>
            <a:r>
              <a:rPr lang="en-US" dirty="0" smtClean="0"/>
              <a:t> atrophy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FFFF00"/>
                </a:solidFill>
              </a:rPr>
              <a:t>Yellow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C000"/>
                </a:solidFill>
              </a:rPr>
              <a:t>Hard exudates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		</a:t>
            </a:r>
            <a:r>
              <a:rPr lang="en-US" dirty="0" err="1" smtClean="0">
                <a:solidFill>
                  <a:srgbClr val="FFC000"/>
                </a:solidFill>
              </a:rPr>
              <a:t>Drusen</a:t>
            </a:r>
            <a:endParaRPr lang="en-US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21796"/>
            <a:ext cx="10353762" cy="4669276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>
                <a:solidFill>
                  <a:srgbClr val="C00000"/>
                </a:solidFill>
              </a:rPr>
              <a:t>Microaneurysms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		Blot </a:t>
            </a:r>
            <a:r>
              <a:rPr lang="en-US" dirty="0" err="1" smtClean="0">
                <a:solidFill>
                  <a:srgbClr val="C00000"/>
                </a:solidFill>
              </a:rPr>
              <a:t>haemorrhage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		Deep large </a:t>
            </a:r>
            <a:r>
              <a:rPr lang="en-US" dirty="0" err="1" smtClean="0">
                <a:solidFill>
                  <a:srgbClr val="C00000"/>
                </a:solidFill>
              </a:rPr>
              <a:t>haemorrhage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		Flame </a:t>
            </a:r>
            <a:r>
              <a:rPr lang="en-US" dirty="0" err="1" smtClean="0">
                <a:solidFill>
                  <a:srgbClr val="C00000"/>
                </a:solidFill>
              </a:rPr>
              <a:t>haemorrhage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Black</a:t>
            </a:r>
          </a:p>
          <a:p>
            <a:pPr>
              <a:buNone/>
            </a:pPr>
            <a:r>
              <a:rPr lang="en-US" dirty="0" smtClean="0"/>
              <a:t>		Retinal pigment hypertrophy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3795" y="418289"/>
            <a:ext cx="10353761" cy="10214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Retinal abnormality in the form of different colors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5729</TotalTime>
  <Words>819</Words>
  <Application>Microsoft Office PowerPoint</Application>
  <PresentationFormat>Custom</PresentationFormat>
  <Paragraphs>284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Damask</vt:lpstr>
      <vt:lpstr>Fundoscopic findings and differentials </vt:lpstr>
      <vt:lpstr>Parts of opthalmoscope</vt:lpstr>
      <vt:lpstr>What we look for</vt:lpstr>
      <vt:lpstr>What we look for</vt:lpstr>
      <vt:lpstr>Normal findings</vt:lpstr>
      <vt:lpstr>Normal features</vt:lpstr>
      <vt:lpstr>How to describe</vt:lpstr>
      <vt:lpstr>Retinal abnormality in the form of different colors</vt:lpstr>
      <vt:lpstr>Retinal abnormality in the form of different colors</vt:lpstr>
      <vt:lpstr>Slide 10</vt:lpstr>
      <vt:lpstr>Slide 11</vt:lpstr>
      <vt:lpstr>Slide 12</vt:lpstr>
      <vt:lpstr>Slide 13</vt:lpstr>
      <vt:lpstr>Slide 14</vt:lpstr>
      <vt:lpstr>Slide 15</vt:lpstr>
      <vt:lpstr>Scenario and findings</vt:lpstr>
      <vt:lpstr>Slide 17</vt:lpstr>
      <vt:lpstr>Slide 18</vt:lpstr>
      <vt:lpstr>Typical findings of Diabetic retinopathy</vt:lpstr>
      <vt:lpstr>Slide 20</vt:lpstr>
      <vt:lpstr>Slide 21</vt:lpstr>
      <vt:lpstr>Slide 22</vt:lpstr>
      <vt:lpstr>Typical findings of hypertensive retinopathy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miscellaneous</vt:lpstr>
      <vt:lpstr>Slide 38</vt:lpstr>
      <vt:lpstr>Slide 39</vt:lpstr>
      <vt:lpstr>Slide 40</vt:lpstr>
      <vt:lpstr>question</vt:lpstr>
      <vt:lpstr>Problem 1</vt:lpstr>
      <vt:lpstr>Problem 2</vt:lpstr>
      <vt:lpstr>Reference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556</cp:revision>
  <dcterms:created xsi:type="dcterms:W3CDTF">2020-07-19T07:26:26Z</dcterms:created>
  <dcterms:modified xsi:type="dcterms:W3CDTF">2021-07-13T02:27:46Z</dcterms:modified>
</cp:coreProperties>
</file>