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333" r:id="rId2"/>
    <p:sldId id="340" r:id="rId3"/>
    <p:sldId id="339" r:id="rId4"/>
    <p:sldId id="341" r:id="rId5"/>
    <p:sldId id="342" r:id="rId6"/>
    <p:sldId id="386" r:id="rId7"/>
    <p:sldId id="343" r:id="rId8"/>
    <p:sldId id="354" r:id="rId9"/>
    <p:sldId id="397" r:id="rId10"/>
    <p:sldId id="387" r:id="rId11"/>
    <p:sldId id="388" r:id="rId12"/>
    <p:sldId id="389" r:id="rId13"/>
    <p:sldId id="338" r:id="rId14"/>
    <p:sldId id="355" r:id="rId15"/>
    <p:sldId id="261" r:id="rId16"/>
    <p:sldId id="266" r:id="rId17"/>
    <p:sldId id="260" r:id="rId18"/>
    <p:sldId id="265" r:id="rId19"/>
    <p:sldId id="259" r:id="rId20"/>
    <p:sldId id="262" r:id="rId21"/>
    <p:sldId id="263" r:id="rId22"/>
    <p:sldId id="264" r:id="rId23"/>
    <p:sldId id="347" r:id="rId24"/>
    <p:sldId id="257" r:id="rId25"/>
    <p:sldId id="379" r:id="rId26"/>
    <p:sldId id="390" r:id="rId27"/>
    <p:sldId id="399" r:id="rId28"/>
    <p:sldId id="273" r:id="rId29"/>
    <p:sldId id="274" r:id="rId30"/>
    <p:sldId id="275" r:id="rId31"/>
    <p:sldId id="322" r:id="rId32"/>
    <p:sldId id="323" r:id="rId33"/>
    <p:sldId id="351" r:id="rId34"/>
    <p:sldId id="324" r:id="rId35"/>
    <p:sldId id="327" r:id="rId36"/>
    <p:sldId id="349" r:id="rId37"/>
    <p:sldId id="350" r:id="rId38"/>
    <p:sldId id="328" r:id="rId39"/>
    <p:sldId id="352" r:id="rId40"/>
    <p:sldId id="329" r:id="rId41"/>
    <p:sldId id="353" r:id="rId42"/>
    <p:sldId id="284" r:id="rId43"/>
    <p:sldId id="285" r:id="rId44"/>
    <p:sldId id="286" r:id="rId45"/>
    <p:sldId id="288" r:id="rId46"/>
    <p:sldId id="289" r:id="rId47"/>
    <p:sldId id="293" r:id="rId48"/>
    <p:sldId id="367" r:id="rId49"/>
    <p:sldId id="348" r:id="rId50"/>
    <p:sldId id="365" r:id="rId51"/>
    <p:sldId id="368" r:id="rId52"/>
    <p:sldId id="295" r:id="rId53"/>
    <p:sldId id="296" r:id="rId54"/>
    <p:sldId id="297" r:id="rId55"/>
    <p:sldId id="298" r:id="rId56"/>
    <p:sldId id="356" r:id="rId57"/>
    <p:sldId id="357" r:id="rId58"/>
    <p:sldId id="358" r:id="rId59"/>
    <p:sldId id="359" r:id="rId60"/>
    <p:sldId id="360" r:id="rId61"/>
    <p:sldId id="369" r:id="rId62"/>
    <p:sldId id="381" r:id="rId63"/>
    <p:sldId id="380" r:id="rId64"/>
    <p:sldId id="391" r:id="rId65"/>
    <p:sldId id="372" r:id="rId66"/>
    <p:sldId id="382" r:id="rId67"/>
    <p:sldId id="307" r:id="rId68"/>
    <p:sldId id="308" r:id="rId69"/>
    <p:sldId id="309" r:id="rId70"/>
    <p:sldId id="310" r:id="rId71"/>
    <p:sldId id="373" r:id="rId72"/>
    <p:sldId id="375" r:id="rId73"/>
    <p:sldId id="374" r:id="rId74"/>
    <p:sldId id="376" r:id="rId75"/>
    <p:sldId id="311" r:id="rId76"/>
    <p:sldId id="313" r:id="rId77"/>
    <p:sldId id="315" r:id="rId78"/>
    <p:sldId id="344" r:id="rId79"/>
    <p:sldId id="392" r:id="rId80"/>
    <p:sldId id="393" r:id="rId81"/>
    <p:sldId id="395" r:id="rId82"/>
    <p:sldId id="394" r:id="rId83"/>
    <p:sldId id="396" r:id="rId84"/>
    <p:sldId id="400" r:id="rId85"/>
    <p:sldId id="364" r:id="rId86"/>
    <p:sldId id="401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251" autoAdjust="0"/>
  </p:normalViewPr>
  <p:slideViewPr>
    <p:cSldViewPr snapToGrid="0">
      <p:cViewPr varScale="1">
        <p:scale>
          <a:sx n="60" d="100"/>
          <a:sy n="60" d="100"/>
        </p:scale>
        <p:origin x="114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76" Type="http://schemas.openxmlformats.org/officeDocument/2006/relationships/slide" Target="slides/slide75.xml" /><Relationship Id="rId84" Type="http://schemas.openxmlformats.org/officeDocument/2006/relationships/slide" Target="slides/slide83.xml" /><Relationship Id="rId89" Type="http://schemas.openxmlformats.org/officeDocument/2006/relationships/presProps" Target="presProps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87" Type="http://schemas.openxmlformats.org/officeDocument/2006/relationships/slide" Target="slides/slide86.xml" /><Relationship Id="rId5" Type="http://schemas.openxmlformats.org/officeDocument/2006/relationships/slide" Target="slides/slide4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90" Type="http://schemas.openxmlformats.org/officeDocument/2006/relationships/viewProps" Target="viewProps.xml" /><Relationship Id="rId19" Type="http://schemas.openxmlformats.org/officeDocument/2006/relationships/slide" Target="slides/slide1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slide" Target="slides/slide76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83" Type="http://schemas.openxmlformats.org/officeDocument/2006/relationships/slide" Target="slides/slide82.xml" /><Relationship Id="rId88" Type="http://schemas.openxmlformats.org/officeDocument/2006/relationships/notesMaster" Target="notesMasters/notesMaster1.xml" /><Relationship Id="rId91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93018-D211-43BD-A343-CBC9B55E675A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DEB62-8E6E-416A-A3AF-28B431E0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4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causes of </a:t>
            </a:r>
            <a:r>
              <a:rPr lang="en-US" dirty="0" err="1"/>
              <a:t>osteolytic</a:t>
            </a:r>
            <a:r>
              <a:rPr lang="en-US" dirty="0"/>
              <a:t> lesion –M.</a:t>
            </a:r>
            <a:r>
              <a:rPr lang="en-US" baseline="0" dirty="0"/>
              <a:t> myeloma , 2ndaries , lymphoma , hyperthyroidism , lymphoma ,</a:t>
            </a:r>
            <a:r>
              <a:rPr lang="en-US" baseline="0" dirty="0" err="1"/>
              <a:t>histiocytosis</a:t>
            </a:r>
            <a:r>
              <a:rPr lang="en-US" baseline="0" dirty="0"/>
              <a:t> X , </a:t>
            </a:r>
            <a:r>
              <a:rPr lang="en-US" baseline="0" dirty="0" err="1"/>
              <a:t>Gaucher’s</a:t>
            </a:r>
            <a:r>
              <a:rPr lang="en-US" baseline="0" dirty="0"/>
              <a:t> disease , fibrous dysplasia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41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03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Reducing fever with </a:t>
            </a:r>
            <a:r>
              <a:rPr lang="en-US" dirty="0" err="1"/>
              <a:t>antipyretics.also</a:t>
            </a:r>
            <a:r>
              <a:rPr lang="en-US" dirty="0"/>
              <a:t> reduces headache</a:t>
            </a:r>
            <a:r>
              <a:rPr lang="en-US" baseline="0" dirty="0"/>
              <a:t> , arthralgia, myalgia</a:t>
            </a:r>
            <a:endParaRPr lang="en-US" dirty="0"/>
          </a:p>
          <a:p>
            <a:r>
              <a:rPr lang="en-US" dirty="0"/>
              <a:t> Oral aspirin &amp; NSAIDs can reduce fever but adverse effects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14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Subsets of PUO are-</a:t>
            </a:r>
          </a:p>
          <a:p>
            <a:pPr marL="0" indent="0">
              <a:buNone/>
            </a:pPr>
            <a:r>
              <a:rPr lang="en-US" dirty="0"/>
              <a:t>         HIV-1 related</a:t>
            </a:r>
          </a:p>
          <a:p>
            <a:pPr marL="0" indent="0">
              <a:buNone/>
            </a:pPr>
            <a:r>
              <a:rPr lang="en-US" dirty="0"/>
              <a:t>         Immune deficient</a:t>
            </a:r>
          </a:p>
          <a:p>
            <a:pPr marL="0" indent="0">
              <a:buNone/>
            </a:pPr>
            <a:r>
              <a:rPr lang="en-US" dirty="0"/>
              <a:t>         Nosocomial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73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Mechanism – hypersensitivity ,altered thermoregulatory mechanisms , directly related to the administration of drug,</a:t>
            </a:r>
            <a:r>
              <a:rPr lang="en-US" baseline="0" dirty="0"/>
              <a:t> </a:t>
            </a:r>
            <a:r>
              <a:rPr lang="en-US" baseline="0" dirty="0" err="1"/>
              <a:t>idiosyncracy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54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normal body temp. is maintained by the hypothalamic thermo-regulatory </a:t>
            </a:r>
            <a:r>
              <a:rPr lang="en-US" dirty="0" err="1"/>
              <a:t>setpoint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7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Physical cooling</a:t>
            </a:r>
            <a:r>
              <a:rPr lang="en-US" baseline="0" dirty="0"/>
              <a:t> with sponging, fans ,</a:t>
            </a:r>
            <a:r>
              <a:rPr lang="en-US" baseline="0" dirty="0" err="1"/>
              <a:t>coolong</a:t>
            </a:r>
            <a:r>
              <a:rPr lang="en-US" baseline="0" dirty="0"/>
              <a:t> blankets , even ice baths with </a:t>
            </a:r>
            <a:r>
              <a:rPr lang="en-US" baseline="0" dirty="0" err="1"/>
              <a:t>i.v</a:t>
            </a:r>
            <a:r>
              <a:rPr lang="en-US" baseline="0" dirty="0"/>
              <a:t> fluids .internal cooling can be achieved by gastric or peritoneal lavage with iced saline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Myeloid and endothelial cells are the primary cell types that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 pyrogenic cytokines. Pyrogenic cytokines such as IL-1, IL-6,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TNF are released from these cells and enter the systemic circulation.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these circulating cytokines lead to fever by inducing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synthesis of PGE2, they also induce PGE2 in peripheral tissues.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 in PGE2 in the periphery accounts for the nonspecific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myalgias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arthralgias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often accompany fever. It is thought that some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systemic PGE2 escapes destruction by the lung and gains access to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hypothalamus via the internal carotid. However, it is the elevation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PGE2 in the brain that starts the process of raising the hypothalamic set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for core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27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53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69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89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Brucelosis</a:t>
            </a:r>
            <a:r>
              <a:rPr lang="en-US" dirty="0"/>
              <a:t>, leptospirosis, some drug induced fever , factitious fever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DEB62-8E6E-416A-A3AF-28B431E02D4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5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1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3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3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7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3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7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8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3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F3AC1-FD7E-487A-A885-D376359B908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F330-A2F6-4688-A53E-A31E6679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5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png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3.png" 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92842" y="4477801"/>
            <a:ext cx="8133347" cy="1655762"/>
          </a:xfrm>
        </p:spPr>
        <p:txBody>
          <a:bodyPr/>
          <a:lstStyle/>
          <a:p>
            <a:r>
              <a:rPr lang="en-US" dirty="0"/>
              <a:t>DR. RUKHSANA HOSSAIN</a:t>
            </a:r>
          </a:p>
          <a:p>
            <a:r>
              <a:rPr lang="en-US" dirty="0"/>
              <a:t>MD STUDENT , THESIS PART</a:t>
            </a:r>
          </a:p>
          <a:p>
            <a:r>
              <a:rPr lang="en-US" dirty="0"/>
              <a:t>DEPT. OF MEDICINE , </a:t>
            </a:r>
            <a:r>
              <a:rPr lang="en-US" dirty="0" err="1"/>
              <a:t>RpMCH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809"/>
            <a:ext cx="5293895" cy="5379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5957" y="753979"/>
            <a:ext cx="7636043" cy="3080083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 FEVER:</a:t>
            </a:r>
            <a:br>
              <a:rPr lang="en-US" dirty="0"/>
            </a:br>
            <a:r>
              <a:rPr lang="en-US" sz="7200" b="1" dirty="0"/>
              <a:t>Still To Be Known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101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848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3280" y="1236372"/>
            <a:ext cx="7772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Lucida Calligraphy" panose="03010101010101010101" pitchFamily="66" charset="0"/>
              </a:rPr>
              <a:t>Scenario- 4</a:t>
            </a:r>
          </a:p>
        </p:txBody>
      </p:sp>
    </p:spTree>
    <p:extLst>
      <p:ext uri="{BB962C8B-B14F-4D97-AF65-F5344CB8AC3E}">
        <p14:creationId xmlns:p14="http://schemas.microsoft.com/office/powerpoint/2010/main" val="4036374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719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8099"/>
            <a:ext cx="10515600" cy="53427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 50 year old man with fever for 3 months , Low back pain for 2 months , loss of appetite for same duration</a:t>
            </a:r>
          </a:p>
          <a:p>
            <a:r>
              <a:rPr lang="en-US" dirty="0"/>
              <a:t>O/E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Patient is irritable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Temp. 103 °F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Anaemia – moderate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Bony tenderness - present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2308851"/>
            <a:ext cx="4668253" cy="3386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Investigation profile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CBC : Hb- 6 gm /dl , ESR 120 mm in 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hour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PBF – Anaemia with rouloux formation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S. Creatinine – 3.2 mg/dl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X-RAY Skull – multiple lytic lesion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1608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5" y="673769"/>
            <a:ext cx="8133348" cy="52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7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842" y="365125"/>
            <a:ext cx="82296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3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488" y="182881"/>
            <a:ext cx="11539728" cy="6547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02736" y="4096512"/>
            <a:ext cx="5340096" cy="18105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FEVER</a:t>
            </a:r>
          </a:p>
        </p:txBody>
      </p:sp>
    </p:spTree>
    <p:extLst>
      <p:ext uri="{BB962C8B-B14F-4D97-AF65-F5344CB8AC3E}">
        <p14:creationId xmlns:p14="http://schemas.microsoft.com/office/powerpoint/2010/main" val="209072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68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Fever itself is not a disease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but it is the hallmark manifestation of many diseases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in response to infection or inflammation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46836"/>
            <a:ext cx="9786870" cy="62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59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96" y="182880"/>
            <a:ext cx="11881104" cy="63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88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normal core temperature varies with some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Time of the day (known as diurnal variation),</a:t>
            </a:r>
          </a:p>
          <a:p>
            <a:r>
              <a:rPr lang="en-US" dirty="0"/>
              <a:t> Age, </a:t>
            </a:r>
          </a:p>
          <a:p>
            <a:r>
              <a:rPr lang="en-US" dirty="0"/>
              <a:t> Gender,</a:t>
            </a:r>
          </a:p>
          <a:p>
            <a:r>
              <a:rPr lang="en-US" dirty="0"/>
              <a:t> Height,</a:t>
            </a:r>
          </a:p>
          <a:p>
            <a:r>
              <a:rPr lang="en-US" dirty="0"/>
              <a:t>Time in the menstrual cycle, </a:t>
            </a:r>
          </a:p>
          <a:p>
            <a:r>
              <a:rPr lang="en-US" dirty="0"/>
              <a:t> Exercise and meals.</a:t>
            </a:r>
          </a:p>
        </p:txBody>
      </p:sp>
    </p:spTree>
    <p:extLst>
      <p:ext uri="{BB962C8B-B14F-4D97-AF65-F5344CB8AC3E}">
        <p14:creationId xmlns:p14="http://schemas.microsoft.com/office/powerpoint/2010/main" val="410700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Normal body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18–40 years of age,</a:t>
            </a:r>
          </a:p>
          <a:p>
            <a:pPr marL="0" indent="0">
              <a:buNone/>
            </a:pPr>
            <a:r>
              <a:rPr lang="en-US" dirty="0"/>
              <a:t>    The mean oral temperature (97.5 - 98.9° F ),</a:t>
            </a:r>
          </a:p>
          <a:p>
            <a:pPr marL="0" indent="0">
              <a:buNone/>
            </a:pPr>
            <a:r>
              <a:rPr lang="en-US" dirty="0"/>
              <a:t>            6 A.M- 97.5 ° F</a:t>
            </a:r>
          </a:p>
          <a:p>
            <a:pPr marL="0" indent="0">
              <a:buNone/>
            </a:pPr>
            <a:r>
              <a:rPr lang="en-US" dirty="0"/>
              <a:t>            4-6 P.M.- 98.9° F </a:t>
            </a:r>
          </a:p>
          <a:p>
            <a:pPr marL="0" indent="0">
              <a:buNone/>
            </a:pPr>
            <a:r>
              <a:rPr lang="en-US" dirty="0"/>
              <a:t>    The maximal normal oral temperature </a:t>
            </a:r>
          </a:p>
          <a:p>
            <a:pPr marL="0" indent="0">
              <a:buNone/>
            </a:pPr>
            <a:r>
              <a:rPr lang="en-US" dirty="0"/>
              <a:t>             6 A.M. - 98.9 °F  </a:t>
            </a:r>
          </a:p>
          <a:p>
            <a:pPr marL="0" indent="0">
              <a:buNone/>
            </a:pPr>
            <a:r>
              <a:rPr lang="en-US" dirty="0"/>
              <a:t>             4 P.M. - 99.9 °F </a:t>
            </a:r>
          </a:p>
        </p:txBody>
      </p:sp>
      <p:sp>
        <p:nvSpPr>
          <p:cNvPr id="4" name="Right Brace 3"/>
          <p:cNvSpPr/>
          <p:nvPr/>
        </p:nvSpPr>
        <p:spPr>
          <a:xfrm>
            <a:off x="1545465" y="3206839"/>
            <a:ext cx="45719" cy="457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45465" y="5850235"/>
            <a:ext cx="743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 : HARRISON’S PRINCIPLES OF INTERNAL MEDICINE, 20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619377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848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9041" y="1236372"/>
            <a:ext cx="7498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Lucida Calligraphy" panose="03010101010101010101" pitchFamily="66" charset="0"/>
              </a:rPr>
              <a:t>Scenario- 1</a:t>
            </a:r>
          </a:p>
        </p:txBody>
      </p:sp>
    </p:spTree>
    <p:extLst>
      <p:ext uri="{BB962C8B-B14F-4D97-AF65-F5344CB8AC3E}">
        <p14:creationId xmlns:p14="http://schemas.microsoft.com/office/powerpoint/2010/main" val="3233384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Rectal temp. are generally  0.7°F higher than oral</a:t>
            </a:r>
          </a:p>
          <a:p>
            <a:pPr marL="0" indent="0">
              <a:buNone/>
            </a:pPr>
            <a:r>
              <a:rPr lang="en-US" dirty="0"/>
              <a:t>                           ( 98.2-99.6°F )</a:t>
            </a:r>
          </a:p>
          <a:p>
            <a:r>
              <a:rPr lang="en-US" dirty="0"/>
              <a:t>Tympanic membrane values are  1.6°F  lower than rectal</a:t>
            </a:r>
          </a:p>
          <a:p>
            <a:pPr marL="0" indent="0">
              <a:buNone/>
            </a:pPr>
            <a:r>
              <a:rPr lang="en-US" dirty="0"/>
              <a:t>                             ( 96.6-98 °F 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2571" y="5478673"/>
            <a:ext cx="799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 : HARRISON’S PRINCIPLES OF INTERNAL MEDICINE , 20th edition</a:t>
            </a:r>
          </a:p>
        </p:txBody>
      </p:sp>
    </p:spTree>
    <p:extLst>
      <p:ext uri="{BB962C8B-B14F-4D97-AF65-F5344CB8AC3E}">
        <p14:creationId xmlns:p14="http://schemas.microsoft.com/office/powerpoint/2010/main" val="4183900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 women who menstruate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 A.M. temperature is lower during the 2 weeks before ovulation.</a:t>
            </a:r>
          </a:p>
          <a:p>
            <a:pPr>
              <a:lnSpc>
                <a:spcPct val="150000"/>
              </a:lnSpc>
            </a:pPr>
            <a:r>
              <a:rPr lang="en-US" dirty="0"/>
              <a:t> 1°F  rises with ovulation &amp;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      persist this level until menses occur.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5104" y="5321808"/>
            <a:ext cx="799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 : HARRISON’S PRINCIPLES OF INTERNAL MEDICINE , 20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456964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23" y="-91440"/>
            <a:ext cx="10400607" cy="6256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2655" y="6396335"/>
            <a:ext cx="725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 , 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1810238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happens if the hypothalamic set point is elevated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Fever?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Hyperpyrexia?</a:t>
            </a:r>
          </a:p>
        </p:txBody>
      </p:sp>
    </p:spTree>
    <p:extLst>
      <p:ext uri="{BB962C8B-B14F-4D97-AF65-F5344CB8AC3E}">
        <p14:creationId xmlns:p14="http://schemas.microsoft.com/office/powerpoint/2010/main" val="3099866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3076" y="3953684"/>
            <a:ext cx="8560724" cy="148284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 </a:t>
            </a:r>
            <a:r>
              <a:rPr lang="en-US" dirty="0"/>
              <a:t>Must </a:t>
            </a:r>
            <a:r>
              <a:rPr lang="en-US" i="1" dirty="0"/>
              <a:t> increase in the hypothalamic set point </a:t>
            </a:r>
            <a:r>
              <a:rPr lang="en-US" dirty="0"/>
              <a:t>(e.g. 97.5°F - 98.9° F 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90600" y="1978025"/>
            <a:ext cx="10515600" cy="2147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 </a:t>
            </a:r>
            <a:endParaRPr lang="en-US" dirty="0"/>
          </a:p>
          <a:p>
            <a:r>
              <a:rPr lang="en-US" dirty="0"/>
              <a:t> Elevated body temperature above the upper limit of normal range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6101542"/>
            <a:ext cx="802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 : HARRISON’S PRINCIPLES OF INTERNAL MEDICINE ,20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1390846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5947688"/>
              </p:ext>
            </p:extLst>
          </p:nvPr>
        </p:nvGraphicFramePr>
        <p:xfrm>
          <a:off x="737937" y="0"/>
          <a:ext cx="10615863" cy="7481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6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4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4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594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FEVER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HYPERPYREXIA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HYPERTHERMIA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8699">
                <a:tc>
                  <a:txBody>
                    <a:bodyPr/>
                    <a:lstStyle/>
                    <a:p>
                      <a:r>
                        <a:rPr lang="en-US" sz="2400" dirty="0"/>
                        <a:t>Fever is an elevation of body temp. that exceeds normal daily</a:t>
                      </a:r>
                      <a:r>
                        <a:rPr lang="en-US" sz="2400" baseline="0" dirty="0"/>
                        <a:t> variation &amp; occurs in conjunction with an increase in the hypothalamic set-point</a:t>
                      </a:r>
                    </a:p>
                    <a:p>
                      <a:endParaRPr lang="en-US" sz="2400" baseline="0" dirty="0"/>
                    </a:p>
                    <a:p>
                      <a:r>
                        <a:rPr lang="en-US" sz="2400" baseline="0" dirty="0"/>
                        <a:t>Occurs in response to 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pyrogens</a:t>
                      </a:r>
                    </a:p>
                    <a:p>
                      <a:endParaRPr lang="en-US" sz="2400" baseline="0" dirty="0"/>
                    </a:p>
                    <a:p>
                      <a:r>
                        <a:rPr lang="en-US" sz="2400" baseline="0" dirty="0"/>
                        <a:t>Hypothalamic thermo-regulatory set point is elevated</a:t>
                      </a:r>
                    </a:p>
                    <a:p>
                      <a:endParaRPr lang="en-US" sz="2400" baseline="0" dirty="0"/>
                    </a:p>
                    <a:p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Anti-pyretics  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reduce body temperature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Hyperpyrexia</a:t>
                      </a:r>
                      <a:r>
                        <a:rPr lang="en-US" sz="2400" baseline="0" dirty="0"/>
                        <a:t> is a fever of &gt;106°F</a:t>
                      </a:r>
                    </a:p>
                    <a:p>
                      <a:endParaRPr lang="en-US" sz="24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/>
                        <a:t>Occurs in response to 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pyrogens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/>
                        <a:t>Hypothalamic thermo-regulatory set point is elevated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Anti-pyretics</a:t>
                      </a:r>
                      <a:r>
                        <a:rPr lang="en-US" sz="2400" baseline="0" dirty="0"/>
                        <a:t> reduce body temperature</a:t>
                      </a:r>
                    </a:p>
                    <a:p>
                      <a:endParaRPr lang="en-US" baseline="0" dirty="0"/>
                    </a:p>
                    <a:p>
                      <a:endParaRPr lang="en-US" baseline="0" dirty="0"/>
                    </a:p>
                    <a:p>
                      <a:endParaRPr lang="en-US" baseline="0" dirty="0"/>
                    </a:p>
                    <a:p>
                      <a:endParaRPr lang="en-US" baseline="0" dirty="0"/>
                    </a:p>
                    <a:p>
                      <a:endParaRPr lang="en-US" baseline="0" dirty="0"/>
                    </a:p>
                    <a:p>
                      <a:endParaRPr lang="en-US" baseline="0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Hyperthermia is an uncontrolled increase in body temp. that</a:t>
                      </a:r>
                      <a:r>
                        <a:rPr lang="en-US" sz="2400" baseline="0" dirty="0"/>
                        <a:t> exceeds the body’s ability to lose heat</a:t>
                      </a:r>
                    </a:p>
                    <a:p>
                      <a:endParaRPr lang="en-US" sz="2400" baseline="0" dirty="0"/>
                    </a:p>
                    <a:p>
                      <a:r>
                        <a:rPr lang="en-US" sz="2400" baseline="0" dirty="0"/>
                        <a:t>Occurs due to excess heat production or excess exogenous heat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. No role of pyrogens</a:t>
                      </a:r>
                    </a:p>
                    <a:p>
                      <a:endParaRPr lang="en-US" sz="2400" baseline="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Hypothalamic thermo-regulatory set-point remain unchanged</a:t>
                      </a:r>
                    </a:p>
                    <a:p>
                      <a:endParaRPr lang="en-US" sz="2400" baseline="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Anti-pyretics doesn’t work </a:t>
                      </a:r>
                    </a:p>
                    <a:p>
                      <a:endParaRPr lang="en-US" sz="2400" baseline="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622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262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Hypothalamic fever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7748"/>
            <a:ext cx="10515600" cy="474921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Elevated temp. caused by abnormal hypothalamic function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Most patients with hypothalamic damage have subnormal , not supra-normal body temp.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E.g.   Local trauma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   </a:t>
            </a:r>
            <a:r>
              <a:rPr lang="en-US" dirty="0" err="1"/>
              <a:t>Haemorrhage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   </a:t>
            </a:r>
            <a:r>
              <a:rPr lang="en-US" dirty="0" err="1"/>
              <a:t>Tumour</a:t>
            </a:r>
            <a:r>
              <a:rPr lang="en-US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   Intrinsic hypothalamic malfunction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2968" y="6176963"/>
            <a:ext cx="802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 : HARRISON’S PRINCIPLES OF INTERNAL MEDICINE ,20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920220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Conditions with infection but fever may not be present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Newborns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Elderly patients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Patients with CKD / CLD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Patients taking glucocorticoids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Patients being treated with anti-cytokine therapy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4842" y="6176963"/>
            <a:ext cx="802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 : HARRISON’S PRINCIPLES OF INTERNAL MEDICINE ,20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727556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20" y="346837"/>
            <a:ext cx="11079480" cy="6151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2303" y="6516710"/>
            <a:ext cx="8059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REFERENCE : HARRISON’S PRINCIPLES OF INTERNAL MEDICINE , 20</a:t>
            </a:r>
            <a:r>
              <a:rPr lang="en-US" sz="2000" baseline="30000" dirty="0"/>
              <a:t>th</a:t>
            </a:r>
            <a:r>
              <a:rPr lang="en-US" sz="20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657182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376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Patterns of fever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30338" cy="366077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rgbClr val="FF0000"/>
                </a:solidFill>
              </a:rPr>
              <a:t>1.  </a:t>
            </a:r>
            <a:r>
              <a:rPr lang="en-US" sz="3200" dirty="0"/>
              <a:t>Continuous fever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rgbClr val="FF0000"/>
                </a:solidFill>
              </a:rPr>
              <a:t>2.  </a:t>
            </a:r>
            <a:r>
              <a:rPr lang="en-US" sz="3200" dirty="0"/>
              <a:t>Step ladder fever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rgbClr val="FF0000"/>
                </a:solidFill>
              </a:rPr>
              <a:t>3.  </a:t>
            </a:r>
            <a:r>
              <a:rPr lang="en-US" sz="3200" dirty="0"/>
              <a:t>Intermittent fever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rgbClr val="FF0000"/>
                </a:solidFill>
              </a:rPr>
              <a:t>4.  </a:t>
            </a:r>
            <a:r>
              <a:rPr lang="en-US" sz="3200" dirty="0"/>
              <a:t>Remittent fever</a:t>
            </a:r>
          </a:p>
          <a:p>
            <a:pPr marL="0" indent="0">
              <a:buNone/>
            </a:pPr>
            <a:r>
              <a:rPr lang="en-US" sz="3200" dirty="0"/>
              <a:t>                      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54354" y="1961250"/>
            <a:ext cx="4432069" cy="41893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5.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Relapsing fever</a:t>
            </a:r>
          </a:p>
          <a:p>
            <a:pPr marL="0" indent="0">
              <a:buNone/>
            </a:pPr>
            <a:r>
              <a:rPr lang="en-US" sz="3200" dirty="0"/>
              <a:t>              Quotidian</a:t>
            </a:r>
          </a:p>
          <a:p>
            <a:pPr marL="0" indent="0">
              <a:buNone/>
            </a:pPr>
            <a:r>
              <a:rPr lang="en-US" sz="3200" dirty="0"/>
              <a:t>              Tertian</a:t>
            </a:r>
          </a:p>
          <a:p>
            <a:pPr marL="0" indent="0">
              <a:buNone/>
            </a:pPr>
            <a:r>
              <a:rPr lang="en-US" sz="3200" dirty="0"/>
              <a:t>              </a:t>
            </a:r>
            <a:r>
              <a:rPr lang="en-US" sz="3200" dirty="0" err="1"/>
              <a:t>Quartan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6.  </a:t>
            </a:r>
            <a:r>
              <a:rPr lang="en-US" sz="3200" dirty="0"/>
              <a:t>Inverse fever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7.  </a:t>
            </a:r>
            <a:r>
              <a:rPr lang="en-US" sz="3200" dirty="0"/>
              <a:t>Night sweats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8.  </a:t>
            </a:r>
            <a:r>
              <a:rPr lang="en-US" sz="3200" dirty="0"/>
              <a:t>Temperature pulse dispariety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1135" y="6382512"/>
            <a:ext cx="798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Reference : Hutchison’s clinical methods ,24</a:t>
            </a:r>
            <a:r>
              <a:rPr lang="en-US" sz="2800" baseline="30000" dirty="0"/>
              <a:t>th</a:t>
            </a:r>
            <a:r>
              <a:rPr lang="en-US" sz="28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77576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84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4752"/>
            <a:ext cx="10515600" cy="4732211"/>
          </a:xfrm>
        </p:spPr>
        <p:txBody>
          <a:bodyPr>
            <a:normAutofit/>
          </a:bodyPr>
          <a:lstStyle/>
          <a:p>
            <a:r>
              <a:rPr lang="en-US" dirty="0"/>
              <a:t>A 20 year old young girl  presented with fever , vomiting , frequency of micturition for 7 days</a:t>
            </a:r>
          </a:p>
          <a:p>
            <a:r>
              <a:rPr lang="en-US" dirty="0"/>
              <a:t>O/E :</a:t>
            </a:r>
          </a:p>
          <a:p>
            <a:pPr marL="0" indent="0">
              <a:buNone/>
            </a:pPr>
            <a:r>
              <a:rPr lang="en-US" dirty="0"/>
              <a:t>      Temp.- 101°F </a:t>
            </a:r>
          </a:p>
          <a:p>
            <a:pPr marL="0" indent="0">
              <a:buNone/>
            </a:pPr>
            <a:r>
              <a:rPr lang="en-US" dirty="0"/>
              <a:t>      Pulse – 120/min</a:t>
            </a:r>
          </a:p>
          <a:p>
            <a:pPr marL="0" indent="0">
              <a:buNone/>
            </a:pPr>
            <a:r>
              <a:rPr lang="en-US" dirty="0"/>
              <a:t>      BP – 100/60 mm of Hg</a:t>
            </a:r>
          </a:p>
          <a:p>
            <a:pPr marL="0" indent="0">
              <a:buNone/>
            </a:pPr>
            <a:r>
              <a:rPr lang="en-US" dirty="0"/>
              <a:t>Investigation profile : </a:t>
            </a:r>
          </a:p>
          <a:p>
            <a:pPr marL="0" indent="0">
              <a:buNone/>
            </a:pPr>
            <a:r>
              <a:rPr lang="en-US" dirty="0"/>
              <a:t>        CBC- Neutrophilic </a:t>
            </a:r>
            <a:r>
              <a:rPr lang="en-US" dirty="0" err="1"/>
              <a:t>leucocytosis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Urine R/E – Pus cell : plenty</a:t>
            </a:r>
          </a:p>
        </p:txBody>
      </p:sp>
    </p:spTree>
    <p:extLst>
      <p:ext uri="{BB962C8B-B14F-4D97-AF65-F5344CB8AC3E}">
        <p14:creationId xmlns:p14="http://schemas.microsoft.com/office/powerpoint/2010/main" val="3149636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669"/>
            <a:ext cx="12015216" cy="654284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05245" y="4823914"/>
            <a:ext cx="5154307" cy="2614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5245" y="1398508"/>
            <a:ext cx="10948555" cy="9789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64137" y="1392008"/>
            <a:ext cx="43226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Pneumonia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Meningitis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UTI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FF0000"/>
                </a:solidFill>
              </a:rPr>
              <a:t>Brucella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508447"/>
            <a:ext cx="6794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 ,24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1876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46838"/>
            <a:ext cx="10515599" cy="62625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198" y="365126"/>
            <a:ext cx="10515601" cy="19025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Where the temp. rises gradually to a higher level with every spike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19088" y="2416172"/>
            <a:ext cx="3674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Typhoid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Typhus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43584" y="4973053"/>
            <a:ext cx="4595742" cy="170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32342" y="6460340"/>
            <a:ext cx="693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 , 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94844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65125"/>
            <a:ext cx="11996928" cy="630839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38912" y="5199889"/>
            <a:ext cx="5657088" cy="182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10896" y="583552"/>
            <a:ext cx="9930384" cy="14073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Fever present only for several hours during the 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0896" y="1990920"/>
            <a:ext cx="9930384" cy="10814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64352" y="1404654"/>
            <a:ext cx="632764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Deep seated infection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FF0000"/>
                </a:solidFill>
              </a:rPr>
              <a:t>Abscesess</a:t>
            </a:r>
            <a:endParaRPr lang="en-US" sz="4800" dirty="0">
              <a:solidFill>
                <a:srgbClr val="FF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Kala-</a:t>
            </a:r>
            <a:r>
              <a:rPr lang="en-US" sz="4800" dirty="0" err="1">
                <a:solidFill>
                  <a:srgbClr val="FF0000"/>
                </a:solidFill>
              </a:rPr>
              <a:t>azar</a:t>
            </a:r>
            <a:endParaRPr lang="en-US" sz="4800" dirty="0">
              <a:solidFill>
                <a:srgbClr val="FF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Malignancy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Drug fever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6505" y="6461013"/>
            <a:ext cx="674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 ,24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412971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" y="2432304"/>
            <a:ext cx="11850624" cy="414495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" y="0"/>
            <a:ext cx="11850624" cy="2340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Temp. fluctuation is &gt;2°C  &amp; never touches the baseline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17775" y="1550176"/>
            <a:ext cx="36742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Tuberculosis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Infective endocarditis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Many viral and bacterial infections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2336" y="4708678"/>
            <a:ext cx="6035040" cy="182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84421" y="6473708"/>
            <a:ext cx="683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 ,24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412873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40" y="346838"/>
            <a:ext cx="11506200" cy="61936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324305" y="4893972"/>
            <a:ext cx="643944" cy="72121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r>
              <a:rPr lang="en-US" sz="2400" b="1" dirty="0">
                <a:solidFill>
                  <a:schemeClr val="tx1"/>
                </a:solidFill>
              </a:rPr>
              <a:t>5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987552" y="1690688"/>
            <a:ext cx="9144000" cy="12589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1336" y="1090874"/>
            <a:ext cx="403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Malaria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Relapsing fever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Tuberculosis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Lymphoma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87552" y="5210418"/>
            <a:ext cx="632764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00463" y="6377811"/>
            <a:ext cx="683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 ,24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187732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" y="218820"/>
            <a:ext cx="11631168" cy="59808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453093" y="3580327"/>
            <a:ext cx="631065" cy="5537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475488" y="1426464"/>
            <a:ext cx="11228832" cy="44805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52" y="1782128"/>
            <a:ext cx="7863840" cy="3612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00744" y="1901952"/>
            <a:ext cx="2703575" cy="25237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Plasmodium falciparum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9411" y="6224830"/>
            <a:ext cx="683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Reference</a:t>
            </a:r>
            <a:r>
              <a:rPr lang="en-US" sz="2400" dirty="0"/>
              <a:t> : Hutchison’s clinical methods ,24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75488" y="365125"/>
            <a:ext cx="11228831" cy="10613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If fever occurs daily ,it is quotidian fever</a:t>
            </a:r>
          </a:p>
        </p:txBody>
      </p:sp>
    </p:spTree>
    <p:extLst>
      <p:ext uri="{BB962C8B-B14F-4D97-AF65-F5344CB8AC3E}">
        <p14:creationId xmlns:p14="http://schemas.microsoft.com/office/powerpoint/2010/main" val="141695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2020" y="2907793"/>
            <a:ext cx="7252716" cy="27614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2020" y="328549"/>
            <a:ext cx="10347960" cy="2560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A </a:t>
            </a:r>
            <a:r>
              <a:rPr lang="en-US" sz="3600" b="1" i="1" dirty="0">
                <a:solidFill>
                  <a:schemeClr val="tx1"/>
                </a:solidFill>
              </a:rPr>
              <a:t>double quotidian </a:t>
            </a:r>
            <a:r>
              <a:rPr lang="en-US" sz="3600" dirty="0">
                <a:solidFill>
                  <a:schemeClr val="tx1"/>
                </a:solidFill>
              </a:rPr>
              <a:t>fever</a:t>
            </a:r>
          </a:p>
          <a:p>
            <a:r>
              <a:rPr lang="en-US" sz="3600" dirty="0">
                <a:solidFill>
                  <a:schemeClr val="tx1"/>
                </a:solidFill>
              </a:rPr>
              <a:t>                two spikes of fever every day, once in the morning and once in the evening.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8174736" y="3072384"/>
            <a:ext cx="3179064" cy="22494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Miliary</a:t>
            </a:r>
            <a:r>
              <a:rPr lang="en-US" sz="4000" dirty="0">
                <a:solidFill>
                  <a:srgbClr val="FF0000"/>
                </a:solidFill>
              </a:rPr>
              <a:t> tuberculosis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0042" y="6464968"/>
            <a:ext cx="6785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 ,24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5669281"/>
            <a:ext cx="1315453" cy="410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 A.M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374105" y="5669281"/>
            <a:ext cx="1219200" cy="442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6 P.M.</a:t>
            </a:r>
          </a:p>
        </p:txBody>
      </p:sp>
    </p:spTree>
    <p:extLst>
      <p:ext uri="{BB962C8B-B14F-4D97-AF65-F5344CB8AC3E}">
        <p14:creationId xmlns:p14="http://schemas.microsoft.com/office/powerpoint/2010/main" val="168952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01596"/>
            <a:ext cx="6239256" cy="32401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419656"/>
            <a:ext cx="10515600" cy="2542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If fever occurs every 48 hours it is called </a:t>
            </a:r>
            <a:r>
              <a:rPr lang="en-US" sz="3600" b="1" i="1" dirty="0">
                <a:solidFill>
                  <a:schemeClr val="tx1"/>
                </a:solidFill>
              </a:rPr>
              <a:t>tertian </a:t>
            </a:r>
            <a:r>
              <a:rPr lang="en-US" sz="3600" dirty="0">
                <a:solidFill>
                  <a:schemeClr val="tx1"/>
                </a:solidFill>
              </a:rPr>
              <a:t>fever</a:t>
            </a:r>
          </a:p>
        </p:txBody>
      </p:sp>
      <p:sp>
        <p:nvSpPr>
          <p:cNvPr id="6" name="Rectangle 5"/>
          <p:cNvSpPr/>
          <p:nvPr/>
        </p:nvSpPr>
        <p:spPr>
          <a:xfrm>
            <a:off x="7249668" y="3016252"/>
            <a:ext cx="4104132" cy="32401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Plasmodium falciparum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Plasmodium </a:t>
            </a:r>
            <a:r>
              <a:rPr lang="en-US" sz="3600" i="1" dirty="0" err="1">
                <a:solidFill>
                  <a:srgbClr val="FF0000"/>
                </a:solidFill>
              </a:rPr>
              <a:t>vivax</a:t>
            </a:r>
            <a:r>
              <a:rPr lang="en-US" sz="3600" i="1" dirty="0">
                <a:solidFill>
                  <a:srgbClr val="FF0000"/>
                </a:solidFill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Plasmodium </a:t>
            </a:r>
            <a:r>
              <a:rPr lang="en-US" sz="3600" i="1" dirty="0" err="1">
                <a:solidFill>
                  <a:srgbClr val="FF0000"/>
                </a:solidFill>
              </a:rPr>
              <a:t>ovale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495" y="6481641"/>
            <a:ext cx="67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 ,24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57623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04" y="328548"/>
            <a:ext cx="12045696" cy="6273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304" y="365125"/>
            <a:ext cx="10533888" cy="15185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If fever comes in every 72 hours , it is quartan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304" y="1956816"/>
            <a:ext cx="10533888" cy="877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54112" y="1883664"/>
            <a:ext cx="4222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rgbClr val="FF0000"/>
                </a:solidFill>
              </a:rPr>
              <a:t>Plasmodium </a:t>
            </a:r>
            <a:r>
              <a:rPr lang="en-US" sz="4800" i="1" dirty="0" err="1">
                <a:solidFill>
                  <a:srgbClr val="FF0000"/>
                </a:solidFill>
              </a:rPr>
              <a:t>malariae</a:t>
            </a:r>
            <a:endParaRPr lang="en-US" sz="48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84048" y="5010912"/>
            <a:ext cx="5468112" cy="182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16506" y="6488668"/>
            <a:ext cx="6817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 ,24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45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6320" y="2432304"/>
            <a:ext cx="6507480" cy="4064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28549"/>
            <a:ext cx="11353800" cy="20671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Inverse fever: </a:t>
            </a:r>
            <a:r>
              <a:rPr lang="en-US" sz="3600" dirty="0">
                <a:solidFill>
                  <a:schemeClr val="tx1"/>
                </a:solidFill>
              </a:rPr>
              <a:t>The temperature rises in the early hours of morning rather than in the evening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432304"/>
            <a:ext cx="4736592" cy="40647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Some cases of military tuberculosis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9031" y="6533629"/>
            <a:ext cx="6930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methods, 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400897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848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7872" y="1199796"/>
            <a:ext cx="77906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Lucida Calligraphy" panose="03010101010101010101" pitchFamily="66" charset="0"/>
              </a:rPr>
              <a:t>Scenario- 2</a:t>
            </a:r>
          </a:p>
        </p:txBody>
      </p:sp>
    </p:spTree>
    <p:extLst>
      <p:ext uri="{BB962C8B-B14F-4D97-AF65-F5344CB8AC3E}">
        <p14:creationId xmlns:p14="http://schemas.microsoft.com/office/powerpoint/2010/main" val="3983946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200" y="257320"/>
            <a:ext cx="10515600" cy="3191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</a:rPr>
              <a:t>Night sweats: 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</a:p>
          <a:p>
            <a:r>
              <a:rPr lang="en-US" sz="4000" dirty="0">
                <a:solidFill>
                  <a:schemeClr val="tx1"/>
                </a:solidFill>
              </a:rPr>
              <a:t>Body temperature rises only in the evening or late at night when patient is woken up sweating</a:t>
            </a:r>
          </a:p>
        </p:txBody>
      </p:sp>
      <p:sp>
        <p:nvSpPr>
          <p:cNvPr id="5" name="Oval 4"/>
          <p:cNvSpPr/>
          <p:nvPr/>
        </p:nvSpPr>
        <p:spPr>
          <a:xfrm>
            <a:off x="10182037" y="2537207"/>
            <a:ext cx="695459" cy="6439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33572" y="3557026"/>
            <a:ext cx="5324856" cy="26833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</a:rPr>
              <a:t>Tuberculosis</a:t>
            </a:r>
          </a:p>
          <a:p>
            <a:r>
              <a:rPr lang="en-US" sz="4000" dirty="0">
                <a:solidFill>
                  <a:srgbClr val="FF0000"/>
                </a:solidFill>
              </a:rPr>
              <a:t> Leukaemia</a:t>
            </a:r>
          </a:p>
          <a:p>
            <a:r>
              <a:rPr lang="en-US" sz="4000" dirty="0">
                <a:solidFill>
                  <a:srgbClr val="FF0000"/>
                </a:solidFill>
              </a:rPr>
              <a:t> Lymphoma</a:t>
            </a:r>
          </a:p>
          <a:p>
            <a:r>
              <a:rPr lang="en-US" sz="4000" dirty="0">
                <a:solidFill>
                  <a:srgbClr val="FF0000"/>
                </a:solidFill>
              </a:rPr>
              <a:t> Autoimmune disorders</a:t>
            </a:r>
            <a:endParaRPr lang="en-US" sz="4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6396335"/>
            <a:ext cx="6737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 ,24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63699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200" y="365125"/>
            <a:ext cx="10440924" cy="30723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</a:rPr>
              <a:t>Temperature-pulse disparity:</a:t>
            </a:r>
          </a:p>
          <a:p>
            <a:r>
              <a:rPr lang="en-US" sz="4000" b="1" dirty="0">
                <a:solidFill>
                  <a:schemeClr val="tx1"/>
                </a:solidFill>
              </a:rPr>
              <a:t>      </a:t>
            </a:r>
            <a:r>
              <a:rPr lang="en-US" sz="4000" dirty="0">
                <a:solidFill>
                  <a:schemeClr val="tx1"/>
                </a:solidFill>
              </a:rPr>
              <a:t>Counter-intuitive response of a slower pulse associated with a high fever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3655314" y="3437509"/>
            <a:ext cx="4956048" cy="25243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F0000"/>
                </a:solidFill>
              </a:rPr>
              <a:t>Typhoid fever</a:t>
            </a:r>
            <a:r>
              <a:rPr lang="en-US" sz="4000" dirty="0"/>
              <a:t>.</a:t>
            </a:r>
            <a:endParaRPr lang="en-US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4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6396335"/>
            <a:ext cx="693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methods, 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3210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579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Causes of fever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0918"/>
            <a:ext cx="10515600" cy="4900154"/>
          </a:xfrm>
        </p:spPr>
        <p:txBody>
          <a:bodyPr>
            <a:noAutofit/>
          </a:bodyPr>
          <a:lstStyle/>
          <a:p>
            <a:r>
              <a:rPr lang="en-US" sz="3600" dirty="0"/>
              <a:t>Infections</a:t>
            </a:r>
          </a:p>
          <a:p>
            <a:r>
              <a:rPr lang="en-US" sz="3600" dirty="0"/>
              <a:t>Non-infectious inflammatory diseases</a:t>
            </a:r>
          </a:p>
          <a:p>
            <a:pPr marL="0" indent="0">
              <a:buNone/>
            </a:pPr>
            <a:r>
              <a:rPr lang="en-US" sz="3600" dirty="0"/>
              <a:t>           Autoimmune inflammatory</a:t>
            </a:r>
          </a:p>
          <a:p>
            <a:pPr marL="0" indent="0">
              <a:buNone/>
            </a:pPr>
            <a:r>
              <a:rPr lang="en-US" sz="3600" dirty="0"/>
              <a:t>           Auto-inflammatory</a:t>
            </a:r>
          </a:p>
          <a:p>
            <a:pPr marL="0" indent="0">
              <a:buNone/>
            </a:pPr>
            <a:r>
              <a:rPr lang="en-US" sz="3600" dirty="0"/>
              <a:t>           </a:t>
            </a:r>
            <a:r>
              <a:rPr lang="en-US" sz="3600" dirty="0" err="1"/>
              <a:t>Vasculitis</a:t>
            </a:r>
            <a:endParaRPr lang="en-US" sz="3600" dirty="0"/>
          </a:p>
          <a:p>
            <a:r>
              <a:rPr lang="en-US" sz="3600" dirty="0"/>
              <a:t> Malignancy</a:t>
            </a:r>
          </a:p>
          <a:p>
            <a:r>
              <a:rPr lang="en-US" sz="3600" dirty="0"/>
              <a:t> Miscellaneous causes such as drug reactions</a:t>
            </a:r>
          </a:p>
          <a:p>
            <a:r>
              <a:rPr lang="en-US" sz="3600" dirty="0"/>
              <a:t> Undiagnosed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7158" y="6416842"/>
            <a:ext cx="67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methods, 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1639664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352" y="346838"/>
            <a:ext cx="11247120" cy="5574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5684" y="6497053"/>
            <a:ext cx="683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Hutchison’s clinical methods ,24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4037646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" y="1"/>
            <a:ext cx="11301984" cy="144475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Clinical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" y="1444752"/>
            <a:ext cx="10515600" cy="54132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History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   H/o presenting complaint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    Personal history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    H/o associated &amp; constitutional symptoms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Physical examination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0" y="1444752"/>
            <a:ext cx="6096000" cy="5413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3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Past medical &amp; surgical history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Systematic history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8617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History of presenting complaint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6832" y="1797939"/>
            <a:ext cx="6797040" cy="4622483"/>
          </a:xfrm>
        </p:spPr>
        <p:txBody>
          <a:bodyPr>
            <a:normAutofit/>
          </a:bodyPr>
          <a:lstStyle/>
          <a:p>
            <a:r>
              <a:rPr lang="en-US" sz="3600" dirty="0"/>
              <a:t>Onset of fever :</a:t>
            </a:r>
          </a:p>
          <a:p>
            <a:pPr marL="0" indent="0">
              <a:buNone/>
            </a:pPr>
            <a:r>
              <a:rPr lang="en-US" sz="3600" dirty="0"/>
              <a:t>      sudden </a:t>
            </a:r>
          </a:p>
          <a:p>
            <a:pPr marL="0" indent="0">
              <a:buNone/>
            </a:pPr>
            <a:r>
              <a:rPr lang="en-US" sz="3600" dirty="0"/>
              <a:t>      gradual</a:t>
            </a:r>
          </a:p>
          <a:p>
            <a:r>
              <a:rPr lang="en-US" sz="3600" dirty="0"/>
              <a:t>Associated symptoms</a:t>
            </a:r>
          </a:p>
          <a:p>
            <a:r>
              <a:rPr lang="en-US" sz="3600" dirty="0"/>
              <a:t>Subsidence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6304" y="1706880"/>
            <a:ext cx="6510528" cy="462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Duration</a:t>
            </a:r>
          </a:p>
          <a:p>
            <a:r>
              <a:rPr lang="en-US" sz="3600" dirty="0"/>
              <a:t>Pattern of fever </a:t>
            </a:r>
          </a:p>
          <a:p>
            <a:r>
              <a:rPr lang="en-US" sz="3600" dirty="0"/>
              <a:t>Documentation</a:t>
            </a:r>
          </a:p>
          <a:p>
            <a:r>
              <a:rPr lang="en-US" sz="3600" dirty="0"/>
              <a:t>Worse in the morning or night</a:t>
            </a:r>
          </a:p>
        </p:txBody>
      </p:sp>
    </p:spTree>
    <p:extLst>
      <p:ext uri="{BB962C8B-B14F-4D97-AF65-F5344CB8AC3E}">
        <p14:creationId xmlns:p14="http://schemas.microsoft.com/office/powerpoint/2010/main" val="1653982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01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5296"/>
            <a:ext cx="10515600" cy="563270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14400" b="1" dirty="0">
                <a:solidFill>
                  <a:srgbClr val="FF0000"/>
                </a:solidFill>
              </a:rPr>
              <a:t>Personal history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2800" dirty="0"/>
              <a:t>        Occupation , hobbies &amp; sports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2800" dirty="0"/>
              <a:t>        Living arrangements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2800" dirty="0"/>
              <a:t>        Recreational habits : drug use or </a:t>
            </a:r>
            <a:r>
              <a:rPr lang="en-US" sz="12800" dirty="0" err="1"/>
              <a:t>tattooes</a:t>
            </a:r>
            <a:endParaRPr lang="en-US" sz="12800" dirty="0"/>
          </a:p>
          <a:p>
            <a:pPr marL="0" indent="0">
              <a:lnSpc>
                <a:spcPct val="170000"/>
              </a:lnSpc>
              <a:buNone/>
            </a:pPr>
            <a:r>
              <a:rPr lang="en-US" sz="12800" dirty="0"/>
              <a:t>        Sexual habits : h/o unprotected extra-marital sexual exposure</a:t>
            </a:r>
          </a:p>
          <a:p>
            <a:pPr marL="0" indent="0">
              <a:buNone/>
            </a:pPr>
            <a:endParaRPr lang="en-US" sz="12800" dirty="0"/>
          </a:p>
          <a:p>
            <a:pPr marL="0" indent="0">
              <a:buNone/>
            </a:pPr>
            <a:endParaRPr lang="en-US" sz="12800" dirty="0"/>
          </a:p>
          <a:p>
            <a:pPr marL="0" indent="0">
              <a:buNone/>
            </a:pPr>
            <a:r>
              <a:rPr lang="en-US" dirty="0"/>
              <a:t>              </a:t>
            </a:r>
          </a:p>
          <a:p>
            <a:pPr marL="0" indent="0">
              <a:buNone/>
            </a:pPr>
            <a:r>
              <a:rPr lang="en-US" dirty="0"/>
              <a:t>   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37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Food habits –</a:t>
            </a:r>
          </a:p>
          <a:p>
            <a:pPr marL="0" indent="0">
              <a:buNone/>
            </a:pPr>
            <a:r>
              <a:rPr lang="en-US" sz="3600" dirty="0"/>
              <a:t>          Ingestion of un-pasteurized milk or cheese</a:t>
            </a:r>
          </a:p>
          <a:p>
            <a:r>
              <a:rPr lang="en-US" sz="3600" dirty="0">
                <a:solidFill>
                  <a:srgbClr val="FF0000"/>
                </a:solidFill>
              </a:rPr>
              <a:t>Travel history –</a:t>
            </a:r>
          </a:p>
          <a:p>
            <a:pPr marL="0" indent="0">
              <a:buNone/>
            </a:pPr>
            <a:r>
              <a:rPr lang="en-US" sz="3600" dirty="0"/>
              <a:t>            Malaria endemic zone</a:t>
            </a:r>
          </a:p>
          <a:p>
            <a:pPr marL="0" indent="0">
              <a:buNone/>
            </a:pPr>
            <a:r>
              <a:rPr lang="en-US" sz="3600" dirty="0"/>
              <a:t>            Kala-</a:t>
            </a:r>
            <a:r>
              <a:rPr lang="en-US" sz="3600" dirty="0" err="1"/>
              <a:t>azar</a:t>
            </a:r>
            <a:r>
              <a:rPr lang="en-US" sz="3600" dirty="0"/>
              <a:t> endemic zone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87142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Points should be kept in mind during giving description of FEVER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5263"/>
            <a:ext cx="10515600" cy="25827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Primary description of fever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Etiological perspective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Systemic inquiry </a:t>
            </a:r>
          </a:p>
        </p:txBody>
      </p:sp>
    </p:spTree>
    <p:extLst>
      <p:ext uri="{BB962C8B-B14F-4D97-AF65-F5344CB8AC3E}">
        <p14:creationId xmlns:p14="http://schemas.microsoft.com/office/powerpoint/2010/main" val="4013798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9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Primary description of fever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1495"/>
            <a:ext cx="10515600" cy="48454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“</a:t>
            </a:r>
            <a:r>
              <a:rPr lang="en-US" sz="3200" dirty="0"/>
              <a:t>Fever for 10 days , which is intermittent ,high grade , highest recorded temp. was 104 °F ,more marked in the evening , comes with chills &amp; rigor &amp; subsided by taking anti-</a:t>
            </a:r>
            <a:r>
              <a:rPr lang="en-US" sz="3200" dirty="0" err="1"/>
              <a:t>pyretics</a:t>
            </a:r>
            <a:r>
              <a:rPr lang="en-US" sz="3200" dirty="0"/>
              <a:t> or spontaneously with profuse sweating.</a:t>
            </a:r>
            <a:r>
              <a:rPr lang="en-US" sz="3200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0762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13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2144"/>
            <a:ext cx="10515600" cy="5024819"/>
          </a:xfrm>
        </p:spPr>
        <p:txBody>
          <a:bodyPr>
            <a:normAutofit/>
          </a:bodyPr>
          <a:lstStyle/>
          <a:p>
            <a:r>
              <a:rPr lang="en-US" dirty="0"/>
              <a:t>A 44 year old man with fever for 7 days , cough for same duration &amp; shortness of breath for 4 days</a:t>
            </a:r>
          </a:p>
          <a:p>
            <a:r>
              <a:rPr lang="en-US" dirty="0"/>
              <a:t>O/E : </a:t>
            </a:r>
          </a:p>
          <a:p>
            <a:pPr marL="0" indent="0">
              <a:buNone/>
            </a:pPr>
            <a:r>
              <a:rPr lang="en-US" dirty="0"/>
              <a:t>    patient is ill </a:t>
            </a:r>
            <a:r>
              <a:rPr lang="en-US" dirty="0" err="1"/>
              <a:t>dyspnic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Temp. 100° F </a:t>
            </a:r>
          </a:p>
          <a:p>
            <a:pPr marL="0" indent="0">
              <a:buNone/>
            </a:pPr>
            <a:r>
              <a:rPr lang="en-US" dirty="0"/>
              <a:t>    Pulse 102 / min</a:t>
            </a:r>
          </a:p>
          <a:p>
            <a:pPr marL="0" indent="0">
              <a:buNone/>
            </a:pPr>
            <a:r>
              <a:rPr lang="en-US" dirty="0"/>
              <a:t>    R. R – 28/ min</a:t>
            </a:r>
          </a:p>
          <a:p>
            <a:pPr marL="0" indent="0">
              <a:buNone/>
            </a:pPr>
            <a:r>
              <a:rPr lang="en-US" dirty="0"/>
              <a:t>    SPO2 – 78 % on air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5550569" y="2300974"/>
            <a:ext cx="4523873" cy="2727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Investigation profile: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CXR P/A VIEW : bilateral peripheral consolidation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CBC- Lymphopenia ,high ESR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CRP – 170 mg/L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87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5512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Etiological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0253"/>
            <a:ext cx="10515600" cy="45567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“</a:t>
            </a:r>
            <a:r>
              <a:rPr lang="en-US" sz="3200" dirty="0"/>
              <a:t>There was no h/o travelling to malaria or </a:t>
            </a:r>
            <a:r>
              <a:rPr lang="en-US" sz="3200" dirty="0" err="1"/>
              <a:t>kala-azar</a:t>
            </a:r>
            <a:r>
              <a:rPr lang="en-US" sz="3200" dirty="0"/>
              <a:t> and dengue endemic zone or recent travel to abroad, He/she not IV drug or substances abuser and denies of sexual promiscuity</a:t>
            </a:r>
            <a:r>
              <a:rPr lang="en-US" sz="3200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320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Systemic enquiry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sz="3200" dirty="0"/>
              <a:t>There is no cough , chest pain , resp. distress , no h/o abdominal pain ,nausea or vomiting , they denied any  history of frequency , urgency &amp; burning sensation during micturition. No H/O joint pain and swelling</a:t>
            </a:r>
            <a:r>
              <a:rPr lang="en-US" sz="3200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57773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449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Past medical and surgical history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9616"/>
            <a:ext cx="10515600" cy="53583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Past medical history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IHD , HTN , DM ,COPD , Asthma , RHD ,TB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Immune compromises – history of HIV , medications like steroid or chemotherapy or history of </a:t>
            </a:r>
            <a:r>
              <a:rPr lang="en-US" sz="3200" dirty="0" err="1"/>
              <a:t>splenectomy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 History of recent hospitalization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Surgery, invasive procedures, medical devices, implants and transfusions </a:t>
            </a:r>
          </a:p>
        </p:txBody>
      </p:sp>
    </p:spTree>
    <p:extLst>
      <p:ext uri="{BB962C8B-B14F-4D97-AF65-F5344CB8AC3E}">
        <p14:creationId xmlns:p14="http://schemas.microsoft.com/office/powerpoint/2010/main" val="33347054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Systematic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2130"/>
            <a:ext cx="10515600" cy="49148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Respiratory tract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/>
              <a:t>        Sore throat , nasal discharge , sneezing- URTI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/>
              <a:t>        Sinus pain &amp; headache – sinusitis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/>
              <a:t>        Cough , sputum , wheeze &amp; breathlessness – LRTI</a:t>
            </a:r>
          </a:p>
        </p:txBody>
      </p:sp>
    </p:spTree>
    <p:extLst>
      <p:ext uri="{BB962C8B-B14F-4D97-AF65-F5344CB8AC3E}">
        <p14:creationId xmlns:p14="http://schemas.microsoft.com/office/powerpoint/2010/main" val="2320628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10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6220"/>
            <a:ext cx="10515600" cy="503074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Genitourinary tract 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Frequency of micturition ,dysuria , loin pain &amp; vaginal or urethral discharge suggesting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        Urinary tract infection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        Pelvic inflammatory disease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        Sexually transmitted disease    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89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8946"/>
            <a:ext cx="10515600" cy="53867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900" b="1" dirty="0">
                <a:solidFill>
                  <a:srgbClr val="FF0000"/>
                </a:solidFill>
              </a:rPr>
              <a:t>Gastrointestinal system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</a:t>
            </a:r>
            <a:r>
              <a:rPr lang="en-US" sz="3200" dirty="0" err="1"/>
              <a:t>Diarrhoea</a:t>
            </a:r>
            <a:r>
              <a:rPr lang="en-US" sz="3200" dirty="0"/>
              <a:t> with or without blood , </a:t>
            </a:r>
            <a:r>
              <a:rPr lang="en-US" sz="3200" dirty="0" err="1"/>
              <a:t>wight</a:t>
            </a:r>
            <a:r>
              <a:rPr lang="en-US" sz="3200" dirty="0"/>
              <a:t> loss &amp; abdominal pain suggests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Gastroenteritis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Inflammatory bowel disease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Intra abdominal sepsis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Malignancy</a:t>
            </a:r>
          </a:p>
        </p:txBody>
      </p:sp>
    </p:spTree>
    <p:extLst>
      <p:ext uri="{BB962C8B-B14F-4D97-AF65-F5344CB8AC3E}">
        <p14:creationId xmlns:p14="http://schemas.microsoft.com/office/powerpoint/2010/main" val="581476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053"/>
            <a:ext cx="10515600" cy="117106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General examinations in patients with fever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2120"/>
            <a:ext cx="10515600" cy="618452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12800" b="1" dirty="0"/>
              <a:t>Temperature –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/>
              <a:t>    Oral or ear temp. is preferred to axillary temp.</a:t>
            </a:r>
          </a:p>
          <a:p>
            <a:pPr>
              <a:lnSpc>
                <a:spcPct val="120000"/>
              </a:lnSpc>
            </a:pPr>
            <a:r>
              <a:rPr lang="en-US" sz="12800" b="1" dirty="0"/>
              <a:t>Pulse –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/>
              <a:t>     Tachycardia is characteristic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/>
              <a:t>     Every 1° rises in temp.  Pulse rises 10 beats/min</a:t>
            </a:r>
          </a:p>
          <a:p>
            <a:pPr>
              <a:lnSpc>
                <a:spcPct val="120000"/>
              </a:lnSpc>
            </a:pPr>
            <a:r>
              <a:rPr lang="en-US" sz="12800" b="1" dirty="0"/>
              <a:t>Respiratory rate –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/>
              <a:t>      Every 1° rises in temp.  Resp. rate  rises 4 breaths/min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/>
              <a:t>     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/>
              <a:t>     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/>
              <a:t>    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4111793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756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2688"/>
            <a:ext cx="10515600" cy="577900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7000" b="1" dirty="0"/>
              <a:t>Blood pressure –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000" dirty="0"/>
              <a:t>    Hypotension – severe sepsis or septic shock</a:t>
            </a:r>
          </a:p>
          <a:p>
            <a:pPr>
              <a:lnSpc>
                <a:spcPct val="120000"/>
              </a:lnSpc>
            </a:pPr>
            <a:r>
              <a:rPr lang="en-US" sz="7000" b="1" dirty="0"/>
              <a:t>Jaundice –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000" dirty="0"/>
              <a:t>     Conjunctivae , nail bed , skin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000" dirty="0"/>
              <a:t>     Underlying </a:t>
            </a:r>
            <a:r>
              <a:rPr lang="en-US" sz="7000" dirty="0" err="1"/>
              <a:t>haemolysis</a:t>
            </a:r>
            <a:r>
              <a:rPr lang="en-US" sz="7000" dirty="0"/>
              <a:t> or liver disease</a:t>
            </a:r>
          </a:p>
          <a:p>
            <a:pPr>
              <a:lnSpc>
                <a:spcPct val="120000"/>
              </a:lnSpc>
            </a:pPr>
            <a:r>
              <a:rPr lang="en-US" sz="7000" b="1" dirty="0"/>
              <a:t>Eyes –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000" dirty="0"/>
              <a:t>     </a:t>
            </a:r>
            <a:r>
              <a:rPr lang="en-US" sz="7000" dirty="0" err="1"/>
              <a:t>Localised</a:t>
            </a:r>
            <a:r>
              <a:rPr lang="en-US" sz="7000" dirty="0"/>
              <a:t> eye infection  or systemic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000" dirty="0"/>
              <a:t>     Roth spot – retina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000" dirty="0"/>
              <a:t>     </a:t>
            </a:r>
            <a:r>
              <a:rPr lang="en-US" sz="7000" dirty="0" err="1"/>
              <a:t>Miliary</a:t>
            </a:r>
            <a:r>
              <a:rPr lang="en-US" sz="7000" dirty="0"/>
              <a:t> tubercle - choroid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000" dirty="0"/>
              <a:t>     </a:t>
            </a:r>
          </a:p>
          <a:p>
            <a:pPr marL="0" indent="0">
              <a:buNone/>
            </a:pPr>
            <a:r>
              <a:rPr lang="en-US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32091879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125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9264"/>
            <a:ext cx="10515600" cy="5207699"/>
          </a:xfrm>
        </p:spPr>
        <p:txBody>
          <a:bodyPr>
            <a:normAutofit/>
          </a:bodyPr>
          <a:lstStyle/>
          <a:p>
            <a:r>
              <a:rPr lang="en-US" b="1" dirty="0"/>
              <a:t>Ears –</a:t>
            </a:r>
          </a:p>
          <a:p>
            <a:pPr marL="0" indent="0">
              <a:buNone/>
            </a:pPr>
            <a:r>
              <a:rPr lang="en-US" dirty="0"/>
              <a:t>     External ear – otitis </a:t>
            </a:r>
            <a:r>
              <a:rPr lang="en-US" dirty="0" err="1"/>
              <a:t>externa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Eardrum – otitis media</a:t>
            </a:r>
          </a:p>
          <a:p>
            <a:r>
              <a:rPr lang="en-US" b="1" dirty="0"/>
              <a:t>Mouth –</a:t>
            </a:r>
          </a:p>
          <a:p>
            <a:pPr marL="0" indent="0">
              <a:buNone/>
            </a:pPr>
            <a:r>
              <a:rPr lang="en-US" dirty="0"/>
              <a:t>      White lesion –oral thrush</a:t>
            </a:r>
          </a:p>
          <a:p>
            <a:pPr marL="0" indent="0">
              <a:buNone/>
            </a:pPr>
            <a:r>
              <a:rPr lang="en-US" dirty="0"/>
              <a:t>      Throat &amp; tonsils -  erythema &amp; exudates</a:t>
            </a:r>
          </a:p>
          <a:p>
            <a:pPr marL="0" indent="0">
              <a:buNone/>
            </a:pPr>
            <a:r>
              <a:rPr lang="en-US" dirty="0"/>
              <a:t>      Ulcer – in &amp; around the mouth</a:t>
            </a:r>
          </a:p>
          <a:p>
            <a:pPr marL="0" indent="0">
              <a:buNone/>
            </a:pPr>
            <a:r>
              <a:rPr lang="en-US" dirty="0"/>
              <a:t>      Dry mouth – non infectious inflammatory disease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  <a:p>
            <a:pPr marL="0" indent="0">
              <a:buNone/>
            </a:pP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012139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6837"/>
            <a:ext cx="10515600" cy="100647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3312"/>
            <a:ext cx="10515600" cy="530352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12800" b="1" dirty="0"/>
              <a:t>Skin –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2800" dirty="0"/>
              <a:t>   Rash, </a:t>
            </a:r>
            <a:r>
              <a:rPr lang="en-US" sz="12800" dirty="0" err="1"/>
              <a:t>petechiae</a:t>
            </a:r>
            <a:r>
              <a:rPr lang="en-US" sz="12800" dirty="0"/>
              <a:t> , redness , swelling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2800" dirty="0"/>
              <a:t>   Open wounds , ulcer , bite marks , </a:t>
            </a:r>
            <a:r>
              <a:rPr lang="en-US" sz="12800" dirty="0" err="1"/>
              <a:t>eschar</a:t>
            </a:r>
            <a:endParaRPr lang="en-US" sz="12800" dirty="0"/>
          </a:p>
          <a:p>
            <a:pPr marL="0" indent="0">
              <a:lnSpc>
                <a:spcPct val="170000"/>
              </a:lnSpc>
              <a:buNone/>
            </a:pPr>
            <a:r>
              <a:rPr lang="en-US" sz="12800" dirty="0"/>
              <a:t>   Intravascular devices or injection sites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1200" dirty="0"/>
              <a:t>    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/>
              <a:t>   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92783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326" y="1578768"/>
            <a:ext cx="4889826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278" y="1578768"/>
            <a:ext cx="55295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7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9600" b="1" dirty="0"/>
              <a:t>Hands &amp; nails –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9600" dirty="0"/>
              <a:t>    Palms &amp; nail beds : splinter </a:t>
            </a:r>
            <a:r>
              <a:rPr lang="en-US" sz="9600" dirty="0" err="1"/>
              <a:t>haemorrhage</a:t>
            </a:r>
            <a:endParaRPr lang="en-US" sz="9600" dirty="0"/>
          </a:p>
          <a:p>
            <a:pPr marL="0" indent="0">
              <a:lnSpc>
                <a:spcPct val="170000"/>
              </a:lnSpc>
              <a:buNone/>
            </a:pPr>
            <a:r>
              <a:rPr lang="en-US" sz="9600" dirty="0"/>
              <a:t>    Scaly ,itchy lesion b/w fingers – scabies mites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9600" dirty="0"/>
              <a:t>    Typical nail deformities – non infectious disease , psoriasis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972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Common conditions that a patient with fever may present with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590" y="2020050"/>
            <a:ext cx="3092115" cy="3498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020050"/>
            <a:ext cx="3149265" cy="3498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421" y="2020050"/>
            <a:ext cx="2887579" cy="34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0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492" y="1491916"/>
            <a:ext cx="7924800" cy="4571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292" y="1491916"/>
            <a:ext cx="3920068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653" y="1507958"/>
            <a:ext cx="9593179" cy="45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8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074" y="1690688"/>
            <a:ext cx="2887579" cy="4373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526" y="1690688"/>
            <a:ext cx="2923673" cy="4373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409" y="1690688"/>
            <a:ext cx="3694496" cy="437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3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312" y="1690688"/>
            <a:ext cx="4829175" cy="392006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333" y="1690688"/>
            <a:ext cx="5852667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360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11" y="1825625"/>
            <a:ext cx="4170947" cy="3994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969" y="1825625"/>
            <a:ext cx="3934326" cy="399448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962526"/>
            <a:ext cx="10515600" cy="52144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4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5162"/>
            <a:ext cx="10515600" cy="4811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Initial investigations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   FBC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   Urea and electrolytes,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   LFTs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   Blood glucose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   Muscle enzymes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   ESR &amp; CRP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2917256" y="6176963"/>
            <a:ext cx="601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Reference : Davidson’s principles &amp; practice of medicine</a:t>
            </a:r>
          </a:p>
        </p:txBody>
      </p:sp>
    </p:spTree>
    <p:extLst>
      <p:ext uri="{BB962C8B-B14F-4D97-AF65-F5344CB8AC3E}">
        <p14:creationId xmlns:p14="http://schemas.microsoft.com/office/powerpoint/2010/main" val="18747158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4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78568"/>
            <a:ext cx="10515600" cy="55685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Antibodies to HIV-1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Autoantibodies- (ANA)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Chest X-ray and  ECG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Urine R/E and urine C/S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Blood culture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Throat swab for culture or PCR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261936" y="6488668"/>
            <a:ext cx="725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Davidson’s principles &amp; practice of medicine</a:t>
            </a:r>
          </a:p>
        </p:txBody>
      </p:sp>
    </p:spTree>
    <p:extLst>
      <p:ext uri="{BB962C8B-B14F-4D97-AF65-F5344CB8AC3E}">
        <p14:creationId xmlns:p14="http://schemas.microsoft.com/office/powerpoint/2010/main" val="10103956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328"/>
            <a:ext cx="10515600" cy="46956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Other specimens, as per history and examination,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e.g. wound swab;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sputum culture;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Stool culture , microscopy for ova and parasites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 </a:t>
            </a:r>
            <a:r>
              <a:rPr lang="en-US" sz="3200" i="1" dirty="0"/>
              <a:t>Clostridium difficile </a:t>
            </a:r>
            <a:r>
              <a:rPr lang="en-US" sz="3200" dirty="0"/>
              <a:t>toxin assay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01516" y="6416842"/>
            <a:ext cx="7106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Davidson’s principles &amp; practice of medicine</a:t>
            </a:r>
          </a:p>
        </p:txBody>
      </p:sp>
    </p:spTree>
    <p:extLst>
      <p:ext uri="{BB962C8B-B14F-4D97-AF65-F5344CB8AC3E}">
        <p14:creationId xmlns:p14="http://schemas.microsoft.com/office/powerpoint/2010/main" val="3610212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848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3280" y="1236372"/>
            <a:ext cx="7772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Lucida Calligraphy" panose="03010101010101010101" pitchFamily="66" charset="0"/>
              </a:rPr>
              <a:t>Scenario- 3</a:t>
            </a:r>
          </a:p>
        </p:txBody>
      </p:sp>
    </p:spTree>
    <p:extLst>
      <p:ext uri="{BB962C8B-B14F-4D97-AF65-F5344CB8AC3E}">
        <p14:creationId xmlns:p14="http://schemas.microsoft.com/office/powerpoint/2010/main" val="3981741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729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2416"/>
            <a:ext cx="10515600" cy="55412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Specific tests and their priority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     malaria films on 3 consecutive days 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     malaria rapid diagnostic test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     NS1 in dengue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Blood cultures for </a:t>
            </a:r>
            <a:r>
              <a:rPr lang="en-US" sz="3200" i="1" dirty="0"/>
              <a:t>Salmonella </a:t>
            </a:r>
            <a:r>
              <a:rPr lang="en-US" sz="3200" dirty="0"/>
              <a:t>Typhi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Abdominal ultrasound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200" y="6396335"/>
            <a:ext cx="720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Davidson’s principles &amp; practice of medicine</a:t>
            </a:r>
          </a:p>
        </p:txBody>
      </p:sp>
    </p:spTree>
    <p:extLst>
      <p:ext uri="{BB962C8B-B14F-4D97-AF65-F5344CB8AC3E}">
        <p14:creationId xmlns:p14="http://schemas.microsoft.com/office/powerpoint/2010/main" val="39113260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Should you always treat a fever?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008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As fever is a physiological response of the body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         it must have some inherent value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So is there a need to always be so quick to reduce it? </a:t>
            </a:r>
          </a:p>
        </p:txBody>
      </p:sp>
    </p:spTree>
    <p:extLst>
      <p:ext uri="{BB962C8B-B14F-4D97-AF65-F5344CB8AC3E}">
        <p14:creationId xmlns:p14="http://schemas.microsoft.com/office/powerpoint/2010/main" val="32624377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Benefits of having a high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Increase in the phagocytic and bactericidal activity of neutrophils cytotoxic effects of lymphocytes</a:t>
            </a:r>
          </a:p>
          <a:p>
            <a:pPr>
              <a:lnSpc>
                <a:spcPct val="150000"/>
              </a:lnSpc>
            </a:pPr>
            <a:r>
              <a:rPr lang="en-US" dirty="0"/>
              <a:t>Impairment of the growth and virulence of bacteria </a:t>
            </a:r>
          </a:p>
          <a:p>
            <a:pPr>
              <a:lnSpc>
                <a:spcPct val="150000"/>
              </a:lnSpc>
            </a:pPr>
            <a:r>
              <a:rPr lang="en-US" dirty="0"/>
              <a:t>Survival benefit for individuals with an elevated body temperature in response to infection.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978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Negative effects of a raised body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Oxygen consumption and fluid and calorie requirements increase </a:t>
            </a:r>
          </a:p>
          <a:p>
            <a:pPr>
              <a:lnSpc>
                <a:spcPct val="150000"/>
              </a:lnSpc>
            </a:pPr>
            <a:r>
              <a:rPr lang="en-US" dirty="0"/>
              <a:t>Increased metabolic activity can increase stress if organs are failing</a:t>
            </a:r>
          </a:p>
          <a:p>
            <a:pPr>
              <a:lnSpc>
                <a:spcPct val="150000"/>
              </a:lnSpc>
            </a:pPr>
            <a:r>
              <a:rPr lang="en-US" dirty="0"/>
              <a:t> Inflammatory cytokines increase muscle breakdown and</a:t>
            </a:r>
          </a:p>
          <a:p>
            <a:pPr>
              <a:lnSpc>
                <a:spcPct val="150000"/>
              </a:lnSpc>
            </a:pPr>
            <a:r>
              <a:rPr lang="en-US" dirty="0"/>
              <a:t> Fever can reduce mental acuity, cause delirium</a:t>
            </a:r>
          </a:p>
          <a:p>
            <a:pPr>
              <a:lnSpc>
                <a:spcPct val="150000"/>
              </a:lnSpc>
            </a:pPr>
            <a:r>
              <a:rPr lang="en-US" dirty="0"/>
              <a:t> Fever can trigger convulsions, especially in children.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387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Treat fever without 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Pregnant women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Children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Impaired organ function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High temperature of &gt;106.7°F</a:t>
            </a:r>
          </a:p>
        </p:txBody>
      </p:sp>
    </p:spTree>
    <p:extLst>
      <p:ext uri="{BB962C8B-B14F-4D97-AF65-F5344CB8AC3E}">
        <p14:creationId xmlns:p14="http://schemas.microsoft.com/office/powerpoint/2010/main" val="10874568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6838"/>
            <a:ext cx="10515600" cy="94852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851" y="2095043"/>
            <a:ext cx="8023167" cy="1379678"/>
          </a:xfrm>
        </p:spPr>
        <p:txBody>
          <a:bodyPr/>
          <a:lstStyle/>
          <a:p>
            <a:r>
              <a:rPr lang="en-US" sz="3200" dirty="0"/>
              <a:t>Stabilization of  hypothalamic set point 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05001" y="3310129"/>
            <a:ext cx="8023167" cy="1379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Facilitate heat loss.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05000" y="4488639"/>
            <a:ext cx="8023167" cy="1379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Management of the underlying cause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426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Pyrexia of unknown origin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/>
              <a:t>Temp ≥ 38.0°C on multiple occasions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≥ 3 weeks,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without diagnosis,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     despite initial investigation in hospital for 1 week.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Up to one-third of cases of PUO remain undiagnosed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91327" y="6161938"/>
            <a:ext cx="7347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Davidson’s principles &amp; practice of medicine</a:t>
            </a:r>
          </a:p>
        </p:txBody>
      </p:sp>
    </p:spTree>
    <p:extLst>
      <p:ext uri="{BB962C8B-B14F-4D97-AF65-F5344CB8AC3E}">
        <p14:creationId xmlns:p14="http://schemas.microsoft.com/office/powerpoint/2010/main" val="40956328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122529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Causes of PUO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8176"/>
            <a:ext cx="10515600" cy="517550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60000"/>
              </a:lnSpc>
            </a:pPr>
            <a:r>
              <a:rPr lang="en-US" sz="4600" dirty="0"/>
              <a:t> </a:t>
            </a:r>
            <a:r>
              <a:rPr lang="en-US" sz="6700" dirty="0"/>
              <a:t> Infections -30%</a:t>
            </a:r>
          </a:p>
          <a:p>
            <a:pPr>
              <a:lnSpc>
                <a:spcPct val="160000"/>
              </a:lnSpc>
            </a:pPr>
            <a:r>
              <a:rPr lang="en-US" sz="6700" dirty="0"/>
              <a:t>  Malignancy -20%</a:t>
            </a:r>
          </a:p>
          <a:p>
            <a:pPr>
              <a:lnSpc>
                <a:spcPct val="160000"/>
              </a:lnSpc>
            </a:pPr>
            <a:r>
              <a:rPr lang="en-US" sz="6700" dirty="0"/>
              <a:t>  Connective tissue disorder – 15%</a:t>
            </a:r>
          </a:p>
          <a:p>
            <a:pPr>
              <a:lnSpc>
                <a:spcPct val="160000"/>
              </a:lnSpc>
            </a:pPr>
            <a:r>
              <a:rPr lang="en-US" sz="6700" dirty="0"/>
              <a:t>   Miscellaneous – 20%</a:t>
            </a:r>
          </a:p>
          <a:p>
            <a:pPr>
              <a:lnSpc>
                <a:spcPct val="160000"/>
              </a:lnSpc>
            </a:pPr>
            <a:r>
              <a:rPr lang="en-US" sz="6700" dirty="0"/>
              <a:t>   Idiopathic – 15%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5800" dirty="0"/>
              <a:t>          </a:t>
            </a:r>
          </a:p>
          <a:p>
            <a:pPr marL="0" indent="0">
              <a:buNone/>
            </a:pPr>
            <a:r>
              <a:rPr lang="en-US" dirty="0"/>
              <a:t>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5074" y="6416842"/>
            <a:ext cx="7331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Davidson’s principles &amp; practice of medicine</a:t>
            </a:r>
          </a:p>
        </p:txBody>
      </p:sp>
    </p:spTree>
    <p:extLst>
      <p:ext uri="{BB962C8B-B14F-4D97-AF65-F5344CB8AC3E}">
        <p14:creationId xmlns:p14="http://schemas.microsoft.com/office/powerpoint/2010/main" val="41147070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912" y="204704"/>
            <a:ext cx="10914888" cy="6145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2261936" y="6488668"/>
            <a:ext cx="725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 : Davidson’s principles &amp; practice of medicine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430007" y="226564"/>
            <a:ext cx="10879677" cy="107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Factitious fever</a:t>
            </a:r>
          </a:p>
        </p:txBody>
      </p:sp>
    </p:spTree>
    <p:extLst>
      <p:ext uri="{BB962C8B-B14F-4D97-AF65-F5344CB8AC3E}">
        <p14:creationId xmlns:p14="http://schemas.microsoft.com/office/powerpoint/2010/main" val="12396553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643165"/>
              </p:ext>
            </p:extLst>
          </p:nvPr>
        </p:nvGraphicFramePr>
        <p:xfrm>
          <a:off x="1187117" y="365125"/>
          <a:ext cx="8619488" cy="6181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7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6274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Fever with</a:t>
                      </a:r>
                      <a:r>
                        <a:rPr lang="en-US" sz="3600" baseline="0" dirty="0"/>
                        <a:t> rash</a:t>
                      </a:r>
                      <a:endParaRPr lang="en-US" sz="3600" dirty="0"/>
                    </a:p>
                    <a:p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32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                   “Very</a:t>
                      </a:r>
                      <a:r>
                        <a:rPr lang="en-US" sz="2400" baseline="0" dirty="0"/>
                        <a:t> sick person must take double egg”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aseline="0" dirty="0"/>
                        <a:t>                      1</a:t>
                      </a:r>
                      <a:r>
                        <a:rPr lang="en-US" sz="2400" baseline="30000" dirty="0"/>
                        <a:t>st</a:t>
                      </a:r>
                      <a:r>
                        <a:rPr lang="en-US" sz="2400" baseline="0" dirty="0"/>
                        <a:t> day – Varicella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aseline="0" dirty="0"/>
                        <a:t>                      2</a:t>
                      </a:r>
                      <a:r>
                        <a:rPr lang="en-US" sz="2400" baseline="30000" dirty="0"/>
                        <a:t>nd</a:t>
                      </a:r>
                      <a:r>
                        <a:rPr lang="en-US" sz="2400" baseline="0" dirty="0"/>
                        <a:t> day – Scarlet fever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aseline="0" dirty="0"/>
                        <a:t>                      3</a:t>
                      </a:r>
                      <a:r>
                        <a:rPr lang="en-US" sz="2400" baseline="30000" dirty="0"/>
                        <a:t>rd</a:t>
                      </a:r>
                      <a:r>
                        <a:rPr lang="en-US" sz="2400" baseline="0" dirty="0"/>
                        <a:t> day – Small pox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aseline="0" dirty="0"/>
                        <a:t>                      4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baseline="0" dirty="0"/>
                        <a:t> day – Measles , Rubella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aseline="0" dirty="0"/>
                        <a:t>                      5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baseline="0" dirty="0"/>
                        <a:t> day – Typhus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aseline="0" dirty="0"/>
                        <a:t>                     6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baseline="0" dirty="0"/>
                        <a:t> day – Dengue fever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aseline="0" dirty="0"/>
                        <a:t>                     7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baseline="0" dirty="0"/>
                        <a:t> day – Enteric fever</a:t>
                      </a:r>
                      <a:r>
                        <a:rPr lang="en-US" baseline="0" dirty="0"/>
                        <a:t>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5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78905" y="1748588"/>
            <a:ext cx="4924926" cy="3577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Investigation profile 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CBC – Pancytopenia ,high ESR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CRP- Normal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ANA – Positive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Anti-DS DNA Ab - Positive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756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 28 years old young women presented with fever 2 months, multiple joint pain for same duration, with recurrent oral ulcer &amp; hair loss</a:t>
            </a:r>
          </a:p>
          <a:p>
            <a:r>
              <a:rPr lang="en-US" dirty="0"/>
              <a:t>O/E :</a:t>
            </a:r>
          </a:p>
          <a:p>
            <a:pPr marL="0" indent="0">
              <a:buNone/>
            </a:pPr>
            <a:r>
              <a:rPr lang="en-US" dirty="0"/>
              <a:t>      Patient is ill looking</a:t>
            </a:r>
          </a:p>
          <a:p>
            <a:pPr marL="0" indent="0">
              <a:buNone/>
            </a:pPr>
            <a:r>
              <a:rPr lang="en-US" dirty="0"/>
              <a:t>      Temp. 101°F </a:t>
            </a:r>
          </a:p>
          <a:p>
            <a:pPr marL="0" indent="0">
              <a:buNone/>
            </a:pPr>
            <a:r>
              <a:rPr lang="en-US" dirty="0"/>
              <a:t>      BP – 100/60 mmHg</a:t>
            </a:r>
          </a:p>
          <a:p>
            <a:pPr marL="0" indent="0">
              <a:buNone/>
            </a:pPr>
            <a:r>
              <a:rPr lang="en-US" dirty="0"/>
              <a:t>      Malar rash ,discoid rash</a:t>
            </a:r>
          </a:p>
          <a:p>
            <a:pPr marL="0" indent="0">
              <a:buNone/>
            </a:pPr>
            <a:r>
              <a:rPr lang="en-US" dirty="0"/>
              <a:t>     Joint are swollen &amp; tender</a:t>
            </a:r>
          </a:p>
        </p:txBody>
      </p:sp>
    </p:spTree>
    <p:extLst>
      <p:ext uri="{BB962C8B-B14F-4D97-AF65-F5344CB8AC3E}">
        <p14:creationId xmlns:p14="http://schemas.microsoft.com/office/powerpoint/2010/main" val="27708048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05405"/>
              </p:ext>
            </p:extLst>
          </p:nvPr>
        </p:nvGraphicFramePr>
        <p:xfrm>
          <a:off x="1604212" y="365125"/>
          <a:ext cx="8630652" cy="6650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0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18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Fever with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dirty="0" err="1"/>
                        <a:t>hepato</a:t>
                      </a:r>
                      <a:r>
                        <a:rPr lang="en-US" sz="3600" dirty="0"/>
                        <a:t>-splenomegaly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20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                           Malaria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                           Kala-</a:t>
                      </a:r>
                      <a:r>
                        <a:rPr lang="en-US" sz="2800" dirty="0" err="1"/>
                        <a:t>azar</a:t>
                      </a:r>
                      <a:endParaRPr lang="en-US" sz="2800" dirty="0"/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                           Lymphoma</a:t>
                      </a:r>
                      <a:r>
                        <a:rPr lang="en-US" sz="2800" baseline="0" dirty="0"/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                           CML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                           Tuberculosis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aseline="0" dirty="0"/>
                        <a:t>                            A . leukaemia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aseline="0" dirty="0"/>
                        <a:t>                            SLE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aseline="0" dirty="0"/>
                        <a:t>                           Adult still’s disease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74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649503"/>
              </p:ext>
            </p:extLst>
          </p:nvPr>
        </p:nvGraphicFramePr>
        <p:xfrm>
          <a:off x="838200" y="657726"/>
          <a:ext cx="10515600" cy="5789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3369">
                <a:tc>
                  <a:txBody>
                    <a:bodyPr/>
                    <a:lstStyle/>
                    <a:p>
                      <a:r>
                        <a:rPr lang="en-US" sz="3200" dirty="0"/>
                        <a:t>Fever with jaundice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Fever , jaundice &amp; unconsciousness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31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A.Viral</a:t>
                      </a:r>
                      <a:r>
                        <a:rPr lang="en-US" sz="2800" baseline="0" dirty="0"/>
                        <a:t> hepatitis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Leptospirosis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Cerebral malaria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Liver abscess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Cholangitis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aseline="0" dirty="0" err="1"/>
                        <a:t>Septicaemia</a:t>
                      </a:r>
                      <a:r>
                        <a:rPr lang="en-US" sz="2800" baseline="0" dirty="0"/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Drug reaction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Cerebral malaria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Fulminant hepatic failure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Leptospirosis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Septicaemia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5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571428"/>
              </p:ext>
            </p:extLst>
          </p:nvPr>
        </p:nvGraphicFramePr>
        <p:xfrm>
          <a:off x="838200" y="609600"/>
          <a:ext cx="10515600" cy="6119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7377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Fever with bleeding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971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dirty="0"/>
                        <a:t>                             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“MD eat VADKA”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dirty="0"/>
                        <a:t>                    M-</a:t>
                      </a:r>
                      <a:r>
                        <a:rPr lang="en-US" sz="2800" baseline="0" dirty="0"/>
                        <a:t> Malaria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                    </a:t>
                      </a:r>
                      <a:r>
                        <a:rPr lang="en-US" sz="2800" dirty="0"/>
                        <a:t>D – Dengue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haemorrhagic</a:t>
                      </a:r>
                      <a:r>
                        <a:rPr lang="en-US" sz="2800" baseline="0" dirty="0"/>
                        <a:t> fever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                    V- Viral </a:t>
                      </a:r>
                      <a:r>
                        <a:rPr lang="en-US" sz="2800" baseline="0" dirty="0" err="1"/>
                        <a:t>haemorrhagic</a:t>
                      </a:r>
                      <a:r>
                        <a:rPr lang="en-US" sz="2800" baseline="0" dirty="0"/>
                        <a:t> fever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                    A – A. leukaemia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                    D – DIC / </a:t>
                      </a:r>
                      <a:r>
                        <a:rPr lang="en-US" sz="2800" baseline="0" dirty="0" err="1"/>
                        <a:t>septicaemia</a:t>
                      </a:r>
                      <a:endParaRPr lang="en-US" sz="2800" baseline="0" dirty="0"/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                    K – Kala-</a:t>
                      </a:r>
                      <a:r>
                        <a:rPr lang="en-US" sz="2800" baseline="0" dirty="0" err="1"/>
                        <a:t>azar</a:t>
                      </a:r>
                      <a:endParaRPr lang="en-US" sz="2800" baseline="0" dirty="0"/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baseline="0" dirty="0"/>
                        <a:t>                    A – Aplastic </a:t>
                      </a:r>
                      <a:r>
                        <a:rPr lang="en-US" sz="2800" baseline="0" dirty="0" err="1"/>
                        <a:t>anaemia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502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845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Drug fever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3580"/>
            <a:ext cx="10515600" cy="4813383"/>
          </a:xfrm>
        </p:spPr>
        <p:txBody>
          <a:bodyPr>
            <a:normAutofit/>
          </a:bodyPr>
          <a:lstStyle/>
          <a:p>
            <a:r>
              <a:rPr lang="en-US" dirty="0"/>
              <a:t>Drug causes fever via several mechanisms</a:t>
            </a:r>
          </a:p>
          <a:p>
            <a:r>
              <a:rPr lang="en-US" dirty="0"/>
              <a:t>This is a diagnosis by exclusion</a:t>
            </a:r>
          </a:p>
          <a:p>
            <a:r>
              <a:rPr lang="en-US" dirty="0"/>
              <a:t>A rash is not always present or eosinophilia</a:t>
            </a:r>
          </a:p>
          <a:p>
            <a:r>
              <a:rPr lang="en-US" dirty="0"/>
              <a:t>Fever coincides with drug administration &amp; disappears when drug discontinued</a:t>
            </a:r>
          </a:p>
          <a:p>
            <a:r>
              <a:rPr lang="en-US" dirty="0"/>
              <a:t>Risk factors :</a:t>
            </a:r>
          </a:p>
          <a:p>
            <a:pPr marL="0" indent="0">
              <a:buNone/>
            </a:pPr>
            <a:r>
              <a:rPr lang="en-US" dirty="0"/>
              <a:t>                      Elderly patients</a:t>
            </a:r>
          </a:p>
          <a:p>
            <a:pPr marL="0" indent="0">
              <a:buNone/>
            </a:pPr>
            <a:r>
              <a:rPr lang="en-US" dirty="0"/>
              <a:t>                      Active HIV infection</a:t>
            </a:r>
          </a:p>
          <a:p>
            <a:pPr marL="0" indent="0">
              <a:buNone/>
            </a:pPr>
            <a:r>
              <a:rPr lang="en-US" dirty="0"/>
              <a:t>                      Cystic fibrosis</a:t>
            </a:r>
          </a:p>
        </p:txBody>
      </p:sp>
    </p:spTree>
    <p:extLst>
      <p:ext uri="{BB962C8B-B14F-4D97-AF65-F5344CB8AC3E}">
        <p14:creationId xmlns:p14="http://schemas.microsoft.com/office/powerpoint/2010/main" val="2845769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536" y="753980"/>
            <a:ext cx="9701464" cy="4588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6537" y="753980"/>
            <a:ext cx="9701464" cy="16523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</a:rPr>
              <a:t>The classic periodic fever syndromes</a:t>
            </a:r>
          </a:p>
          <a:p>
            <a:r>
              <a:rPr lang="en-US" sz="4000" dirty="0">
                <a:solidFill>
                  <a:srgbClr val="FF0000"/>
                </a:solidFill>
              </a:rPr>
              <a:t>(monogenic auto-inflammatory diseases)</a:t>
            </a:r>
          </a:p>
        </p:txBody>
      </p:sp>
    </p:spTree>
    <p:extLst>
      <p:ext uri="{BB962C8B-B14F-4D97-AF65-F5344CB8AC3E}">
        <p14:creationId xmlns:p14="http://schemas.microsoft.com/office/powerpoint/2010/main" val="21304597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Take 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6388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Fever is not a disease , but manifestation of many systemic diseases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Fever never occur without the elevation of the thermoregulatory set-point</a:t>
            </a:r>
          </a:p>
          <a:p>
            <a:pPr>
              <a:lnSpc>
                <a:spcPct val="150000"/>
              </a:lnSpc>
            </a:pPr>
            <a:r>
              <a:rPr lang="en-US" dirty="0"/>
              <a:t>Low grade fever or feverish feeling should be evaluated thoroughly with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                  Proper history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                  Physical examination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                  Necessary investigations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                   </a:t>
            </a:r>
          </a:p>
          <a:p>
            <a:pPr marL="0" indent="0">
              <a:buNone/>
            </a:pPr>
            <a:r>
              <a:rPr lang="en-US" dirty="0"/>
              <a:t>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507561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0" y="5537200"/>
            <a:ext cx="10267406" cy="1320800"/>
          </a:xfrm>
        </p:spPr>
        <p:txBody>
          <a:bodyPr/>
          <a:lstStyle/>
          <a:p>
            <a:pPr algn="ctr" eaLnBrk="1" hangingPunct="1"/>
            <a:r>
              <a:rPr lang="en-US" altLang="en-US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       Thank  You </a:t>
            </a:r>
          </a:p>
        </p:txBody>
      </p:sp>
      <p:pic>
        <p:nvPicPr>
          <p:cNvPr id="66563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5715000"/>
          </a:xfrm>
        </p:spPr>
      </p:pic>
    </p:spTree>
    <p:extLst>
      <p:ext uri="{BB962C8B-B14F-4D97-AF65-F5344CB8AC3E}">
        <p14:creationId xmlns:p14="http://schemas.microsoft.com/office/powerpoint/2010/main" val="1220225600"/>
      </p:ext>
    </p:extLst>
  </p:cSld>
  <p:clrMapOvr>
    <a:masterClrMapping/>
  </p:clrMapOvr>
  <p:transition spd="slow"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863" y="561474"/>
            <a:ext cx="7267074" cy="561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30898</TotalTime>
  <Words>2702</Words>
  <Application>Microsoft Office PowerPoint</Application>
  <PresentationFormat>Widescreen</PresentationFormat>
  <Paragraphs>500</Paragraphs>
  <Slides>86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 FEVER: Still To Be Known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</vt:lpstr>
      <vt:lpstr>PowerPoint Presentation</vt:lpstr>
      <vt:lpstr>PowerPoint Presentation</vt:lpstr>
      <vt:lpstr>The normal core temperature varies with some characteristics</vt:lpstr>
      <vt:lpstr>Normal body temperature</vt:lpstr>
      <vt:lpstr>PowerPoint Presentation</vt:lpstr>
      <vt:lpstr>In women who menstruate</vt:lpstr>
      <vt:lpstr>PowerPoint Presentation</vt:lpstr>
      <vt:lpstr>What happens if the hypothalamic set point is elevated</vt:lpstr>
      <vt:lpstr>Fever</vt:lpstr>
      <vt:lpstr>PowerPoint Presentation</vt:lpstr>
      <vt:lpstr>Hypothalamic fever </vt:lpstr>
      <vt:lpstr>Conditions with infection but fever may not be present</vt:lpstr>
      <vt:lpstr>PowerPoint Presentation</vt:lpstr>
      <vt:lpstr>Patterns of fever</vt:lpstr>
      <vt:lpstr>PowerPoint Presentation</vt:lpstr>
      <vt:lpstr>PowerPoint Presentation</vt:lpstr>
      <vt:lpstr>PowerPoint Presentation</vt:lpstr>
      <vt:lpstr>Temp. fluctuation is &gt;2°C  &amp; never touches the baseline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Causes of fever</vt:lpstr>
      <vt:lpstr>PowerPoint Presentation</vt:lpstr>
      <vt:lpstr>Clinical evaluation</vt:lpstr>
      <vt:lpstr>History of presenting complaint </vt:lpstr>
      <vt:lpstr>PowerPoint Presentation</vt:lpstr>
      <vt:lpstr>PowerPoint Presentation</vt:lpstr>
      <vt:lpstr>Points should be kept in mind during giving description of FEVER</vt:lpstr>
      <vt:lpstr>Primary description of fever</vt:lpstr>
      <vt:lpstr>Etiological perspective</vt:lpstr>
      <vt:lpstr>Systemic enquiry</vt:lpstr>
      <vt:lpstr>Past medical and surgical history</vt:lpstr>
      <vt:lpstr>Systematic history</vt:lpstr>
      <vt:lpstr>PowerPoint Presentation</vt:lpstr>
      <vt:lpstr>PowerPoint Presentation</vt:lpstr>
      <vt:lpstr>General examinations in patients with fever</vt:lpstr>
      <vt:lpstr>PowerPoint Presentation</vt:lpstr>
      <vt:lpstr>PowerPoint Presentation</vt:lpstr>
      <vt:lpstr>PowerPoint Presentation</vt:lpstr>
      <vt:lpstr>PowerPoint Presentation</vt:lpstr>
      <vt:lpstr>Common conditions that a patient with fever may present with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Investigations</vt:lpstr>
      <vt:lpstr>PowerPoint Presentation</vt:lpstr>
      <vt:lpstr>PowerPoint Presentation</vt:lpstr>
      <vt:lpstr>PowerPoint Presentation</vt:lpstr>
      <vt:lpstr>Should you always treat a fever?</vt:lpstr>
      <vt:lpstr>Benefits of having a high temperature</vt:lpstr>
      <vt:lpstr>Negative effects of a raised body temperature</vt:lpstr>
      <vt:lpstr>Treat fever without delay</vt:lpstr>
      <vt:lpstr>Treatment</vt:lpstr>
      <vt:lpstr>Pyrexia of unknown origin</vt:lpstr>
      <vt:lpstr>Causes of PUO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 fever</vt:lpstr>
      <vt:lpstr>PowerPoint Presentation</vt:lpstr>
      <vt:lpstr>Take home message</vt:lpstr>
      <vt:lpstr>       Thank 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Fever</dc:title>
  <dc:creator>Aftab Siddiq</dc:creator>
  <cp:lastModifiedBy>soniasafeera04@gmail.com</cp:lastModifiedBy>
  <cp:revision>373</cp:revision>
  <dcterms:created xsi:type="dcterms:W3CDTF">2022-07-05T05:24:55Z</dcterms:created>
  <dcterms:modified xsi:type="dcterms:W3CDTF">2022-08-04T07:46:30Z</dcterms:modified>
</cp:coreProperties>
</file>