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59"/>
  </p:notesMasterIdLst>
  <p:sldIdLst>
    <p:sldId id="256" r:id="rId2"/>
    <p:sldId id="257" r:id="rId3"/>
    <p:sldId id="258" r:id="rId4"/>
    <p:sldId id="259" r:id="rId5"/>
    <p:sldId id="260" r:id="rId6"/>
    <p:sldId id="332" r:id="rId7"/>
    <p:sldId id="314" r:id="rId8"/>
    <p:sldId id="33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315" r:id="rId19"/>
    <p:sldId id="317" r:id="rId20"/>
    <p:sldId id="316" r:id="rId21"/>
    <p:sldId id="318" r:id="rId22"/>
    <p:sldId id="326" r:id="rId23"/>
    <p:sldId id="313" r:id="rId24"/>
    <p:sldId id="319" r:id="rId25"/>
    <p:sldId id="334" r:id="rId26"/>
    <p:sldId id="280" r:id="rId27"/>
    <p:sldId id="324" r:id="rId28"/>
    <p:sldId id="325" r:id="rId29"/>
    <p:sldId id="281" r:id="rId30"/>
    <p:sldId id="284" r:id="rId31"/>
    <p:sldId id="306" r:id="rId32"/>
    <p:sldId id="307" r:id="rId33"/>
    <p:sldId id="308" r:id="rId34"/>
    <p:sldId id="309" r:id="rId35"/>
    <p:sldId id="286" r:id="rId36"/>
    <p:sldId id="287" r:id="rId37"/>
    <p:sldId id="310" r:id="rId38"/>
    <p:sldId id="311" r:id="rId39"/>
    <p:sldId id="323" r:id="rId40"/>
    <p:sldId id="288" r:id="rId41"/>
    <p:sldId id="312" r:id="rId42"/>
    <p:sldId id="289" r:id="rId43"/>
    <p:sldId id="290" r:id="rId44"/>
    <p:sldId id="333" r:id="rId45"/>
    <p:sldId id="291" r:id="rId46"/>
    <p:sldId id="292" r:id="rId47"/>
    <p:sldId id="293" r:id="rId48"/>
    <p:sldId id="294" r:id="rId49"/>
    <p:sldId id="295" r:id="rId50"/>
    <p:sldId id="296" r:id="rId51"/>
    <p:sldId id="327" r:id="rId52"/>
    <p:sldId id="328" r:id="rId53"/>
    <p:sldId id="329" r:id="rId54"/>
    <p:sldId id="300" r:id="rId55"/>
    <p:sldId id="302" r:id="rId56"/>
    <p:sldId id="303" r:id="rId57"/>
    <p:sldId id="304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FF33CC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0" autoAdjust="0"/>
  </p:normalViewPr>
  <p:slideViewPr>
    <p:cSldViewPr>
      <p:cViewPr>
        <p:scale>
          <a:sx n="70" d="100"/>
          <a:sy n="70" d="100"/>
        </p:scale>
        <p:origin x="-1810" y="-36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6709C3-1A11-4D4C-A7AE-E66ABB02CA72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850BF-6D05-4854-AE98-BD941DE58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0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3850BF-6D05-4854-AE98-BD941DE5810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15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D8235-FC33-4A98-9BB1-6C71B254CA19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515DE87-7C72-4555-B83A-AF2FB37FA4A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D8235-FC33-4A98-9BB1-6C71B254CA19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5DE87-7C72-4555-B83A-AF2FB37FA4A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515DE87-7C72-4555-B83A-AF2FB37FA4A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D8235-FC33-4A98-9BB1-6C71B254CA19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D8235-FC33-4A98-9BB1-6C71B254CA19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515DE87-7C72-4555-B83A-AF2FB37FA4A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D8235-FC33-4A98-9BB1-6C71B254CA19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515DE87-7C72-4555-B83A-AF2FB37FA4A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B1D8235-FC33-4A98-9BB1-6C71B254CA19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5DE87-7C72-4555-B83A-AF2FB37FA4A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D8235-FC33-4A98-9BB1-6C71B254CA19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515DE87-7C72-4555-B83A-AF2FB37FA4A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D8235-FC33-4A98-9BB1-6C71B254CA19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515DE87-7C72-4555-B83A-AF2FB37FA4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D8235-FC33-4A98-9BB1-6C71B254CA19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515DE87-7C72-4555-B83A-AF2FB37FA4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515DE87-7C72-4555-B83A-AF2FB37FA4A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D8235-FC33-4A98-9BB1-6C71B254CA19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515DE87-7C72-4555-B83A-AF2FB37FA4A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B1D8235-FC33-4A98-9BB1-6C71B254CA19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B1D8235-FC33-4A98-9BB1-6C71B254CA19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515DE87-7C72-4555-B83A-AF2FB37FA4A8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>
            <a:normAutofit fontScale="62500" lnSpcReduction="20000"/>
          </a:bodyPr>
          <a:lstStyle/>
          <a:p>
            <a:r>
              <a:rPr lang="en-US" sz="5200" dirty="0" err="1" smtClean="0"/>
              <a:t>Dr.Md</a:t>
            </a:r>
            <a:r>
              <a:rPr lang="en-US" sz="5200" dirty="0" err="1"/>
              <a:t>.</a:t>
            </a:r>
            <a:r>
              <a:rPr lang="en-US" sz="5200" dirty="0" err="1" smtClean="0"/>
              <a:t>Yeasir</a:t>
            </a:r>
            <a:r>
              <a:rPr lang="en-US" sz="5200" dirty="0" smtClean="0"/>
              <a:t> Arafat</a:t>
            </a:r>
          </a:p>
          <a:p>
            <a:r>
              <a:rPr lang="en-US" sz="4100" dirty="0" smtClean="0"/>
              <a:t>IMO</a:t>
            </a:r>
          </a:p>
          <a:p>
            <a:r>
              <a:rPr lang="en-US" sz="4100" dirty="0" smtClean="0"/>
              <a:t>Department of medicine</a:t>
            </a:r>
          </a:p>
          <a:p>
            <a:r>
              <a:rPr lang="en-US" sz="4100" dirty="0" err="1" smtClean="0"/>
              <a:t>RpMCH</a:t>
            </a:r>
            <a:endParaRPr lang="en-US" sz="41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533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6600" dirty="0" smtClean="0">
                <a:solidFill>
                  <a:srgbClr val="FF0000"/>
                </a:solidFill>
              </a:rPr>
              <a:t>Approach to a Patient With </a:t>
            </a:r>
            <a:r>
              <a:rPr lang="en-US" sz="6600" dirty="0" err="1">
                <a:solidFill>
                  <a:srgbClr val="FF0000"/>
                </a:solidFill>
              </a:rPr>
              <a:t>V</a:t>
            </a:r>
            <a:r>
              <a:rPr lang="en-US" sz="6600" dirty="0" err="1" smtClean="0">
                <a:solidFill>
                  <a:srgbClr val="FF0000"/>
                </a:solidFill>
              </a:rPr>
              <a:t>asculitis</a:t>
            </a:r>
            <a:endParaRPr lang="en-US" sz="6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1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2.ANCA </a:t>
            </a:r>
            <a:r>
              <a:rPr lang="en-US" dirty="0">
                <a:solidFill>
                  <a:srgbClr val="0000FF"/>
                </a:solidFill>
              </a:rPr>
              <a:t>(Anti-Neutrophil Cytoplasmic Antibody):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There </a:t>
            </a:r>
            <a:r>
              <a:rPr lang="en-US" dirty="0"/>
              <a:t>are 2 types➝</a:t>
            </a:r>
          </a:p>
          <a:p>
            <a:pPr marL="0" indent="0">
              <a:buNone/>
            </a:pPr>
            <a:r>
              <a:rPr lang="en-US" dirty="0"/>
              <a:t>                         1) p-ANCA (</a:t>
            </a:r>
            <a:r>
              <a:rPr lang="en-US" dirty="0" err="1"/>
              <a:t>perinuclear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                         </a:t>
            </a:r>
            <a:r>
              <a:rPr lang="en-US" dirty="0"/>
              <a:t>2) c-ANCA (cytoplasmic)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</a:rPr>
              <a:t>           </a:t>
            </a:r>
            <a:r>
              <a:rPr lang="en-US" dirty="0" smtClean="0">
                <a:solidFill>
                  <a:srgbClr val="FF33CC"/>
                </a:solidFill>
              </a:rPr>
              <a:t>p-ANCA</a:t>
            </a:r>
            <a:r>
              <a:rPr lang="en-US" dirty="0">
                <a:solidFill>
                  <a:srgbClr val="FF33CC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Most </a:t>
            </a:r>
            <a:r>
              <a:rPr lang="en-US" dirty="0"/>
              <a:t>Common target➝ Serine Protease 3 (PR3)</a:t>
            </a:r>
          </a:p>
          <a:p>
            <a:pPr marL="0" indent="0">
              <a:buNone/>
            </a:pPr>
            <a:r>
              <a:rPr lang="en-US" dirty="0" smtClean="0"/>
              <a:t>            Associated </a:t>
            </a:r>
            <a:r>
              <a:rPr lang="en-US" dirty="0"/>
              <a:t>Diseases</a:t>
            </a:r>
            <a:r>
              <a:rPr lang="en-US" dirty="0" smtClean="0"/>
              <a:t>➝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</a:t>
            </a:r>
            <a:r>
              <a:rPr lang="en-US" dirty="0" err="1" smtClean="0"/>
              <a:t>Ganulomatosis</a:t>
            </a:r>
            <a:r>
              <a:rPr lang="en-US" dirty="0" smtClean="0"/>
              <a:t> </a:t>
            </a:r>
            <a:r>
              <a:rPr lang="en-US" dirty="0"/>
              <a:t>with </a:t>
            </a:r>
            <a:r>
              <a:rPr lang="en-US" dirty="0" err="1"/>
              <a:t>Polyangitis</a:t>
            </a:r>
            <a:r>
              <a:rPr lang="en-US" dirty="0"/>
              <a:t> (Wegener's </a:t>
            </a:r>
            <a:r>
              <a:rPr lang="en-US" dirty="0" err="1" smtClean="0"/>
              <a:t>Granulomatosis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78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FF33CC"/>
                </a:solidFill>
              </a:rPr>
              <a:t>c-ANCA</a:t>
            </a:r>
            <a:r>
              <a:rPr lang="en-US" dirty="0">
                <a:solidFill>
                  <a:srgbClr val="FF33CC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Most </a:t>
            </a:r>
            <a:r>
              <a:rPr lang="en-US" dirty="0"/>
              <a:t>Common target➝ Myeloperoxidase 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                                 (</a:t>
            </a:r>
            <a:r>
              <a:rPr lang="en-US" dirty="0"/>
              <a:t>MPO)</a:t>
            </a:r>
          </a:p>
          <a:p>
            <a:pPr marL="0" indent="0">
              <a:buNone/>
            </a:pPr>
            <a:r>
              <a:rPr lang="en-US" dirty="0" smtClean="0"/>
              <a:t>         Associated </a:t>
            </a:r>
            <a:r>
              <a:rPr lang="en-US" dirty="0"/>
              <a:t>Diseases➝</a:t>
            </a:r>
          </a:p>
          <a:p>
            <a:pPr marL="0" indent="0">
              <a:buNone/>
            </a:pPr>
            <a:r>
              <a:rPr lang="en-US" dirty="0" smtClean="0"/>
              <a:t>            1.Microscopic </a:t>
            </a:r>
            <a:r>
              <a:rPr lang="en-US" dirty="0" err="1"/>
              <a:t>Polyangitis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2.Eosinophilic </a:t>
            </a:r>
            <a:r>
              <a:rPr lang="en-US" dirty="0" err="1" smtClean="0"/>
              <a:t>Granulomatosis</a:t>
            </a:r>
            <a:r>
              <a:rPr lang="en-US" dirty="0" smtClean="0"/>
              <a:t> with                </a:t>
            </a:r>
          </a:p>
          <a:p>
            <a:pPr marL="0" indent="0">
              <a:buNone/>
            </a:pPr>
            <a:r>
              <a:rPr lang="en-US" dirty="0" err="1" smtClean="0"/>
              <a:t>polyangitis</a:t>
            </a:r>
            <a:r>
              <a:rPr lang="en-US" dirty="0" smtClean="0"/>
              <a:t>(</a:t>
            </a:r>
            <a:r>
              <a:rPr lang="en-US" dirty="0" err="1" smtClean="0"/>
              <a:t>Churg</a:t>
            </a:r>
            <a:r>
              <a:rPr lang="en-US" dirty="0" smtClean="0"/>
              <a:t> </a:t>
            </a:r>
            <a:r>
              <a:rPr lang="en-US" dirty="0"/>
              <a:t>Strauss Syndrome 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3.Primary </a:t>
            </a:r>
            <a:r>
              <a:rPr lang="en-US" dirty="0" err="1"/>
              <a:t>Sclerosing</a:t>
            </a:r>
            <a:r>
              <a:rPr lang="en-US" dirty="0"/>
              <a:t> </a:t>
            </a:r>
            <a:r>
              <a:rPr lang="en-US" dirty="0" smtClean="0"/>
              <a:t>Cholangitis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4.Immune </a:t>
            </a:r>
            <a:r>
              <a:rPr lang="en-US" dirty="0" err="1"/>
              <a:t>Crescentic</a:t>
            </a:r>
            <a:r>
              <a:rPr lang="en-US" dirty="0"/>
              <a:t> Glomerulonephritis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1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3.Granuloma Formation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(T lymphocyte mediated)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         *Giant cell </a:t>
            </a:r>
            <a:r>
              <a:rPr lang="en-US" dirty="0" err="1" smtClean="0"/>
              <a:t>ateritis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*</a:t>
            </a:r>
            <a:r>
              <a:rPr lang="en-US" dirty="0" err="1" smtClean="0"/>
              <a:t>Takayasu’s</a:t>
            </a:r>
            <a:r>
              <a:rPr lang="en-US" dirty="0" smtClean="0"/>
              <a:t> arteritis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*Wegener’s </a:t>
            </a:r>
            <a:r>
              <a:rPr lang="en-US" dirty="0" err="1" smtClean="0"/>
              <a:t>granulomatosis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*</a:t>
            </a:r>
            <a:r>
              <a:rPr lang="en-US" dirty="0" err="1" smtClean="0"/>
              <a:t>Churg</a:t>
            </a:r>
            <a:r>
              <a:rPr lang="en-US" dirty="0" smtClean="0"/>
              <a:t> </a:t>
            </a:r>
            <a:r>
              <a:rPr lang="en-US" dirty="0" err="1" smtClean="0"/>
              <a:t>strauss</a:t>
            </a:r>
            <a:r>
              <a:rPr lang="en-US" dirty="0" smtClean="0"/>
              <a:t> </a:t>
            </a:r>
            <a:r>
              <a:rPr lang="en-US" dirty="0" err="1" smtClean="0"/>
              <a:t>vasculitis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22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8382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STEP -1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90600" y="1752600"/>
            <a:ext cx="8077200" cy="46783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5400" dirty="0" smtClean="0">
                <a:solidFill>
                  <a:srgbClr val="00B0F0"/>
                </a:solidFill>
              </a:rPr>
              <a:t>When to suspect </a:t>
            </a:r>
            <a:r>
              <a:rPr lang="en-US" sz="5400" dirty="0" err="1" smtClean="0">
                <a:solidFill>
                  <a:srgbClr val="00B0F0"/>
                </a:solidFill>
              </a:rPr>
              <a:t>vasculitis</a:t>
            </a:r>
            <a:r>
              <a:rPr lang="en-US" sz="5400" dirty="0">
                <a:solidFill>
                  <a:srgbClr val="00B0F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692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Unexplained </a:t>
            </a:r>
            <a:r>
              <a:rPr lang="en-US" dirty="0" err="1" smtClean="0"/>
              <a:t>fever,weight</a:t>
            </a:r>
            <a:r>
              <a:rPr lang="en-US" dirty="0" smtClean="0"/>
              <a:t> loss.</a:t>
            </a:r>
          </a:p>
          <a:p>
            <a:endParaRPr lang="en-US" dirty="0" smtClean="0"/>
          </a:p>
          <a:p>
            <a:r>
              <a:rPr lang="en-US" dirty="0" smtClean="0"/>
              <a:t>Multi-system involvement.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Skin</a:t>
            </a:r>
            <a:r>
              <a:rPr lang="en-US" dirty="0" smtClean="0"/>
              <a:t> lesion like palpable </a:t>
            </a:r>
            <a:r>
              <a:rPr lang="en-US" dirty="0" err="1" smtClean="0"/>
              <a:t>purpura,livedo</a:t>
            </a:r>
            <a:r>
              <a:rPr lang="en-US" dirty="0" smtClean="0"/>
              <a:t> </a:t>
            </a:r>
            <a:r>
              <a:rPr lang="en-US" dirty="0" err="1" smtClean="0"/>
              <a:t>reticularis,subcutaneous</a:t>
            </a:r>
            <a:r>
              <a:rPr lang="en-US" dirty="0" smtClean="0"/>
              <a:t> </a:t>
            </a:r>
            <a:r>
              <a:rPr lang="en-US" dirty="0" err="1" smtClean="0"/>
              <a:t>nodule,urticaria</a:t>
            </a:r>
            <a:r>
              <a:rPr lang="en-US" dirty="0" smtClean="0"/>
              <a:t> &gt;24hr.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Renal </a:t>
            </a:r>
            <a:r>
              <a:rPr lang="en-US" dirty="0" err="1">
                <a:solidFill>
                  <a:srgbClr val="FF0000"/>
                </a:solidFill>
              </a:rPr>
              <a:t>involvement</a:t>
            </a:r>
            <a:r>
              <a:rPr lang="en-US" dirty="0" err="1"/>
              <a:t>:Unexplained</a:t>
            </a:r>
            <a:r>
              <a:rPr lang="en-US" dirty="0"/>
              <a:t> proteinuria with or with out cast, Microscopic </a:t>
            </a:r>
            <a:r>
              <a:rPr lang="en-US" dirty="0" err="1"/>
              <a:t>haematuria</a:t>
            </a:r>
            <a:r>
              <a:rPr lang="en-US" dirty="0"/>
              <a:t>.</a:t>
            </a:r>
          </a:p>
          <a:p>
            <a:r>
              <a:rPr lang="en-US" dirty="0" err="1"/>
              <a:t>Arthalgia</a:t>
            </a:r>
            <a:r>
              <a:rPr lang="en-US" dirty="0"/>
              <a:t> and myalgia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851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Occlusive </a:t>
            </a:r>
            <a:r>
              <a:rPr lang="en-US" dirty="0"/>
              <a:t>arterial disease or hypertension in young.</a:t>
            </a:r>
          </a:p>
          <a:p>
            <a:r>
              <a:rPr lang="en-US" dirty="0"/>
              <a:t>cerebrovascular/cardiovascular events in young.</a:t>
            </a:r>
          </a:p>
          <a:p>
            <a:endParaRPr lang="en-US" dirty="0" smtClean="0"/>
          </a:p>
          <a:p>
            <a:r>
              <a:rPr lang="en-US" dirty="0" smtClean="0"/>
              <a:t>Ischemic changes like </a:t>
            </a:r>
            <a:r>
              <a:rPr lang="en-US" dirty="0" err="1" smtClean="0"/>
              <a:t>raynaud’s</a:t>
            </a:r>
            <a:r>
              <a:rPr lang="en-US" dirty="0" smtClean="0"/>
              <a:t> </a:t>
            </a:r>
            <a:r>
              <a:rPr lang="en-US" dirty="0" err="1" smtClean="0"/>
              <a:t>phenomena,claudication</a:t>
            </a:r>
            <a:r>
              <a:rPr lang="en-US" dirty="0"/>
              <a:t> </a:t>
            </a:r>
            <a:r>
              <a:rPr lang="en-US" dirty="0" smtClean="0"/>
              <a:t>pain.</a:t>
            </a:r>
          </a:p>
          <a:p>
            <a:endParaRPr lang="en-US" dirty="0" smtClean="0"/>
          </a:p>
          <a:p>
            <a:r>
              <a:rPr lang="en-US" dirty="0" smtClean="0"/>
              <a:t>Sudden retinal vascular disease without HTN or DM.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00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Sudden appearance of peripheral neuropathy like wrist </a:t>
            </a:r>
            <a:r>
              <a:rPr lang="en-US" dirty="0" err="1" smtClean="0"/>
              <a:t>drop,foot</a:t>
            </a:r>
            <a:r>
              <a:rPr lang="en-US" dirty="0" smtClean="0"/>
              <a:t> drop etc.</a:t>
            </a:r>
          </a:p>
          <a:p>
            <a:endParaRPr lang="en-US" dirty="0" smtClean="0"/>
          </a:p>
          <a:p>
            <a:r>
              <a:rPr lang="en-US" dirty="0" smtClean="0"/>
              <a:t>Unexplained finding of pulmonary nodular/</a:t>
            </a:r>
            <a:r>
              <a:rPr lang="en-US" dirty="0" err="1" smtClean="0"/>
              <a:t>cavitatory</a:t>
            </a:r>
            <a:r>
              <a:rPr lang="en-US" dirty="0" smtClean="0"/>
              <a:t> lesion.</a:t>
            </a:r>
          </a:p>
          <a:p>
            <a:endParaRPr lang="en-US" dirty="0" smtClean="0"/>
          </a:p>
          <a:p>
            <a:r>
              <a:rPr lang="en-US" dirty="0" smtClean="0"/>
              <a:t>Persistent headache with sudden visual </a:t>
            </a:r>
            <a:r>
              <a:rPr lang="en-US" dirty="0" err="1" smtClean="0"/>
              <a:t>impairement</a:t>
            </a:r>
            <a:r>
              <a:rPr lang="en-US" dirty="0" smtClean="0"/>
              <a:t> (</a:t>
            </a:r>
            <a:r>
              <a:rPr lang="en-US" dirty="0" err="1" smtClean="0"/>
              <a:t>monoocular</a:t>
            </a:r>
            <a:r>
              <a:rPr lang="en-US" dirty="0" smtClean="0"/>
              <a:t> blindness) in elderly.</a:t>
            </a:r>
          </a:p>
          <a:p>
            <a:r>
              <a:rPr lang="en-US" dirty="0" smtClean="0"/>
              <a:t>Jaw claudication.</a:t>
            </a:r>
          </a:p>
          <a:p>
            <a:r>
              <a:rPr lang="en-US" dirty="0"/>
              <a:t>High ESR &amp; CRP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5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077200" cy="990600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STEP 2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057400"/>
            <a:ext cx="8229600" cy="5059363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00B0F0"/>
                </a:solidFill>
              </a:rPr>
              <a:t>Rule out disease that mimic </a:t>
            </a:r>
            <a:r>
              <a:rPr lang="en-US" sz="4400" dirty="0" err="1" smtClean="0">
                <a:solidFill>
                  <a:srgbClr val="00B0F0"/>
                </a:solidFill>
              </a:rPr>
              <a:t>vasculitis</a:t>
            </a:r>
            <a:endParaRPr lang="en-US" sz="4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54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CASE SCENARIO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 48 year old man, an injecting drug user, presented with a four week history of </a:t>
            </a:r>
            <a:r>
              <a:rPr lang="en-US" sz="2800" dirty="0" smtClean="0">
                <a:solidFill>
                  <a:srgbClr val="0000FF"/>
                </a:solidFill>
              </a:rPr>
              <a:t>fever</a:t>
            </a:r>
            <a:r>
              <a:rPr lang="en-US" sz="2800" dirty="0" smtClean="0"/>
              <a:t> and </a:t>
            </a:r>
            <a:r>
              <a:rPr lang="en-US" sz="2800" dirty="0" err="1">
                <a:solidFill>
                  <a:srgbClr val="0000FF"/>
                </a:solidFill>
              </a:rPr>
              <a:t>purpuric</a:t>
            </a:r>
            <a:r>
              <a:rPr lang="en-US" sz="2800" dirty="0">
                <a:solidFill>
                  <a:srgbClr val="0000FF"/>
                </a:solidFill>
              </a:rPr>
              <a:t> rash </a:t>
            </a:r>
            <a:r>
              <a:rPr lang="en-US" sz="2800" dirty="0"/>
              <a:t>over both </a:t>
            </a:r>
            <a:r>
              <a:rPr lang="en-US" sz="2800" dirty="0" smtClean="0"/>
              <a:t>legs.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- </a:t>
            </a:r>
            <a:r>
              <a:rPr lang="en-US" sz="2800" dirty="0"/>
              <a:t>He looked ill, and </a:t>
            </a:r>
            <a:r>
              <a:rPr lang="en-US" sz="2800" dirty="0" smtClean="0"/>
              <a:t>several </a:t>
            </a:r>
            <a:r>
              <a:rPr lang="en-US" sz="2800" dirty="0">
                <a:solidFill>
                  <a:srgbClr val="0000FF"/>
                </a:solidFill>
              </a:rPr>
              <a:t>nail fold infarcts </a:t>
            </a: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rgbClr val="0000FF"/>
                </a:solidFill>
              </a:rPr>
              <a:t>vasculitic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lesions over the pulps of his </a:t>
            </a:r>
            <a:r>
              <a:rPr lang="en-US" sz="2800" dirty="0" smtClean="0">
                <a:solidFill>
                  <a:srgbClr val="0000FF"/>
                </a:solidFill>
              </a:rPr>
              <a:t>fingers.</a:t>
            </a:r>
          </a:p>
          <a:p>
            <a:pPr>
              <a:buFontTx/>
              <a:buChar char="-"/>
            </a:pPr>
            <a:r>
              <a:rPr lang="en-US" sz="2800" dirty="0" smtClean="0"/>
              <a:t>Blood </a:t>
            </a:r>
            <a:r>
              <a:rPr lang="en-US" sz="2800" dirty="0"/>
              <a:t>picture -</a:t>
            </a:r>
            <a:r>
              <a:rPr lang="en-US" sz="2800" dirty="0" smtClean="0"/>
              <a:t> </a:t>
            </a:r>
            <a:r>
              <a:rPr lang="en-US" sz="2800" dirty="0"/>
              <a:t>systemic inflammatory response. </a:t>
            </a:r>
          </a:p>
          <a:p>
            <a:pPr>
              <a:buFontTx/>
              <a:buChar char="-"/>
            </a:pPr>
            <a:r>
              <a:rPr lang="en-US" sz="2800" dirty="0" smtClean="0"/>
              <a:t>CXR- </a:t>
            </a:r>
            <a:r>
              <a:rPr lang="en-US" sz="2800" dirty="0"/>
              <a:t>two separate </a:t>
            </a:r>
            <a:r>
              <a:rPr lang="en-US" sz="2800" dirty="0" err="1">
                <a:solidFill>
                  <a:srgbClr val="0000FF"/>
                </a:solidFill>
              </a:rPr>
              <a:t>cavitating</a:t>
            </a:r>
            <a:r>
              <a:rPr lang="en-US" sz="2800" dirty="0">
                <a:solidFill>
                  <a:srgbClr val="0000FF"/>
                </a:solidFill>
              </a:rPr>
              <a:t> lesions </a:t>
            </a:r>
            <a:r>
              <a:rPr lang="en-US" sz="2800" dirty="0"/>
              <a:t>in the right </a:t>
            </a:r>
            <a:r>
              <a:rPr lang="en-US" sz="2800" dirty="0" smtClean="0"/>
              <a:t>lung.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689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-</a:t>
            </a:r>
            <a:r>
              <a:rPr lang="en-US" sz="3200" dirty="0" smtClean="0"/>
              <a:t>Skin </a:t>
            </a:r>
            <a:r>
              <a:rPr lang="en-US" sz="3200" dirty="0"/>
              <a:t>biopsy -</a:t>
            </a:r>
            <a:r>
              <a:rPr lang="en-US" sz="3200" dirty="0" err="1" smtClean="0">
                <a:solidFill>
                  <a:srgbClr val="0000FF"/>
                </a:solidFill>
              </a:rPr>
              <a:t>leucocytoclastic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vasculitis</a:t>
            </a:r>
            <a:endParaRPr lang="en-US" sz="3200" dirty="0" smtClean="0">
              <a:solidFill>
                <a:srgbClr val="0000FF"/>
              </a:solidFill>
            </a:endParaRP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sz="3200" dirty="0" smtClean="0"/>
              <a:t>His </a:t>
            </a:r>
            <a:r>
              <a:rPr lang="en-US" sz="3200" dirty="0"/>
              <a:t>illness was initially attributed to systemic </a:t>
            </a:r>
            <a:r>
              <a:rPr lang="en-US" sz="3200" dirty="0" err="1"/>
              <a:t>vasculitis</a:t>
            </a:r>
            <a:r>
              <a:rPr lang="en-US" sz="3200" dirty="0"/>
              <a:t> and specialist opinion was sought.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3793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What does </a:t>
            </a:r>
            <a:r>
              <a:rPr lang="en-US" sz="5400" dirty="0" err="1" smtClean="0">
                <a:solidFill>
                  <a:srgbClr val="FF0000"/>
                </a:solidFill>
              </a:rPr>
              <a:t>vasculitis</a:t>
            </a:r>
            <a:r>
              <a:rPr lang="en-US" sz="5400" dirty="0" smtClean="0">
                <a:solidFill>
                  <a:srgbClr val="FF0000"/>
                </a:solidFill>
              </a:rPr>
              <a:t> mean?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1257300" lvl="2" indent="-457200"/>
            <a:r>
              <a:rPr lang="en-US" sz="3200" dirty="0" smtClean="0"/>
              <a:t>A </a:t>
            </a:r>
            <a:r>
              <a:rPr lang="en-US" sz="3200" dirty="0" err="1" smtClean="0"/>
              <a:t>clinicopathological</a:t>
            </a:r>
            <a:r>
              <a:rPr lang="en-US" sz="3200" dirty="0" smtClean="0"/>
              <a:t> process characterized by </a:t>
            </a:r>
          </a:p>
          <a:p>
            <a:pPr marL="1257300" lvl="2" indent="-457200"/>
            <a:r>
              <a:rPr lang="en-US" sz="3200" dirty="0"/>
              <a:t>I</a:t>
            </a:r>
            <a:r>
              <a:rPr lang="en-US" sz="3200" dirty="0" smtClean="0"/>
              <a:t>nflammation and damage of the blood vessels,</a:t>
            </a:r>
          </a:p>
          <a:p>
            <a:pPr marL="1257300" lvl="2" indent="-457200"/>
            <a:r>
              <a:rPr lang="en-US" sz="3200" dirty="0" smtClean="0"/>
              <a:t>Causes complete or partial </a:t>
            </a:r>
            <a:r>
              <a:rPr lang="en-US" sz="3200" dirty="0" err="1" smtClean="0"/>
              <a:t>occlution</a:t>
            </a:r>
            <a:r>
              <a:rPr lang="en-US" sz="3200" dirty="0" smtClean="0"/>
              <a:t>.</a:t>
            </a:r>
          </a:p>
          <a:p>
            <a:pPr marL="1257300" lvl="2" indent="-457200"/>
            <a:r>
              <a:rPr lang="en-US" sz="3200" dirty="0" smtClean="0"/>
              <a:t>resulting ischemic damage to the supplied organ or tissue.</a:t>
            </a:r>
            <a:endParaRPr lang="en-US" sz="3200" dirty="0"/>
          </a:p>
        </p:txBody>
      </p:sp>
      <p:sp>
        <p:nvSpPr>
          <p:cNvPr id="4" name="Right Arrow 3"/>
          <p:cNvSpPr/>
          <p:nvPr/>
        </p:nvSpPr>
        <p:spPr>
          <a:xfrm>
            <a:off x="521861" y="1524000"/>
            <a:ext cx="978408" cy="637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2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Several days after admission, on the advice of the respiratory </a:t>
            </a:r>
            <a:r>
              <a:rPr lang="en-US" sz="2800" dirty="0" smtClean="0"/>
              <a:t>physicians</a:t>
            </a:r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serial </a:t>
            </a:r>
            <a:r>
              <a:rPr lang="en-US" sz="2800" dirty="0">
                <a:solidFill>
                  <a:srgbClr val="0000FF"/>
                </a:solidFill>
              </a:rPr>
              <a:t>blood cultures and echocardiogram </a:t>
            </a:r>
            <a:r>
              <a:rPr lang="en-US" sz="2800" dirty="0" smtClean="0"/>
              <a:t>was done.</a:t>
            </a:r>
          </a:p>
          <a:p>
            <a:pPr marL="0" indent="0">
              <a:buNone/>
            </a:pP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04331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000" dirty="0" smtClean="0"/>
              <a:t> </a:t>
            </a:r>
            <a:r>
              <a:rPr lang="en-US" sz="3000" dirty="0"/>
              <a:t>Blood cultures </a:t>
            </a:r>
            <a:r>
              <a:rPr lang="en-US" sz="3000" dirty="0">
                <a:solidFill>
                  <a:srgbClr val="0000FF"/>
                </a:solidFill>
              </a:rPr>
              <a:t>- Staphylococcus </a:t>
            </a:r>
            <a:r>
              <a:rPr lang="en-US" sz="3000" dirty="0" err="1">
                <a:solidFill>
                  <a:srgbClr val="0000FF"/>
                </a:solidFill>
              </a:rPr>
              <a:t>aereus</a:t>
            </a:r>
            <a:r>
              <a:rPr lang="en-US" sz="3000" dirty="0">
                <a:solidFill>
                  <a:srgbClr val="0000FF"/>
                </a:solidFill>
              </a:rPr>
              <a:t> </a:t>
            </a:r>
            <a:r>
              <a:rPr lang="en-US" sz="3000" dirty="0"/>
              <a:t>and transthoracic echocardiogram showed </a:t>
            </a:r>
            <a:r>
              <a:rPr lang="en-US" sz="3000" dirty="0" err="1">
                <a:solidFill>
                  <a:srgbClr val="0000FF"/>
                </a:solidFill>
              </a:rPr>
              <a:t>vegetations</a:t>
            </a:r>
            <a:r>
              <a:rPr lang="en-US" sz="3000" dirty="0">
                <a:solidFill>
                  <a:srgbClr val="0000FF"/>
                </a:solidFill>
              </a:rPr>
              <a:t> around the tricuspid valve </a:t>
            </a:r>
            <a:r>
              <a:rPr lang="en-US" sz="3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consistent </a:t>
            </a:r>
            <a:r>
              <a:rPr lang="en-US" sz="3000" dirty="0"/>
              <a:t>with right heart endocarditis</a:t>
            </a:r>
            <a:r>
              <a:rPr lang="en-US" sz="3000" dirty="0" smtClean="0"/>
              <a:t>.</a:t>
            </a:r>
          </a:p>
          <a:p>
            <a:endParaRPr lang="en-US" sz="3000" dirty="0"/>
          </a:p>
          <a:p>
            <a:r>
              <a:rPr lang="en-US" sz="3000" dirty="0"/>
              <a:t> The </a:t>
            </a:r>
            <a:r>
              <a:rPr lang="en-US" sz="3000" dirty="0" err="1"/>
              <a:t>cavitating</a:t>
            </a:r>
            <a:r>
              <a:rPr lang="en-US" sz="3000" dirty="0"/>
              <a:t> lesions were most probably lung abscesses secondary to septic emboli</a:t>
            </a:r>
            <a:r>
              <a:rPr lang="en-US" sz="3000" dirty="0" smtClean="0"/>
              <a:t>.</a:t>
            </a:r>
          </a:p>
          <a:p>
            <a:endParaRPr lang="en-US" sz="3000" dirty="0"/>
          </a:p>
          <a:p>
            <a:endParaRPr lang="en-US" sz="3000" dirty="0" smtClean="0"/>
          </a:p>
          <a:p>
            <a:r>
              <a:rPr lang="en-US" sz="3000" dirty="0" smtClean="0">
                <a:solidFill>
                  <a:srgbClr val="FF0000"/>
                </a:solidFill>
              </a:rPr>
              <a:t>Possible </a:t>
            </a:r>
            <a:r>
              <a:rPr lang="en-US" sz="3000" dirty="0" err="1" smtClean="0">
                <a:solidFill>
                  <a:srgbClr val="FF0000"/>
                </a:solidFill>
              </a:rPr>
              <a:t>secondaray</a:t>
            </a:r>
            <a:r>
              <a:rPr lang="en-US" sz="3000" dirty="0" smtClean="0">
                <a:solidFill>
                  <a:srgbClr val="FF0000"/>
                </a:solidFill>
              </a:rPr>
              <a:t> cause of </a:t>
            </a:r>
            <a:r>
              <a:rPr lang="en-US" sz="3000" dirty="0" err="1" smtClean="0">
                <a:solidFill>
                  <a:srgbClr val="FF0000"/>
                </a:solidFill>
              </a:rPr>
              <a:t>vasculitis</a:t>
            </a:r>
            <a:r>
              <a:rPr lang="en-US" sz="3000" dirty="0" smtClean="0">
                <a:solidFill>
                  <a:srgbClr val="FF0000"/>
                </a:solidFill>
              </a:rPr>
              <a:t> should be excluded</a:t>
            </a:r>
            <a:endParaRPr lang="en-US" sz="30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86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CLINICAL FEATURE FOR EXCLUSION OF A MIMIC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New heart murmur (Endocarditis)</a:t>
            </a:r>
          </a:p>
          <a:p>
            <a:endParaRPr lang="en-US" dirty="0" smtClean="0"/>
          </a:p>
          <a:p>
            <a:r>
              <a:rPr lang="en-US" dirty="0" smtClean="0"/>
              <a:t>Cutaneous /lower extremity digit necrosis(Cholesterol embolism)</a:t>
            </a:r>
          </a:p>
          <a:p>
            <a:endParaRPr lang="en-US" dirty="0" smtClean="0"/>
          </a:p>
          <a:p>
            <a:r>
              <a:rPr lang="en-US" dirty="0" err="1" smtClean="0"/>
              <a:t>Dearranged</a:t>
            </a:r>
            <a:r>
              <a:rPr lang="en-US" dirty="0" smtClean="0"/>
              <a:t> LFT</a:t>
            </a:r>
          </a:p>
          <a:p>
            <a:endParaRPr lang="en-US" dirty="0" smtClean="0"/>
          </a:p>
          <a:p>
            <a:r>
              <a:rPr lang="en-US" dirty="0" smtClean="0"/>
              <a:t>Drug abuse(</a:t>
            </a:r>
            <a:r>
              <a:rPr lang="en-US" dirty="0" err="1" smtClean="0"/>
              <a:t>Cocain</a:t>
            </a:r>
            <a:r>
              <a:rPr lang="en-US" dirty="0" smtClean="0"/>
              <a:t>/HIV/</a:t>
            </a:r>
            <a:r>
              <a:rPr lang="en-US" dirty="0" err="1" smtClean="0"/>
              <a:t>Hep</a:t>
            </a:r>
            <a:r>
              <a:rPr lang="en-US" dirty="0" smtClean="0"/>
              <a:t> C)</a:t>
            </a:r>
          </a:p>
          <a:p>
            <a:endParaRPr lang="en-US" dirty="0" smtClean="0"/>
          </a:p>
          <a:p>
            <a:r>
              <a:rPr lang="en-US" dirty="0" smtClean="0"/>
              <a:t>Malignancy(Atrial </a:t>
            </a:r>
            <a:r>
              <a:rPr lang="en-US" dirty="0" err="1" smtClean="0"/>
              <a:t>myxoma,carcinomatosis,Lymphoma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60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305800" cy="68580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STEP 3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2667000"/>
            <a:ext cx="8229600" cy="4525963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00B0F0"/>
                </a:solidFill>
              </a:rPr>
              <a:t>The pattern of vessel involvement</a:t>
            </a:r>
            <a:endParaRPr lang="en-US" sz="4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41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Depends on the size and extent of vessel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Large vessel </a:t>
            </a:r>
            <a:r>
              <a:rPr lang="en-US" sz="2800" dirty="0" err="1" smtClean="0"/>
              <a:t>vasculitis</a:t>
            </a:r>
            <a:r>
              <a:rPr lang="en-US" sz="2800" dirty="0" smtClean="0"/>
              <a:t>: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</a:t>
            </a:r>
            <a:r>
              <a:rPr lang="en-US" sz="2800" dirty="0" smtClean="0">
                <a:solidFill>
                  <a:srgbClr val="0000FF"/>
                </a:solidFill>
              </a:rPr>
              <a:t>1.Absent or asymmetric pulse/BP</a:t>
            </a:r>
            <a:r>
              <a:rPr lang="en-US" sz="2800" dirty="0"/>
              <a:t>.</a:t>
            </a: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smtClean="0"/>
              <a:t>Medium vessel </a:t>
            </a:r>
            <a:r>
              <a:rPr lang="en-US" sz="2800" dirty="0" err="1" smtClean="0"/>
              <a:t>vasculitis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</a:t>
            </a:r>
            <a:r>
              <a:rPr lang="en-US" sz="2800" dirty="0" smtClean="0">
                <a:solidFill>
                  <a:srgbClr val="0000FF"/>
                </a:solidFill>
              </a:rPr>
              <a:t>1.Present with infraction or aneurysm</a:t>
            </a:r>
            <a:r>
              <a:rPr lang="en-US" sz="2800" dirty="0" smtClean="0"/>
              <a:t>.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</a:t>
            </a:r>
            <a:r>
              <a:rPr lang="en-US" sz="2800" dirty="0" smtClean="0">
                <a:solidFill>
                  <a:srgbClr val="0000FF"/>
                </a:solidFill>
              </a:rPr>
              <a:t>  2.Systemic feature like gross </a:t>
            </a:r>
            <a:r>
              <a:rPr lang="en-US" sz="2800" dirty="0" err="1" smtClean="0">
                <a:solidFill>
                  <a:srgbClr val="0000FF"/>
                </a:solidFill>
              </a:rPr>
              <a:t>wt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loss,footdrop</a:t>
            </a:r>
            <a:r>
              <a:rPr lang="en-US" sz="2800" dirty="0" smtClean="0">
                <a:solidFill>
                  <a:srgbClr val="0000FF"/>
                </a:solidFill>
              </a:rPr>
              <a:t>/wrist drop.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smtClean="0"/>
              <a:t>Small vessel </a:t>
            </a:r>
            <a:r>
              <a:rPr lang="en-US" sz="2800" dirty="0" err="1" smtClean="0"/>
              <a:t>vasculitis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0000FF"/>
                </a:solidFill>
              </a:rPr>
              <a:t>1.present with Palpable </a:t>
            </a:r>
            <a:r>
              <a:rPr lang="en-US" sz="2800" dirty="0" err="1" smtClean="0">
                <a:solidFill>
                  <a:srgbClr val="0000FF"/>
                </a:solidFill>
              </a:rPr>
              <a:t>purpura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71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Clinical </a:t>
            </a:r>
            <a:r>
              <a:rPr lang="en-US" dirty="0" err="1" smtClean="0">
                <a:solidFill>
                  <a:srgbClr val="FF0000"/>
                </a:solidFill>
              </a:rPr>
              <a:t>menifestation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4212377"/>
              </p:ext>
            </p:extLst>
          </p:nvPr>
        </p:nvGraphicFramePr>
        <p:xfrm>
          <a:off x="304800" y="1524000"/>
          <a:ext cx="8504238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746"/>
                <a:gridCol w="2956454"/>
                <a:gridCol w="271303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2060"/>
                          </a:solidFill>
                        </a:rPr>
                        <a:t>Large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Medium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9900"/>
                          </a:solidFill>
                        </a:rPr>
                        <a:t>Small</a:t>
                      </a:r>
                      <a:endParaRPr lang="en-US" sz="2400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smtClean="0">
                          <a:solidFill>
                            <a:srgbClr val="002060"/>
                          </a:solidFill>
                        </a:rPr>
                        <a:t>Limb claudication</a:t>
                      </a:r>
                    </a:p>
                    <a:p>
                      <a:endParaRPr lang="en-US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smtClean="0">
                          <a:solidFill>
                            <a:srgbClr val="002060"/>
                          </a:solidFill>
                        </a:rPr>
                        <a:t>Asymmetric BP</a:t>
                      </a:r>
                    </a:p>
                    <a:p>
                      <a:endParaRPr lang="en-US" sz="240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smtClean="0">
                          <a:solidFill>
                            <a:srgbClr val="002060"/>
                          </a:solidFill>
                        </a:rPr>
                        <a:t>Absence of</a:t>
                      </a:r>
                      <a:r>
                        <a:rPr lang="en-US" sz="2400" baseline="0" dirty="0" smtClean="0">
                          <a:solidFill>
                            <a:srgbClr val="002060"/>
                          </a:solidFill>
                        </a:rPr>
                        <a:t> pulse</a:t>
                      </a:r>
                    </a:p>
                    <a:p>
                      <a:endParaRPr lang="en-US" sz="2400" baseline="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baseline="0" dirty="0" smtClean="0">
                          <a:solidFill>
                            <a:srgbClr val="002060"/>
                          </a:solidFill>
                        </a:rPr>
                        <a:t>Bruits</a:t>
                      </a:r>
                    </a:p>
                    <a:p>
                      <a:endParaRPr lang="en-US" sz="2400" baseline="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baseline="0" dirty="0" err="1" smtClean="0">
                          <a:solidFill>
                            <a:srgbClr val="002060"/>
                          </a:solidFill>
                        </a:rPr>
                        <a:t>Renovascukar</a:t>
                      </a:r>
                      <a:r>
                        <a:rPr lang="en-US" sz="2400" baseline="0" dirty="0" smtClean="0">
                          <a:solidFill>
                            <a:srgbClr val="002060"/>
                          </a:solidFill>
                        </a:rPr>
                        <a:t> HTN</a:t>
                      </a:r>
                      <a:endParaRPr lang="en-US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Cutaneous nodule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Ulcers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err="1" smtClean="0">
                          <a:solidFill>
                            <a:srgbClr val="FF0000"/>
                          </a:solidFill>
                        </a:rPr>
                        <a:t>Livedo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FF0000"/>
                          </a:solidFill>
                        </a:rPr>
                        <a:t>reticularis</a:t>
                      </a:r>
                      <a:endParaRPr lang="en-US" sz="24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Digital gangrene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err="1" smtClean="0">
                          <a:solidFill>
                            <a:srgbClr val="FF0000"/>
                          </a:solidFill>
                        </a:rPr>
                        <a:t>Mononeuritis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 multiplex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err="1" smtClean="0">
                          <a:solidFill>
                            <a:srgbClr val="FF0000"/>
                          </a:solidFill>
                        </a:rPr>
                        <a:t>Microaneurysms</a:t>
                      </a:r>
                      <a:endParaRPr lang="en-US" sz="24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 algn="l">
                        <a:buFont typeface="Arial" pitchFamily="34" charset="0"/>
                        <a:buChar char="•"/>
                      </a:pPr>
                      <a:r>
                        <a:rPr lang="en-US" sz="2400" dirty="0" err="1" smtClean="0">
                          <a:solidFill>
                            <a:srgbClr val="FF0000"/>
                          </a:solidFill>
                        </a:rPr>
                        <a:t>Renovascular</a:t>
                      </a:r>
                      <a:r>
                        <a:rPr lang="en-US" sz="2400" baseline="0" dirty="0" smtClean="0">
                          <a:solidFill>
                            <a:srgbClr val="FF0000"/>
                          </a:solidFill>
                        </a:rPr>
                        <a:t> HTN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dirty="0" smtClean="0">
                          <a:solidFill>
                            <a:srgbClr val="009900"/>
                          </a:solidFill>
                        </a:rPr>
                        <a:t>Palpable</a:t>
                      </a:r>
                      <a:r>
                        <a:rPr lang="en-US" sz="2400" baseline="0" dirty="0" smtClean="0">
                          <a:solidFill>
                            <a:srgbClr val="009900"/>
                          </a:solidFill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9900"/>
                          </a:solidFill>
                        </a:rPr>
                        <a:t>purpura</a:t>
                      </a:r>
                      <a:endParaRPr lang="en-US" sz="2400" baseline="0" dirty="0" smtClean="0">
                        <a:solidFill>
                          <a:srgbClr val="009900"/>
                        </a:solidFill>
                      </a:endParaRPr>
                    </a:p>
                    <a:p>
                      <a:endParaRPr lang="en-US" sz="2400" baseline="0" dirty="0" smtClean="0">
                        <a:solidFill>
                          <a:srgbClr val="009900"/>
                        </a:solidFill>
                      </a:endParaRP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baseline="0" dirty="0" err="1" smtClean="0">
                          <a:solidFill>
                            <a:srgbClr val="009900"/>
                          </a:solidFill>
                        </a:rPr>
                        <a:t>Urticaria</a:t>
                      </a:r>
                      <a:endParaRPr lang="en-US" sz="2400" baseline="0" dirty="0" smtClean="0">
                        <a:solidFill>
                          <a:srgbClr val="009900"/>
                        </a:solidFill>
                      </a:endParaRPr>
                    </a:p>
                    <a:p>
                      <a:endParaRPr lang="en-US" sz="2400" baseline="0" dirty="0" smtClean="0">
                        <a:solidFill>
                          <a:srgbClr val="009900"/>
                        </a:solidFill>
                      </a:endParaRP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baseline="0" dirty="0" smtClean="0">
                          <a:solidFill>
                            <a:srgbClr val="009900"/>
                          </a:solidFill>
                        </a:rPr>
                        <a:t>GN</a:t>
                      </a:r>
                    </a:p>
                    <a:p>
                      <a:endParaRPr lang="en-US" sz="2400" baseline="0" dirty="0" smtClean="0">
                        <a:solidFill>
                          <a:srgbClr val="009900"/>
                        </a:solidFill>
                      </a:endParaRP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400" baseline="0" dirty="0" smtClean="0">
                          <a:solidFill>
                            <a:srgbClr val="009900"/>
                          </a:solidFill>
                        </a:rPr>
                        <a:t>Alveolar </a:t>
                      </a:r>
                      <a:r>
                        <a:rPr lang="en-US" sz="2400" baseline="0" dirty="0" err="1" smtClean="0">
                          <a:solidFill>
                            <a:srgbClr val="009900"/>
                          </a:solidFill>
                        </a:rPr>
                        <a:t>haemorrhage</a:t>
                      </a:r>
                      <a:endParaRPr lang="en-US" sz="2400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33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STEP 4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20574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smtClean="0">
                <a:solidFill>
                  <a:srgbClr val="00B0F0"/>
                </a:solidFill>
              </a:rPr>
              <a:t>Learn the </a:t>
            </a:r>
            <a:r>
              <a:rPr lang="en-US" sz="4000" dirty="0" err="1" smtClean="0">
                <a:solidFill>
                  <a:srgbClr val="00B0F0"/>
                </a:solidFill>
              </a:rPr>
              <a:t>charecterstic</a:t>
            </a:r>
            <a:r>
              <a:rPr lang="en-US" sz="4000" dirty="0" smtClean="0">
                <a:solidFill>
                  <a:srgbClr val="00B0F0"/>
                </a:solidFill>
              </a:rPr>
              <a:t> presentation of each </a:t>
            </a:r>
            <a:r>
              <a:rPr lang="en-US" sz="4000" dirty="0" err="1" smtClean="0">
                <a:solidFill>
                  <a:srgbClr val="00B0F0"/>
                </a:solidFill>
              </a:rPr>
              <a:t>vasculitis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51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Specific Features of </a:t>
            </a:r>
            <a:r>
              <a:rPr lang="en-US" sz="4400" dirty="0" err="1" smtClean="0">
                <a:solidFill>
                  <a:srgbClr val="FF0000"/>
                </a:solidFill>
              </a:rPr>
              <a:t>vasculitis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Jaw claudication</a:t>
            </a:r>
            <a:r>
              <a:rPr lang="en-US" dirty="0" smtClean="0"/>
              <a:t>:  GCA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HTN</a:t>
            </a:r>
            <a:r>
              <a:rPr lang="en-US" dirty="0" smtClean="0"/>
              <a:t>: PAN/</a:t>
            </a:r>
            <a:r>
              <a:rPr lang="en-US" dirty="0" err="1" smtClean="0"/>
              <a:t>Takayasu’s</a:t>
            </a:r>
            <a:r>
              <a:rPr lang="en-US" dirty="0" smtClean="0"/>
              <a:t> arteritis.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Testicular tenderness</a:t>
            </a:r>
            <a:r>
              <a:rPr lang="en-US" dirty="0" smtClean="0"/>
              <a:t>: PAN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Bloody </a:t>
            </a:r>
            <a:r>
              <a:rPr lang="en-US" dirty="0" err="1" smtClean="0">
                <a:solidFill>
                  <a:srgbClr val="0000FF"/>
                </a:solidFill>
              </a:rPr>
              <a:t>diarrhoea</a:t>
            </a:r>
            <a:r>
              <a:rPr lang="en-US" dirty="0" smtClean="0">
                <a:solidFill>
                  <a:srgbClr val="0000FF"/>
                </a:solidFill>
              </a:rPr>
              <a:t>/</a:t>
            </a:r>
            <a:r>
              <a:rPr lang="en-US" dirty="0" err="1" smtClean="0">
                <a:solidFill>
                  <a:srgbClr val="0000FF"/>
                </a:solidFill>
              </a:rPr>
              <a:t>crampy</a:t>
            </a:r>
            <a:r>
              <a:rPr lang="en-US" dirty="0" smtClean="0">
                <a:solidFill>
                  <a:srgbClr val="0000FF"/>
                </a:solidFill>
              </a:rPr>
              <a:t> abdominal </a:t>
            </a:r>
            <a:r>
              <a:rPr lang="en-US" dirty="0" err="1" smtClean="0">
                <a:solidFill>
                  <a:srgbClr val="0000FF"/>
                </a:solidFill>
              </a:rPr>
              <a:t>pain</a:t>
            </a:r>
            <a:r>
              <a:rPr lang="en-US" dirty="0" err="1" smtClean="0"/>
              <a:t>:HSP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8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Specific Features of </a:t>
            </a:r>
            <a:r>
              <a:rPr lang="en-US" sz="4000" dirty="0" err="1">
                <a:solidFill>
                  <a:srgbClr val="FF0000"/>
                </a:solidFill>
              </a:rPr>
              <a:t>vasculitis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GPA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ENT </a:t>
            </a:r>
            <a:r>
              <a:rPr lang="en-US" dirty="0" err="1" smtClean="0"/>
              <a:t>pathology,migratory</a:t>
            </a:r>
            <a:r>
              <a:rPr lang="en-US" dirty="0" smtClean="0"/>
              <a:t> </a:t>
            </a:r>
            <a:r>
              <a:rPr lang="en-US" dirty="0" err="1" smtClean="0"/>
              <a:t>cavitating</a:t>
            </a:r>
            <a:r>
              <a:rPr lang="en-US" dirty="0" smtClean="0"/>
              <a:t> nodule or infiltrates in lung and renal impairment.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EGPA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Preceding </a:t>
            </a:r>
            <a:r>
              <a:rPr lang="en-US" dirty="0" err="1" smtClean="0"/>
              <a:t>asthma,eosinophilia,lung</a:t>
            </a:r>
            <a:r>
              <a:rPr lang="en-US" dirty="0" smtClean="0"/>
              <a:t> infiltrate.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Microscopic </a:t>
            </a:r>
            <a:r>
              <a:rPr lang="en-US" dirty="0" err="1" smtClean="0">
                <a:solidFill>
                  <a:srgbClr val="0000FF"/>
                </a:solidFill>
              </a:rPr>
              <a:t>polyangitis</a:t>
            </a:r>
            <a:endParaRPr lang="en-US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dirty="0" err="1" smtClean="0"/>
              <a:t>Hemoptysis,RPGN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15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Giant cell arteritis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occur exclusively but often seen with PMR.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Age:&gt;50yrs</a:t>
            </a:r>
          </a:p>
          <a:p>
            <a:endParaRPr lang="en-US" dirty="0" smtClean="0"/>
          </a:p>
          <a:p>
            <a:r>
              <a:rPr lang="en-US" dirty="0" smtClean="0"/>
              <a:t>Cause: Unknown.</a:t>
            </a:r>
          </a:p>
          <a:p>
            <a:endParaRPr lang="en-US" dirty="0" smtClean="0"/>
          </a:p>
          <a:p>
            <a:r>
              <a:rPr lang="en-US" dirty="0" smtClean="0"/>
              <a:t>Involve the large blood vessels of the head and neck including the blood vessels that supply the optic nerve.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89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34400" cy="758952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CLASSIFICATION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Primary.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Secondary</a:t>
            </a:r>
          </a:p>
          <a:p>
            <a:endParaRPr lang="en-US" dirty="0"/>
          </a:p>
          <a:p>
            <a:r>
              <a:rPr lang="en-US" dirty="0" smtClean="0"/>
              <a:t>Miscellaneous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67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Symptoms in GCA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13085235"/>
              </p:ext>
            </p:extLst>
          </p:nvPr>
        </p:nvGraphicFramePr>
        <p:xfrm>
          <a:off x="381000" y="1371600"/>
          <a:ext cx="8305800" cy="5307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/>
                <a:gridCol w="4953000"/>
              </a:tblGrid>
              <a:tr h="579815">
                <a:tc>
                  <a:txBody>
                    <a:bodyPr/>
                    <a:lstStyle/>
                    <a:p>
                      <a:r>
                        <a:rPr lang="en-US" dirty="0" smtClean="0"/>
                        <a:t>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Symptoms</a:t>
                      </a:r>
                      <a:endParaRPr lang="en-US" dirty="0"/>
                    </a:p>
                  </a:txBody>
                  <a:tcPr/>
                </a:tc>
              </a:tr>
              <a:tr h="271639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Symptoms due to involvement of cranial</a:t>
                      </a:r>
                      <a:r>
                        <a:rPr lang="en-US" sz="2400" baseline="0" dirty="0" smtClean="0"/>
                        <a:t> vessels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Headacche</a:t>
                      </a:r>
                      <a:endParaRPr lang="en-US" sz="2400" dirty="0" smtClean="0"/>
                    </a:p>
                    <a:p>
                      <a:r>
                        <a:rPr lang="en-US" sz="2400" dirty="0" smtClean="0"/>
                        <a:t>Jaw claudication</a:t>
                      </a:r>
                    </a:p>
                    <a:p>
                      <a:r>
                        <a:rPr lang="en-US" sz="2400" dirty="0" smtClean="0"/>
                        <a:t>Scalp tenderness</a:t>
                      </a:r>
                    </a:p>
                    <a:p>
                      <a:r>
                        <a:rPr lang="en-US" sz="2400" dirty="0" smtClean="0"/>
                        <a:t>Loss of vision</a:t>
                      </a:r>
                    </a:p>
                    <a:p>
                      <a:r>
                        <a:rPr lang="en-US" sz="2400" dirty="0" smtClean="0"/>
                        <a:t>Abnormalities</a:t>
                      </a:r>
                      <a:r>
                        <a:rPr lang="en-US" sz="2400" baseline="0" dirty="0" smtClean="0"/>
                        <a:t> of temporal artery(</a:t>
                      </a:r>
                      <a:r>
                        <a:rPr lang="en-US" sz="2400" baseline="0" dirty="0" err="1" smtClean="0"/>
                        <a:t>pain,nodule,absence</a:t>
                      </a:r>
                      <a:r>
                        <a:rPr lang="en-US" sz="2400" baseline="0" dirty="0" smtClean="0"/>
                        <a:t> of pulse)</a:t>
                      </a:r>
                      <a:endParaRPr lang="en-US" sz="2400" dirty="0"/>
                    </a:p>
                  </a:txBody>
                  <a:tcPr/>
                </a:tc>
              </a:tr>
              <a:tr h="57981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Symptoms due to systemic inflammation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Fever,night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sweats,weight</a:t>
                      </a:r>
                      <a:r>
                        <a:rPr lang="en-US" sz="2400" baseline="0" dirty="0" smtClean="0"/>
                        <a:t> loss</a:t>
                      </a:r>
                      <a:endParaRPr lang="en-US" sz="2400" dirty="0"/>
                    </a:p>
                  </a:txBody>
                  <a:tcPr/>
                </a:tc>
              </a:tr>
              <a:tr h="100077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Polymyalgia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rheumatica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Mainly proximal myalgia &amp; stiffness</a:t>
                      </a:r>
                      <a:r>
                        <a:rPr lang="en-US" sz="2400" baseline="0" dirty="0" smtClean="0"/>
                        <a:t> of the neck and shoulder and pelvic girdles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690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</a:rPr>
              <a:t>Takayasu’s</a:t>
            </a:r>
            <a:r>
              <a:rPr lang="en-US" dirty="0" smtClean="0">
                <a:solidFill>
                  <a:srgbClr val="0000FF"/>
                </a:solidFill>
              </a:rPr>
              <a:t> arteritis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Chronic inflammatory </a:t>
            </a:r>
            <a:r>
              <a:rPr lang="en-US" dirty="0" err="1" smtClean="0"/>
              <a:t>disorder,affecting</a:t>
            </a:r>
            <a:r>
              <a:rPr lang="en-US" dirty="0" smtClean="0"/>
              <a:t> the aorta &amp; its major branches.</a:t>
            </a:r>
          </a:p>
          <a:p>
            <a:r>
              <a:rPr lang="en-US" dirty="0" smtClean="0"/>
              <a:t>F:M-9:1</a:t>
            </a:r>
          </a:p>
          <a:p>
            <a:r>
              <a:rPr lang="en-US" dirty="0" smtClean="0"/>
              <a:t>Age-15-25yrs</a:t>
            </a:r>
          </a:p>
          <a:p>
            <a:r>
              <a:rPr lang="en-US" dirty="0" smtClean="0"/>
              <a:t>C/F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2 phase: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Early systemic </a:t>
            </a:r>
            <a:r>
              <a:rPr lang="en-US" dirty="0" err="1" smtClean="0"/>
              <a:t>phase:Fever,night</a:t>
            </a:r>
            <a:r>
              <a:rPr lang="en-US" dirty="0" smtClean="0"/>
              <a:t> </a:t>
            </a:r>
            <a:r>
              <a:rPr lang="en-US" dirty="0" err="1" smtClean="0"/>
              <a:t>sweats,wt</a:t>
            </a:r>
            <a:r>
              <a:rPr lang="en-US" dirty="0" smtClean="0"/>
              <a:t> </a:t>
            </a:r>
            <a:r>
              <a:rPr lang="en-US" dirty="0" err="1" smtClean="0"/>
              <a:t>loss,myalgia,arthalgia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32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Later occlusive phase: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claudication pain (arms &amp; neck),</a:t>
            </a:r>
            <a:r>
              <a:rPr lang="en-US" dirty="0" err="1" smtClean="0"/>
              <a:t>headaches,BP</a:t>
            </a:r>
            <a:r>
              <a:rPr lang="en-US" dirty="0" smtClean="0"/>
              <a:t> diff. &gt; 10 mmHg in both </a:t>
            </a:r>
            <a:r>
              <a:rPr lang="en-US" dirty="0" err="1" smtClean="0"/>
              <a:t>arms,Bruit</a:t>
            </a:r>
            <a:r>
              <a:rPr lang="en-US" dirty="0" smtClean="0"/>
              <a:t> over </a:t>
            </a:r>
            <a:r>
              <a:rPr lang="en-US" dirty="0" err="1" smtClean="0"/>
              <a:t>subclavian,syncope</a:t>
            </a:r>
            <a:r>
              <a:rPr lang="en-US" dirty="0" smtClean="0"/>
              <a:t> &amp; visual disturbances.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18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ACR classification criteria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533400" y="1219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1.Age </a:t>
            </a:r>
            <a:r>
              <a:rPr lang="en-US" dirty="0"/>
              <a:t>of 40 years or younger at disease onset</a:t>
            </a:r>
          </a:p>
          <a:p>
            <a:pPr marL="0" indent="0">
              <a:buNone/>
            </a:pPr>
            <a:r>
              <a:rPr lang="en-US" dirty="0" smtClean="0"/>
              <a:t>2.Claudication </a:t>
            </a:r>
            <a:r>
              <a:rPr lang="en-US" dirty="0"/>
              <a:t>of the extremities</a:t>
            </a:r>
          </a:p>
          <a:p>
            <a:pPr marL="0" indent="0">
              <a:buNone/>
            </a:pPr>
            <a:r>
              <a:rPr lang="en-US" dirty="0" smtClean="0"/>
              <a:t>3.Decreased </a:t>
            </a:r>
            <a:r>
              <a:rPr lang="en-US" dirty="0"/>
              <a:t>pulsation of one or both brachial arteries</a:t>
            </a:r>
          </a:p>
          <a:p>
            <a:pPr marL="0" indent="0">
              <a:buNone/>
            </a:pPr>
            <a:r>
              <a:rPr lang="en-US" dirty="0" smtClean="0"/>
              <a:t>4.Difference </a:t>
            </a:r>
            <a:r>
              <a:rPr lang="en-US" dirty="0"/>
              <a:t>of at least 10 mm Hg in systolic blood pressure between arms</a:t>
            </a:r>
          </a:p>
          <a:p>
            <a:pPr marL="0" indent="0">
              <a:buNone/>
            </a:pPr>
            <a:r>
              <a:rPr lang="en-US" dirty="0" smtClean="0"/>
              <a:t>5.Bruit </a:t>
            </a:r>
            <a:r>
              <a:rPr lang="en-US" dirty="0"/>
              <a:t>over one or both </a:t>
            </a:r>
            <a:r>
              <a:rPr lang="en-US" dirty="0" err="1"/>
              <a:t>subclavian</a:t>
            </a:r>
            <a:r>
              <a:rPr lang="en-US" dirty="0"/>
              <a:t> arteries or the abdominal </a:t>
            </a:r>
            <a:r>
              <a:rPr lang="en-US" dirty="0" smtClean="0"/>
              <a:t>aorta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6.Arteriographic </a:t>
            </a:r>
            <a:r>
              <a:rPr lang="en-US" dirty="0"/>
              <a:t>narrowing or occlusion of the entire aorta, its primary </a:t>
            </a:r>
            <a:r>
              <a:rPr lang="en-US" dirty="0" smtClean="0"/>
              <a:t>branches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47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Disease is dx if at least 3 of 6 criteria are positive.</a:t>
            </a:r>
          </a:p>
        </p:txBody>
      </p:sp>
    </p:spTree>
    <p:extLst>
      <p:ext uri="{BB962C8B-B14F-4D97-AF65-F5344CB8AC3E}">
        <p14:creationId xmlns:p14="http://schemas.microsoft.com/office/powerpoint/2010/main" val="355837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Polyarteritis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nodosa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Renal arteries most commonly involved leading to </a:t>
            </a:r>
            <a:r>
              <a:rPr lang="en-US" dirty="0" err="1" smtClean="0"/>
              <a:t>renovascular</a:t>
            </a:r>
            <a:r>
              <a:rPr lang="en-US" dirty="0" smtClean="0"/>
              <a:t> hypertension.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Pulmonary vessels </a:t>
            </a:r>
            <a:r>
              <a:rPr lang="en-US" dirty="0" smtClean="0">
                <a:solidFill>
                  <a:srgbClr val="0000FF"/>
                </a:solidFill>
              </a:rPr>
              <a:t>never </a:t>
            </a:r>
            <a:r>
              <a:rPr lang="en-US" dirty="0" smtClean="0"/>
              <a:t>involved.</a:t>
            </a:r>
          </a:p>
          <a:p>
            <a:r>
              <a:rPr lang="en-US" dirty="0" smtClean="0"/>
              <a:t>Etiology : Unknown.</a:t>
            </a:r>
          </a:p>
          <a:p>
            <a:r>
              <a:rPr lang="en-US" dirty="0" smtClean="0"/>
              <a:t>M:F=2:1</a:t>
            </a:r>
          </a:p>
          <a:p>
            <a:r>
              <a:rPr lang="en-US" dirty="0" smtClean="0"/>
              <a:t>Association with </a:t>
            </a:r>
            <a:r>
              <a:rPr lang="en-US" dirty="0" err="1" smtClean="0"/>
              <a:t>pt</a:t>
            </a:r>
            <a:r>
              <a:rPr lang="en-US" dirty="0" smtClean="0"/>
              <a:t> of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*</a:t>
            </a:r>
            <a:r>
              <a:rPr lang="en-US" dirty="0" err="1" smtClean="0">
                <a:solidFill>
                  <a:srgbClr val="0000FF"/>
                </a:solidFill>
              </a:rPr>
              <a:t>Hep</a:t>
            </a:r>
            <a:r>
              <a:rPr lang="en-US" dirty="0" smtClean="0">
                <a:solidFill>
                  <a:srgbClr val="0000FF"/>
                </a:solidFill>
              </a:rPr>
              <a:t> B</a:t>
            </a: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      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02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Clinical Presentation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Systemic:Fever,fatigue,wt</a:t>
            </a:r>
            <a:r>
              <a:rPr lang="en-US" dirty="0" smtClean="0"/>
              <a:t> loss.</a:t>
            </a:r>
          </a:p>
          <a:p>
            <a:r>
              <a:rPr lang="en-US" dirty="0" smtClean="0"/>
              <a:t>Abdominal pain due to mesenteric ischemia.</a:t>
            </a:r>
          </a:p>
          <a:p>
            <a:r>
              <a:rPr lang="en-US" dirty="0" err="1" smtClean="0"/>
              <a:t>Mononeuritis</a:t>
            </a:r>
            <a:r>
              <a:rPr lang="en-US" dirty="0" smtClean="0"/>
              <a:t> multiplex</a:t>
            </a:r>
          </a:p>
          <a:p>
            <a:r>
              <a:rPr lang="en-US" dirty="0" smtClean="0"/>
              <a:t>Myalgia/</a:t>
            </a:r>
            <a:r>
              <a:rPr lang="en-US" dirty="0" err="1" smtClean="0"/>
              <a:t>arthalgia</a:t>
            </a:r>
            <a:r>
              <a:rPr lang="en-US" dirty="0" smtClean="0"/>
              <a:t>/mild arthritis</a:t>
            </a:r>
          </a:p>
          <a:p>
            <a:r>
              <a:rPr lang="en-US" dirty="0" err="1" smtClean="0"/>
              <a:t>Renal:uremia,HTN</a:t>
            </a:r>
            <a:r>
              <a:rPr lang="en-US" dirty="0" smtClean="0"/>
              <a:t>.</a:t>
            </a:r>
          </a:p>
          <a:p>
            <a:r>
              <a:rPr lang="en-US" dirty="0" smtClean="0"/>
              <a:t>Skin: </a:t>
            </a:r>
            <a:r>
              <a:rPr lang="en-US" dirty="0" err="1" smtClean="0"/>
              <a:t>livedo</a:t>
            </a:r>
            <a:r>
              <a:rPr lang="en-US" dirty="0" smtClean="0"/>
              <a:t> </a:t>
            </a:r>
            <a:r>
              <a:rPr lang="en-US" dirty="0" err="1" smtClean="0"/>
              <a:t>reticularis,fingertip</a:t>
            </a:r>
            <a:r>
              <a:rPr lang="en-US" dirty="0" smtClean="0"/>
              <a:t> </a:t>
            </a:r>
            <a:r>
              <a:rPr lang="en-US" dirty="0" err="1" smtClean="0"/>
              <a:t>ulceration,sucutaneous</a:t>
            </a:r>
            <a:r>
              <a:rPr lang="en-US" dirty="0" smtClean="0"/>
              <a:t> nodule.</a:t>
            </a:r>
          </a:p>
          <a:p>
            <a:r>
              <a:rPr lang="en-US" dirty="0" smtClean="0"/>
              <a:t>Testicular pain or tenderness.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31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Kawasaki’s disease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Also known as </a:t>
            </a:r>
            <a:r>
              <a:rPr lang="en-US" dirty="0" err="1" smtClean="0">
                <a:solidFill>
                  <a:srgbClr val="0000FF"/>
                </a:solidFill>
              </a:rPr>
              <a:t>mucocutaneous</a:t>
            </a:r>
            <a:r>
              <a:rPr lang="en-US" dirty="0" smtClean="0">
                <a:solidFill>
                  <a:srgbClr val="0000FF"/>
                </a:solidFill>
              </a:rPr>
              <a:t> LN </a:t>
            </a:r>
            <a:r>
              <a:rPr lang="en-US" dirty="0" err="1" smtClean="0">
                <a:solidFill>
                  <a:srgbClr val="0000FF"/>
                </a:solidFill>
              </a:rPr>
              <a:t>syndrom</a:t>
            </a:r>
            <a:r>
              <a:rPr lang="en-US" dirty="0" smtClean="0"/>
              <a:t>.</a:t>
            </a:r>
          </a:p>
          <a:p>
            <a:r>
              <a:rPr lang="en-US" dirty="0" smtClean="0"/>
              <a:t>Etiology: unknown</a:t>
            </a:r>
          </a:p>
          <a:p>
            <a:r>
              <a:rPr lang="en-US" dirty="0" smtClean="0"/>
              <a:t>Acute febrile disease</a:t>
            </a:r>
          </a:p>
          <a:p>
            <a:r>
              <a:rPr lang="en-US" dirty="0" smtClean="0"/>
              <a:t>Age &lt; 5yr.</a:t>
            </a:r>
          </a:p>
          <a:p>
            <a:r>
              <a:rPr lang="en-US" dirty="0" smtClean="0"/>
              <a:t>Recently reported to be a complications of COVID 19 in children.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C/F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-fever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-painful cervical LN</a:t>
            </a:r>
          </a:p>
        </p:txBody>
      </p:sp>
    </p:spTree>
    <p:extLst>
      <p:ext uri="{BB962C8B-B14F-4D97-AF65-F5344CB8AC3E}">
        <p14:creationId xmlns:p14="http://schemas.microsoft.com/office/powerpoint/2010/main" val="110060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-</a:t>
            </a:r>
            <a:r>
              <a:rPr lang="en-US" dirty="0" err="1"/>
              <a:t>C</a:t>
            </a:r>
            <a:r>
              <a:rPr lang="en-US" dirty="0" err="1" smtClean="0"/>
              <a:t>ojunctival</a:t>
            </a:r>
            <a:r>
              <a:rPr lang="en-US" dirty="0" smtClean="0"/>
              <a:t> congestion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-strawberry tongue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-rash of </a:t>
            </a:r>
            <a:r>
              <a:rPr lang="en-US" dirty="0" err="1" smtClean="0"/>
              <a:t>trunk,palm,sole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-coronary arteritis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peripheral vascular </a:t>
            </a:r>
            <a:r>
              <a:rPr lang="en-US" dirty="0" err="1" smtClean="0"/>
              <a:t>insuffiency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1609"/>
            <a:ext cx="8813799" cy="661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76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PRIMARY VASCULITIS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Large vessel </a:t>
            </a:r>
            <a:r>
              <a:rPr lang="en-US" dirty="0" err="1" smtClean="0">
                <a:solidFill>
                  <a:srgbClr val="0000FF"/>
                </a:solidFill>
              </a:rPr>
              <a:t>vasculitis</a:t>
            </a:r>
            <a:endParaRPr lang="en-US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Aorta and its main </a:t>
            </a:r>
            <a:r>
              <a:rPr lang="en-US" dirty="0" err="1" smtClean="0">
                <a:solidFill>
                  <a:srgbClr val="00B050"/>
                </a:solidFill>
              </a:rPr>
              <a:t>branches,diameter</a:t>
            </a:r>
            <a:r>
              <a:rPr lang="en-US" dirty="0" smtClean="0">
                <a:solidFill>
                  <a:srgbClr val="00B050"/>
                </a:solidFill>
              </a:rPr>
              <a:t> &gt;10mm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*Giant cell arteritis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*</a:t>
            </a:r>
            <a:r>
              <a:rPr lang="en-US" dirty="0" err="1" smtClean="0"/>
              <a:t>Takayasu’s</a:t>
            </a:r>
            <a:r>
              <a:rPr lang="en-US" dirty="0" smtClean="0"/>
              <a:t> </a:t>
            </a:r>
            <a:r>
              <a:rPr lang="en-US" dirty="0" err="1" smtClean="0"/>
              <a:t>ateritis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Medium vessel </a:t>
            </a:r>
            <a:r>
              <a:rPr lang="en-US" dirty="0" err="1" smtClean="0">
                <a:solidFill>
                  <a:srgbClr val="0000FF"/>
                </a:solidFill>
              </a:rPr>
              <a:t>vasculitis</a:t>
            </a:r>
            <a:endParaRPr lang="en-US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Vessels with </a:t>
            </a:r>
            <a:r>
              <a:rPr lang="en-US" dirty="0" err="1" smtClean="0">
                <a:solidFill>
                  <a:srgbClr val="00B050"/>
                </a:solidFill>
              </a:rPr>
              <a:t>mascular</a:t>
            </a:r>
            <a:r>
              <a:rPr lang="en-US" dirty="0" smtClean="0">
                <a:solidFill>
                  <a:srgbClr val="00B050"/>
                </a:solidFill>
              </a:rPr>
              <a:t> walls in deep dermis and </a:t>
            </a:r>
            <a:r>
              <a:rPr lang="en-US" dirty="0" err="1" smtClean="0">
                <a:solidFill>
                  <a:srgbClr val="00B050"/>
                </a:solidFill>
              </a:rPr>
              <a:t>subcutis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e</a:t>
            </a:r>
            <a:r>
              <a:rPr lang="en-US" dirty="0" err="1" smtClean="0">
                <a:solidFill>
                  <a:srgbClr val="00B050"/>
                </a:solidFill>
              </a:rPr>
              <a:t>.g.main</a:t>
            </a:r>
            <a:r>
              <a:rPr lang="en-US" dirty="0" smtClean="0">
                <a:solidFill>
                  <a:srgbClr val="00B050"/>
                </a:solidFill>
              </a:rPr>
              <a:t> visceral arteries &amp; veins &amp;its initial branches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*PAN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*Kawasaki’s disease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72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Granulomatosis</a:t>
            </a:r>
            <a:r>
              <a:rPr lang="en-US" sz="4000" dirty="0" smtClean="0">
                <a:solidFill>
                  <a:srgbClr val="FF0000"/>
                </a:solidFill>
              </a:rPr>
              <a:t> with </a:t>
            </a:r>
            <a:r>
              <a:rPr lang="en-US" sz="4000" dirty="0" err="1" smtClean="0">
                <a:solidFill>
                  <a:srgbClr val="FF0000"/>
                </a:solidFill>
              </a:rPr>
              <a:t>polyangitis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Also known as </a:t>
            </a:r>
            <a:r>
              <a:rPr lang="en-US" dirty="0">
                <a:solidFill>
                  <a:srgbClr val="00B0F0"/>
                </a:solidFill>
              </a:rPr>
              <a:t>Wegener’s </a:t>
            </a:r>
            <a:r>
              <a:rPr lang="en-US" dirty="0" err="1">
                <a:solidFill>
                  <a:srgbClr val="00B0F0"/>
                </a:solidFill>
              </a:rPr>
              <a:t>Granulomatosis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/>
              <a:t>Classical </a:t>
            </a:r>
            <a:r>
              <a:rPr lang="en-US" dirty="0" err="1"/>
              <a:t>Traid</a:t>
            </a:r>
            <a:r>
              <a:rPr lang="en-US" dirty="0"/>
              <a:t> =</a:t>
            </a:r>
            <a:r>
              <a:rPr lang="en-US" dirty="0" err="1">
                <a:solidFill>
                  <a:srgbClr val="009900"/>
                </a:solidFill>
              </a:rPr>
              <a:t>URT</a:t>
            </a:r>
            <a:r>
              <a:rPr lang="en-US" dirty="0" err="1"/>
              <a:t>+</a:t>
            </a:r>
            <a:r>
              <a:rPr lang="en-US" dirty="0" err="1">
                <a:solidFill>
                  <a:srgbClr val="0000FF"/>
                </a:solidFill>
              </a:rPr>
              <a:t>LRT</a:t>
            </a:r>
            <a:r>
              <a:rPr lang="en-US" dirty="0" err="1"/>
              <a:t>+</a:t>
            </a:r>
            <a:r>
              <a:rPr lang="en-US" dirty="0" err="1">
                <a:solidFill>
                  <a:srgbClr val="C00000"/>
                </a:solidFill>
              </a:rPr>
              <a:t>Renal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 err="1" smtClean="0">
                <a:solidFill>
                  <a:srgbClr val="00B0F0"/>
                </a:solidFill>
              </a:rPr>
              <a:t>URT</a:t>
            </a:r>
            <a:r>
              <a:rPr lang="en-US" dirty="0" err="1" smtClean="0"/>
              <a:t>:sinusitis,nasal</a:t>
            </a:r>
            <a:r>
              <a:rPr lang="en-US" dirty="0" smtClean="0"/>
              <a:t> </a:t>
            </a:r>
            <a:r>
              <a:rPr lang="en-US" dirty="0" err="1" smtClean="0"/>
              <a:t>crusting,ulceration,septal</a:t>
            </a:r>
            <a:r>
              <a:rPr lang="en-US" dirty="0" smtClean="0"/>
              <a:t> </a:t>
            </a:r>
            <a:r>
              <a:rPr lang="en-US" dirty="0" err="1" smtClean="0"/>
              <a:t>perforation,cartilage</a:t>
            </a:r>
            <a:r>
              <a:rPr lang="en-US" dirty="0" smtClean="0"/>
              <a:t> </a:t>
            </a:r>
            <a:r>
              <a:rPr lang="en-US" dirty="0" err="1" smtClean="0"/>
              <a:t>destruction,saddle</a:t>
            </a:r>
            <a:r>
              <a:rPr lang="en-US" dirty="0" smtClean="0"/>
              <a:t> nose deformity.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>
                <a:solidFill>
                  <a:srgbClr val="00B0F0"/>
                </a:solidFill>
              </a:rPr>
              <a:t>LRT</a:t>
            </a:r>
            <a:r>
              <a:rPr lang="en-US" dirty="0" err="1" smtClean="0"/>
              <a:t>:caugh,dyspnea,haemoptysis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5510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Renal</a:t>
            </a:r>
            <a:r>
              <a:rPr lang="en-US" dirty="0" err="1" smtClean="0"/>
              <a:t>:Glomerulonephritis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Deafness due to inner ear involvement.</a:t>
            </a:r>
          </a:p>
          <a:p>
            <a:r>
              <a:rPr lang="en-US" dirty="0" err="1" smtClean="0"/>
              <a:t>Proptosis</a:t>
            </a:r>
            <a:r>
              <a:rPr lang="en-US" dirty="0" smtClean="0"/>
              <a:t> and diplopia due to inflammation of retro-orbital tissue.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51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Eosinophilic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granulomatosis</a:t>
            </a:r>
            <a:r>
              <a:rPr lang="en-US" dirty="0" smtClean="0">
                <a:solidFill>
                  <a:srgbClr val="FF0000"/>
                </a:solidFill>
              </a:rPr>
              <a:t> with </a:t>
            </a:r>
            <a:r>
              <a:rPr lang="en-US" dirty="0" err="1" smtClean="0">
                <a:solidFill>
                  <a:srgbClr val="FF0000"/>
                </a:solidFill>
              </a:rPr>
              <a:t>polyangitis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Also known as </a:t>
            </a:r>
            <a:r>
              <a:rPr lang="en-US" dirty="0" err="1">
                <a:solidFill>
                  <a:srgbClr val="00B0F0"/>
                </a:solidFill>
              </a:rPr>
              <a:t>Chrug</a:t>
            </a:r>
            <a:r>
              <a:rPr lang="en-US" dirty="0">
                <a:solidFill>
                  <a:srgbClr val="00B0F0"/>
                </a:solidFill>
              </a:rPr>
              <a:t> Strauss </a:t>
            </a:r>
            <a:r>
              <a:rPr lang="en-US" dirty="0" err="1">
                <a:solidFill>
                  <a:srgbClr val="00B0F0"/>
                </a:solidFill>
              </a:rPr>
              <a:t>Syndrom</a:t>
            </a:r>
            <a:endParaRPr lang="en-US" dirty="0">
              <a:solidFill>
                <a:srgbClr val="00B0F0"/>
              </a:solidFill>
            </a:endParaRP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1915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ACR criteria </a:t>
            </a:r>
            <a:r>
              <a:rPr lang="en-US" dirty="0">
                <a:solidFill>
                  <a:srgbClr val="FF0000"/>
                </a:solidFill>
              </a:rPr>
              <a:t>for  </a:t>
            </a:r>
            <a:r>
              <a:rPr lang="en-US" dirty="0" err="1">
                <a:solidFill>
                  <a:srgbClr val="FF0000"/>
                </a:solidFill>
              </a:rPr>
              <a:t>Eosinophilic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granulomatosis</a:t>
            </a:r>
            <a:r>
              <a:rPr lang="en-US" dirty="0">
                <a:solidFill>
                  <a:srgbClr val="FF0000"/>
                </a:solidFill>
              </a:rPr>
              <a:t> with </a:t>
            </a:r>
            <a:r>
              <a:rPr lang="en-US" dirty="0" err="1">
                <a:solidFill>
                  <a:srgbClr val="FF0000"/>
                </a:solidFill>
              </a:rPr>
              <a:t>polyangitis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Presence of 4 or more criteria: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1.H/O Asthma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2.Eosinophilia &gt;10% in peripheral blood.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3.Paranasal sinusitis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4.Pulmonary infiltrates(transient)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5.Histology:vasculitis with extravascular </a:t>
            </a:r>
            <a:r>
              <a:rPr lang="en-US" dirty="0" err="1" smtClean="0"/>
              <a:t>eosinophils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6.Mononeuritis multiplex or polyneuropathy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00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Microscopic </a:t>
            </a:r>
            <a:r>
              <a:rPr lang="en-US" sz="4000" dirty="0" err="1" smtClean="0">
                <a:solidFill>
                  <a:srgbClr val="FF0000"/>
                </a:solidFill>
              </a:rPr>
              <a:t>Polyangitis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 Renal involvement-microscopic hematuria to RPGN</a:t>
            </a:r>
          </a:p>
          <a:p>
            <a:endParaRPr lang="en-US" dirty="0"/>
          </a:p>
          <a:p>
            <a:r>
              <a:rPr lang="en-US" dirty="0" smtClean="0"/>
              <a:t>Lung involvement-alveolar </a:t>
            </a:r>
            <a:r>
              <a:rPr lang="en-US" dirty="0" err="1" smtClean="0"/>
              <a:t>haemorrhage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Cutaneous </a:t>
            </a:r>
            <a:r>
              <a:rPr lang="en-US" dirty="0" err="1" smtClean="0"/>
              <a:t>involvement,GI</a:t>
            </a:r>
            <a:r>
              <a:rPr lang="en-US" dirty="0" smtClean="0"/>
              <a:t> </a:t>
            </a:r>
            <a:r>
              <a:rPr lang="en-US" dirty="0" err="1" smtClean="0"/>
              <a:t>symptoms,mononeuritis</a:t>
            </a:r>
            <a:r>
              <a:rPr lang="en-US" dirty="0" smtClean="0"/>
              <a:t> multiplex present.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70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Henoch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schonlein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Purpura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Also known as </a:t>
            </a:r>
            <a:r>
              <a:rPr lang="en-US" dirty="0" smtClean="0">
                <a:solidFill>
                  <a:srgbClr val="00B0F0"/>
                </a:solidFill>
              </a:rPr>
              <a:t>IgA </a:t>
            </a:r>
            <a:r>
              <a:rPr lang="en-US" dirty="0" err="1" smtClean="0">
                <a:solidFill>
                  <a:srgbClr val="00B0F0"/>
                </a:solidFill>
              </a:rPr>
              <a:t>vasculitis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smtClean="0"/>
              <a:t>following a infectious trigger.</a:t>
            </a:r>
          </a:p>
          <a:p>
            <a:r>
              <a:rPr lang="en-US" dirty="0" smtClean="0"/>
              <a:t>Age :children and young adult.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00B050"/>
                </a:solidFill>
              </a:rPr>
              <a:t>Palpable </a:t>
            </a:r>
            <a:r>
              <a:rPr lang="en-US" dirty="0" err="1" smtClean="0">
                <a:solidFill>
                  <a:srgbClr val="00B050"/>
                </a:solidFill>
              </a:rPr>
              <a:t>purpura</a:t>
            </a:r>
            <a:r>
              <a:rPr lang="en-US" dirty="0" smtClean="0"/>
              <a:t>(distributed over buttocks and lower extremities)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Arthalgias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GI </a:t>
            </a:r>
            <a:r>
              <a:rPr lang="en-US" dirty="0" err="1" smtClean="0">
                <a:solidFill>
                  <a:srgbClr val="00B050"/>
                </a:solidFill>
              </a:rPr>
              <a:t>symptoms</a:t>
            </a:r>
            <a:r>
              <a:rPr lang="en-US" dirty="0" err="1" smtClean="0"/>
              <a:t>:Bleeding</a:t>
            </a:r>
            <a:r>
              <a:rPr lang="en-US" dirty="0" smtClean="0"/>
              <a:t> or pain.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Renal</a:t>
            </a:r>
            <a:r>
              <a:rPr lang="en-US" dirty="0" err="1" smtClean="0"/>
              <a:t>:microscopic</a:t>
            </a:r>
            <a:r>
              <a:rPr lang="en-US" dirty="0" smtClean="0"/>
              <a:t>  </a:t>
            </a:r>
            <a:r>
              <a:rPr lang="en-US" dirty="0" err="1" smtClean="0"/>
              <a:t>haematuria</a:t>
            </a:r>
            <a:r>
              <a:rPr lang="en-US" dirty="0"/>
              <a:t> </a:t>
            </a:r>
            <a:r>
              <a:rPr lang="en-US" dirty="0" smtClean="0"/>
              <a:t>to RPGN.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92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Cryoglobulinaemic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vasculitis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Associated with </a:t>
            </a:r>
            <a:r>
              <a:rPr lang="en-US" dirty="0" err="1" smtClean="0">
                <a:solidFill>
                  <a:srgbClr val="0000FF"/>
                </a:solidFill>
              </a:rPr>
              <a:t>Hep</a:t>
            </a:r>
            <a:r>
              <a:rPr lang="en-US" dirty="0" smtClean="0">
                <a:solidFill>
                  <a:srgbClr val="0000FF"/>
                </a:solidFill>
              </a:rPr>
              <a:t> C</a:t>
            </a:r>
            <a:r>
              <a:rPr lang="en-US" dirty="0" smtClean="0"/>
              <a:t> infection.</a:t>
            </a:r>
          </a:p>
          <a:p>
            <a:endParaRPr lang="en-US" dirty="0" smtClean="0"/>
          </a:p>
          <a:p>
            <a:r>
              <a:rPr lang="en-US" dirty="0" err="1" smtClean="0">
                <a:solidFill>
                  <a:srgbClr val="0000FF"/>
                </a:solidFill>
              </a:rPr>
              <a:t>Cryoglobulin</a:t>
            </a:r>
            <a:r>
              <a:rPr lang="en-US" dirty="0" smtClean="0"/>
              <a:t> form against </a:t>
            </a:r>
            <a:r>
              <a:rPr lang="en-US" dirty="0" smtClean="0">
                <a:solidFill>
                  <a:srgbClr val="0000FF"/>
                </a:solidFill>
              </a:rPr>
              <a:t>HCV RNA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 smtClean="0"/>
              <a:t>Low level of complement(c3 &amp; c4)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Pulmonary,Renal</a:t>
            </a:r>
            <a:r>
              <a:rPr lang="en-US" dirty="0" smtClean="0"/>
              <a:t>(MPGN),Cutaneous </a:t>
            </a:r>
            <a:r>
              <a:rPr lang="en-US" dirty="0" err="1" smtClean="0"/>
              <a:t>vasculitis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11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STEP 5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00B0F0"/>
                </a:solidFill>
              </a:rPr>
              <a:t>How to Diagnosis </a:t>
            </a:r>
            <a:r>
              <a:rPr lang="en-US" sz="4000" dirty="0" err="1" smtClean="0">
                <a:solidFill>
                  <a:srgbClr val="00B0F0"/>
                </a:solidFill>
              </a:rPr>
              <a:t>vasculitis</a:t>
            </a:r>
            <a:r>
              <a:rPr lang="en-US" dirty="0" smtClean="0"/>
              <a:t>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62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Lab investigations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CBC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*</a:t>
            </a:r>
            <a:r>
              <a:rPr lang="en-US" dirty="0" err="1" smtClean="0">
                <a:solidFill>
                  <a:srgbClr val="009900"/>
                </a:solidFill>
              </a:rPr>
              <a:t>leucocytosis</a:t>
            </a:r>
            <a:r>
              <a:rPr lang="en-US" dirty="0" err="1" smtClean="0"/>
              <a:t>-infection,primary</a:t>
            </a:r>
            <a:r>
              <a:rPr lang="en-US" dirty="0" smtClean="0"/>
              <a:t> </a:t>
            </a:r>
            <a:r>
              <a:rPr lang="en-US" dirty="0" err="1" smtClean="0"/>
              <a:t>vasculitis</a:t>
            </a:r>
            <a:r>
              <a:rPr lang="en-US" dirty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*</a:t>
            </a:r>
            <a:r>
              <a:rPr lang="en-US" dirty="0" smtClean="0">
                <a:solidFill>
                  <a:srgbClr val="009900"/>
                </a:solidFill>
              </a:rPr>
              <a:t>leucopenia</a:t>
            </a:r>
            <a:r>
              <a:rPr lang="en-US" dirty="0" smtClean="0"/>
              <a:t>-associated with CTDs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*</a:t>
            </a:r>
            <a:r>
              <a:rPr lang="en-US" dirty="0" err="1" smtClean="0">
                <a:solidFill>
                  <a:srgbClr val="009900"/>
                </a:solidFill>
              </a:rPr>
              <a:t>eosinophilis</a:t>
            </a:r>
            <a:r>
              <a:rPr lang="en-US" dirty="0" smtClean="0"/>
              <a:t>-elevated in EGPA and drug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reaction.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ESR</a:t>
            </a:r>
            <a:r>
              <a:rPr lang="en-US" dirty="0" smtClean="0"/>
              <a:t>-high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CRP</a:t>
            </a:r>
            <a:r>
              <a:rPr lang="en-US" dirty="0" smtClean="0"/>
              <a:t>-high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66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Urine analysis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-</a:t>
            </a:r>
            <a:r>
              <a:rPr lang="en-US" dirty="0" err="1" smtClean="0"/>
              <a:t>proteinuria,microscopic</a:t>
            </a:r>
            <a:r>
              <a:rPr lang="en-US" dirty="0" smtClean="0"/>
              <a:t> </a:t>
            </a:r>
            <a:r>
              <a:rPr lang="en-US" dirty="0" err="1" smtClean="0"/>
              <a:t>haematuria</a:t>
            </a:r>
            <a:r>
              <a:rPr lang="en-US" dirty="0" smtClean="0"/>
              <a:t>-small vessel </a:t>
            </a:r>
            <a:r>
              <a:rPr lang="en-US" dirty="0" err="1" smtClean="0"/>
              <a:t>vasculitis</a:t>
            </a:r>
            <a:endParaRPr lang="en-US" dirty="0" smtClean="0"/>
          </a:p>
          <a:p>
            <a:pPr marL="0" indent="0">
              <a:buNone/>
            </a:pP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err="1" smtClean="0">
                <a:solidFill>
                  <a:srgbClr val="0000FF"/>
                </a:solidFill>
              </a:rPr>
              <a:t>S.Creatinine</a:t>
            </a:r>
            <a:r>
              <a:rPr lang="en-US" dirty="0" smtClean="0">
                <a:solidFill>
                  <a:srgbClr val="0000FF"/>
                </a:solidFill>
              </a:rPr>
              <a:t>- </a:t>
            </a:r>
            <a:r>
              <a:rPr lang="en-US" dirty="0" smtClean="0"/>
              <a:t>in PAN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CPK</a:t>
            </a:r>
            <a:r>
              <a:rPr lang="en-US" dirty="0" smtClean="0"/>
              <a:t>-elevated in medium and small vessels </a:t>
            </a:r>
            <a:r>
              <a:rPr lang="en-US" dirty="0" err="1" smtClean="0"/>
              <a:t>vasculitis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CXR</a:t>
            </a:r>
            <a:r>
              <a:rPr lang="en-US" dirty="0" smtClean="0"/>
              <a:t>-</a:t>
            </a:r>
            <a:r>
              <a:rPr lang="en-US" dirty="0" err="1" smtClean="0"/>
              <a:t>Cavitating</a:t>
            </a:r>
            <a:r>
              <a:rPr lang="en-US" dirty="0" smtClean="0"/>
              <a:t> migratory nodule / infiltrate in ANCA </a:t>
            </a:r>
            <a:r>
              <a:rPr lang="en-US" dirty="0" err="1" smtClean="0"/>
              <a:t>vaculitis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889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Small vessel </a:t>
            </a:r>
            <a:r>
              <a:rPr lang="en-US" dirty="0" err="1" smtClean="0">
                <a:solidFill>
                  <a:srgbClr val="0000FF"/>
                </a:solidFill>
              </a:rPr>
              <a:t>vasculitis</a:t>
            </a:r>
            <a:endParaRPr lang="en-US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Capillaries and post capillary </a:t>
            </a:r>
            <a:r>
              <a:rPr lang="en-US" dirty="0" err="1" smtClean="0">
                <a:solidFill>
                  <a:srgbClr val="00B050"/>
                </a:solidFill>
              </a:rPr>
              <a:t>venules</a:t>
            </a:r>
            <a:r>
              <a:rPr lang="en-US" dirty="0" smtClean="0">
                <a:solidFill>
                  <a:srgbClr val="00B050"/>
                </a:solidFill>
              </a:rPr>
              <a:t> and non </a:t>
            </a:r>
            <a:r>
              <a:rPr lang="en-US" dirty="0" err="1" smtClean="0">
                <a:solidFill>
                  <a:srgbClr val="00B050"/>
                </a:solidFill>
              </a:rPr>
              <a:t>mascular</a:t>
            </a:r>
            <a:r>
              <a:rPr lang="en-US" dirty="0" smtClean="0">
                <a:solidFill>
                  <a:srgbClr val="00B050"/>
                </a:solidFill>
              </a:rPr>
              <a:t> arterioles.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*</a:t>
            </a:r>
            <a:r>
              <a:rPr lang="en-US" dirty="0" err="1" smtClean="0"/>
              <a:t>Granulomatosis</a:t>
            </a:r>
            <a:r>
              <a:rPr lang="en-US" dirty="0" smtClean="0"/>
              <a:t> with </a:t>
            </a:r>
            <a:r>
              <a:rPr lang="en-US" dirty="0" err="1" smtClean="0"/>
              <a:t>polyangitis</a:t>
            </a:r>
            <a:r>
              <a:rPr lang="en-US" dirty="0" smtClean="0"/>
              <a:t>(Wegener’s </a:t>
            </a:r>
            <a:r>
              <a:rPr lang="en-US" dirty="0" err="1" smtClean="0"/>
              <a:t>Granulomatosis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*Microscopic </a:t>
            </a:r>
            <a:r>
              <a:rPr lang="en-US" dirty="0" err="1" smtClean="0"/>
              <a:t>polyangitis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*</a:t>
            </a:r>
            <a:r>
              <a:rPr lang="en-US" dirty="0" err="1" smtClean="0"/>
              <a:t>Eosinophilic</a:t>
            </a:r>
            <a:r>
              <a:rPr lang="en-US" dirty="0" smtClean="0"/>
              <a:t> </a:t>
            </a:r>
            <a:r>
              <a:rPr lang="en-US" dirty="0" err="1" smtClean="0"/>
              <a:t>granulomatosis</a:t>
            </a:r>
            <a:r>
              <a:rPr lang="en-US" dirty="0" smtClean="0"/>
              <a:t> with </a:t>
            </a:r>
            <a:r>
              <a:rPr lang="en-US" dirty="0" err="1" smtClean="0"/>
              <a:t>polyangitis</a:t>
            </a:r>
            <a:r>
              <a:rPr lang="en-US" dirty="0" smtClean="0"/>
              <a:t>(CSS).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*</a:t>
            </a:r>
            <a:r>
              <a:rPr lang="en-US" dirty="0" err="1" smtClean="0"/>
              <a:t>Henoch</a:t>
            </a:r>
            <a:r>
              <a:rPr lang="en-US" dirty="0" smtClean="0"/>
              <a:t> </a:t>
            </a:r>
            <a:r>
              <a:rPr lang="en-US" dirty="0" err="1" smtClean="0"/>
              <a:t>Schonlein</a:t>
            </a:r>
            <a:r>
              <a:rPr lang="en-US" dirty="0" smtClean="0"/>
              <a:t> </a:t>
            </a:r>
            <a:r>
              <a:rPr lang="en-US" dirty="0" err="1" smtClean="0"/>
              <a:t>Purpura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*Essential Mixed </a:t>
            </a:r>
            <a:r>
              <a:rPr lang="en-US" dirty="0" err="1" smtClean="0"/>
              <a:t>Cryoglobulinemia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02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PNS </a:t>
            </a:r>
            <a:r>
              <a:rPr lang="en-US" dirty="0" err="1"/>
              <a:t>xray</a:t>
            </a:r>
            <a:r>
              <a:rPr lang="en-US" dirty="0"/>
              <a:t> /</a:t>
            </a:r>
            <a:r>
              <a:rPr lang="en-US" dirty="0" smtClean="0"/>
              <a:t>CT</a:t>
            </a:r>
          </a:p>
          <a:p>
            <a:endParaRPr lang="en-US" dirty="0"/>
          </a:p>
          <a:p>
            <a:r>
              <a:rPr lang="en-US" dirty="0" err="1" smtClean="0">
                <a:solidFill>
                  <a:srgbClr val="0000FF"/>
                </a:solidFill>
              </a:rPr>
              <a:t>Haemorrhagic</a:t>
            </a:r>
            <a:r>
              <a:rPr lang="en-US" dirty="0" smtClean="0">
                <a:solidFill>
                  <a:srgbClr val="0000FF"/>
                </a:solidFill>
              </a:rPr>
              <a:t> infract </a:t>
            </a:r>
            <a:r>
              <a:rPr lang="en-US" dirty="0" smtClean="0"/>
              <a:t>– Brain CT/CTA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Bowel infract </a:t>
            </a:r>
            <a:r>
              <a:rPr lang="en-US" dirty="0" smtClean="0"/>
              <a:t>– CT angiogram in abdomen.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00FF"/>
                </a:solidFill>
              </a:rPr>
              <a:t>Heart</a:t>
            </a:r>
            <a:r>
              <a:rPr lang="en-US" dirty="0" smtClean="0"/>
              <a:t>- </a:t>
            </a:r>
            <a:r>
              <a:rPr lang="en-US" dirty="0"/>
              <a:t>ECG and </a:t>
            </a:r>
            <a:r>
              <a:rPr lang="en-US" dirty="0" smtClean="0"/>
              <a:t>Echocardiogram.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EMG,NCS</a:t>
            </a:r>
            <a:r>
              <a:rPr lang="en-US" dirty="0"/>
              <a:t>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2605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Low c3/c4</a:t>
            </a:r>
          </a:p>
          <a:p>
            <a:r>
              <a:rPr lang="en-US" dirty="0" err="1" smtClean="0"/>
              <a:t>Cryoglobulin</a:t>
            </a:r>
            <a:endParaRPr lang="en-US" dirty="0" smtClean="0"/>
          </a:p>
          <a:p>
            <a:r>
              <a:rPr lang="en-US" dirty="0" err="1" smtClean="0"/>
              <a:t>Hep</a:t>
            </a:r>
            <a:r>
              <a:rPr lang="en-US" dirty="0" smtClean="0"/>
              <a:t> B/C/HIV serology</a:t>
            </a:r>
          </a:p>
          <a:p>
            <a:endParaRPr lang="en-US" dirty="0"/>
          </a:p>
          <a:p>
            <a:r>
              <a:rPr lang="en-US" dirty="0" smtClean="0"/>
              <a:t>C-ANCA (PR3) in 95% </a:t>
            </a:r>
            <a:r>
              <a:rPr lang="en-US" dirty="0" smtClean="0">
                <a:solidFill>
                  <a:srgbClr val="0000FF"/>
                </a:solidFill>
              </a:rPr>
              <a:t>of  GPA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P-ANCA (MPO) in 80% of </a:t>
            </a:r>
            <a:r>
              <a:rPr lang="en-US" dirty="0" smtClean="0">
                <a:solidFill>
                  <a:srgbClr val="0000FF"/>
                </a:solidFill>
              </a:rPr>
              <a:t>Microscopic </a:t>
            </a:r>
            <a:r>
              <a:rPr lang="en-US" dirty="0" err="1" smtClean="0">
                <a:solidFill>
                  <a:srgbClr val="0000FF"/>
                </a:solidFill>
              </a:rPr>
              <a:t>polyangitis</a:t>
            </a:r>
            <a:r>
              <a:rPr lang="en-US" dirty="0" smtClean="0">
                <a:solidFill>
                  <a:srgbClr val="0000FF"/>
                </a:solidFill>
              </a:rPr>
              <a:t> &amp; 50% EGPA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90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Biopsy </a:t>
            </a:r>
            <a:r>
              <a:rPr lang="en-US" dirty="0" smtClean="0"/>
              <a:t>of skin/kidney/nasal mucosa/temporal artery/lung.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Histology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Fibrinoid</a:t>
            </a:r>
            <a:r>
              <a:rPr lang="en-US" dirty="0" smtClean="0"/>
              <a:t> necrosis in Giant cell.</a:t>
            </a:r>
          </a:p>
          <a:p>
            <a:pPr marL="0" indent="0">
              <a:buNone/>
            </a:pPr>
            <a:r>
              <a:rPr lang="en-US" dirty="0" err="1" smtClean="0"/>
              <a:t>Leucocytoclast</a:t>
            </a:r>
            <a:r>
              <a:rPr lang="en-US" smtClean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Mononeuclear</a:t>
            </a:r>
            <a:r>
              <a:rPr lang="en-US" dirty="0" smtClean="0"/>
              <a:t> infiltration in vessel wall –Large vessel </a:t>
            </a:r>
            <a:r>
              <a:rPr lang="en-US" dirty="0" err="1" smtClean="0"/>
              <a:t>vasculitis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822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Eosinophils in </a:t>
            </a:r>
            <a:r>
              <a:rPr lang="sv-SE" dirty="0" smtClean="0">
                <a:solidFill>
                  <a:srgbClr val="0000FF"/>
                </a:solidFill>
              </a:rPr>
              <a:t>EGPA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IgA deposite-</a:t>
            </a:r>
            <a:r>
              <a:rPr lang="sv-SE" dirty="0">
                <a:solidFill>
                  <a:srgbClr val="0000FF"/>
                </a:solidFill>
              </a:rPr>
              <a:t>HSP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Granuloma- </a:t>
            </a:r>
            <a:r>
              <a:rPr lang="en-US" dirty="0" smtClean="0">
                <a:solidFill>
                  <a:srgbClr val="0000FF"/>
                </a:solidFill>
              </a:rPr>
              <a:t>Granulomatous </a:t>
            </a:r>
            <a:r>
              <a:rPr lang="en-US" dirty="0" err="1" smtClean="0">
                <a:solidFill>
                  <a:srgbClr val="0000FF"/>
                </a:solidFill>
              </a:rPr>
              <a:t>vasculitis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11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MANAGEMENT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Counselling</a:t>
            </a:r>
            <a:endParaRPr lang="en-US" sz="2800" dirty="0" smtClean="0"/>
          </a:p>
          <a:p>
            <a:r>
              <a:rPr lang="en-US" sz="2800" dirty="0" smtClean="0"/>
              <a:t>Identification &amp; removal of the possible causal agent.</a:t>
            </a:r>
          </a:p>
          <a:p>
            <a:r>
              <a:rPr lang="en-US" sz="2800" dirty="0" smtClean="0"/>
              <a:t>Treat primary underlying disease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Glucocorticoids</a:t>
            </a:r>
            <a:endParaRPr lang="en-US" sz="2800" dirty="0">
              <a:solidFill>
                <a:srgbClr val="008000"/>
              </a:solidFill>
            </a:endParaRPr>
          </a:p>
          <a:p>
            <a:r>
              <a:rPr lang="en-US" sz="2800" dirty="0" smtClean="0">
                <a:solidFill>
                  <a:srgbClr val="008000"/>
                </a:solidFill>
              </a:rPr>
              <a:t>Cytotoxic </a:t>
            </a:r>
            <a:r>
              <a:rPr lang="en-US" sz="2800" dirty="0">
                <a:solidFill>
                  <a:srgbClr val="008000"/>
                </a:solidFill>
              </a:rPr>
              <a:t>drug</a:t>
            </a:r>
            <a:r>
              <a:rPr lang="en-US" sz="2800" dirty="0"/>
              <a:t>:</a:t>
            </a:r>
          </a:p>
          <a:p>
            <a:pPr marL="0" indent="0">
              <a:buNone/>
            </a:pPr>
            <a:r>
              <a:rPr lang="en-US" sz="2800" dirty="0"/>
              <a:t>         *Rapidly progressive disease with significant visceral involvement.</a:t>
            </a:r>
          </a:p>
          <a:p>
            <a:pPr marL="0" indent="0">
              <a:buNone/>
            </a:pPr>
            <a:r>
              <a:rPr lang="en-US" sz="2800" dirty="0" smtClean="0"/>
              <a:t>        </a:t>
            </a:r>
            <a:r>
              <a:rPr lang="en-US" sz="2800" dirty="0"/>
              <a:t>*Disease refractory to corticosteroids</a:t>
            </a: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983738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Remission induction </a:t>
            </a:r>
            <a:r>
              <a:rPr lang="en-US" dirty="0" smtClean="0"/>
              <a:t>by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-</a:t>
            </a:r>
            <a:r>
              <a:rPr lang="en-US" dirty="0" err="1" smtClean="0"/>
              <a:t>Glucocoticoids</a:t>
            </a:r>
            <a:r>
              <a:rPr lang="en-US" dirty="0" smtClean="0"/>
              <a:t> +Cyclophosphamide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Remission maintenance </a:t>
            </a:r>
            <a:r>
              <a:rPr lang="en-US" dirty="0" smtClean="0"/>
              <a:t>by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-methotrexate     -</a:t>
            </a:r>
            <a:r>
              <a:rPr lang="en-US" dirty="0" err="1" smtClean="0"/>
              <a:t>Azathioprin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-MMF                    -</a:t>
            </a:r>
            <a:r>
              <a:rPr lang="en-US" dirty="0" err="1" smtClean="0"/>
              <a:t>Leflunomide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65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V </a:t>
            </a:r>
            <a:r>
              <a:rPr lang="en-US" dirty="0" err="1" smtClean="0"/>
              <a:t>immunoglobulins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Plasmapheresis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Rituximab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77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819400"/>
            <a:ext cx="8503920" cy="4572000"/>
          </a:xfrm>
        </p:spPr>
        <p:txBody>
          <a:bodyPr>
            <a:normAutofit/>
          </a:bodyPr>
          <a:lstStyle/>
          <a:p>
            <a:pPr marL="2194560" lvl="8" indent="0">
              <a:buNone/>
            </a:pPr>
            <a:r>
              <a:rPr lang="en-US" sz="4700" dirty="0" smtClean="0">
                <a:solidFill>
                  <a:srgbClr val="0000FF"/>
                </a:solidFill>
              </a:rPr>
              <a:t> THANK YOU</a:t>
            </a:r>
            <a:endParaRPr lang="en-US" sz="47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15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YEASIR ARAFAT\Desktop\207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219" y="457200"/>
            <a:ext cx="8652787" cy="590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873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SECONDARY VASCULITIS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secondary </a:t>
            </a:r>
            <a:r>
              <a:rPr lang="en-US" dirty="0"/>
              <a:t>to external </a:t>
            </a:r>
            <a:r>
              <a:rPr lang="en-US" dirty="0" smtClean="0"/>
              <a:t>stimuli-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     </a:t>
            </a:r>
            <a:r>
              <a:rPr lang="en-US" dirty="0" err="1" smtClean="0">
                <a:solidFill>
                  <a:srgbClr val="0000FF"/>
                </a:solidFill>
              </a:rPr>
              <a:t>Drug: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Hydralazine,phenytoin,allopurinol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/>
              <a:t>etc.</a:t>
            </a:r>
          </a:p>
          <a:p>
            <a:r>
              <a:rPr lang="en-US" dirty="0"/>
              <a:t>     </a:t>
            </a:r>
            <a:r>
              <a:rPr lang="en-US" dirty="0" err="1" smtClean="0">
                <a:solidFill>
                  <a:srgbClr val="0000FF"/>
                </a:solidFill>
              </a:rPr>
              <a:t>Infection</a:t>
            </a:r>
            <a:r>
              <a:rPr lang="en-US" dirty="0" err="1" smtClean="0"/>
              <a:t>:Infective</a:t>
            </a:r>
            <a:r>
              <a:rPr lang="en-US" dirty="0" smtClean="0"/>
              <a:t> </a:t>
            </a:r>
            <a:r>
              <a:rPr lang="en-US" dirty="0" err="1" smtClean="0"/>
              <a:t>endocarditis,EBV,HIV</a:t>
            </a:r>
            <a:r>
              <a:rPr lang="en-US" dirty="0" smtClean="0"/>
              <a:t> ,syphilis etc</a:t>
            </a:r>
            <a:r>
              <a:rPr lang="en-US" dirty="0"/>
              <a:t>.</a:t>
            </a:r>
          </a:p>
          <a:p>
            <a:r>
              <a:rPr lang="en-US" dirty="0"/>
              <a:t>     </a:t>
            </a:r>
            <a:r>
              <a:rPr lang="en-US" dirty="0" smtClean="0">
                <a:solidFill>
                  <a:srgbClr val="0000FF"/>
                </a:solidFill>
              </a:rPr>
              <a:t>Connective </a:t>
            </a:r>
            <a:r>
              <a:rPr lang="en-US" dirty="0">
                <a:solidFill>
                  <a:srgbClr val="0000FF"/>
                </a:solidFill>
              </a:rPr>
              <a:t>tissue </a:t>
            </a:r>
            <a:r>
              <a:rPr lang="en-US" dirty="0" smtClean="0">
                <a:solidFill>
                  <a:srgbClr val="0000FF"/>
                </a:solidFill>
              </a:rPr>
              <a:t>disorder </a:t>
            </a:r>
            <a:r>
              <a:rPr lang="en-US" dirty="0" smtClean="0"/>
              <a:t>:</a:t>
            </a:r>
            <a:r>
              <a:rPr lang="en-US" dirty="0" err="1"/>
              <a:t>RA,SLE,Sjogrens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              </a:t>
            </a:r>
            <a:r>
              <a:rPr lang="en-US" dirty="0" err="1"/>
              <a:t>syndrom,scleroderma</a:t>
            </a:r>
            <a:r>
              <a:rPr lang="en-US" dirty="0"/>
              <a:t> etc.</a:t>
            </a:r>
          </a:p>
          <a:p>
            <a:r>
              <a:rPr lang="en-US" dirty="0"/>
              <a:t>     </a:t>
            </a:r>
            <a:r>
              <a:rPr lang="en-US" dirty="0" smtClean="0"/>
              <a:t>IBD</a:t>
            </a:r>
            <a:endParaRPr lang="en-US" dirty="0"/>
          </a:p>
          <a:p>
            <a:r>
              <a:rPr lang="en-US" dirty="0"/>
              <a:t>     </a:t>
            </a:r>
            <a:r>
              <a:rPr lang="en-US" dirty="0" smtClean="0"/>
              <a:t>Malignancy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232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rgbClr val="FF0000"/>
                </a:solidFill>
              </a:rPr>
              <a:t>Miscellaneous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Behcet’s</a:t>
            </a:r>
            <a:r>
              <a:rPr lang="en-US" dirty="0" smtClean="0"/>
              <a:t> disease</a:t>
            </a:r>
          </a:p>
          <a:p>
            <a:endParaRPr lang="en-US" dirty="0"/>
          </a:p>
          <a:p>
            <a:r>
              <a:rPr lang="en-US" dirty="0" err="1" smtClean="0"/>
              <a:t>Buerger’s</a:t>
            </a:r>
            <a:r>
              <a:rPr lang="en-US" dirty="0" smtClean="0"/>
              <a:t> disease </a:t>
            </a:r>
          </a:p>
          <a:p>
            <a:endParaRPr lang="en-US" dirty="0"/>
          </a:p>
          <a:p>
            <a:r>
              <a:rPr lang="en-US" dirty="0" smtClean="0"/>
              <a:t>Relapsing </a:t>
            </a:r>
            <a:r>
              <a:rPr lang="en-US" dirty="0" err="1" smtClean="0"/>
              <a:t>polychondritis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65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FF0000"/>
                </a:solidFill>
              </a:rPr>
              <a:t>PATHOGENESIS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0000FF"/>
                </a:solidFill>
              </a:rPr>
              <a:t>1.Immune complex formation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*</a:t>
            </a:r>
            <a:r>
              <a:rPr lang="en-US" sz="2800" dirty="0" err="1" smtClean="0"/>
              <a:t>Cryoglobulinemic</a:t>
            </a:r>
            <a:r>
              <a:rPr lang="en-US" sz="2800" dirty="0" smtClean="0"/>
              <a:t> </a:t>
            </a:r>
            <a:r>
              <a:rPr lang="en-US" sz="2800" dirty="0" err="1" smtClean="0"/>
              <a:t>vasculitis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*HSP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*PAN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333020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889</TotalTime>
  <Words>1478</Words>
  <Application>Microsoft Office PowerPoint</Application>
  <PresentationFormat>On-screen Show (4:3)</PresentationFormat>
  <Paragraphs>366</Paragraphs>
  <Slides>57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Civic</vt:lpstr>
      <vt:lpstr>Approach to a Patient With Vasculitis</vt:lpstr>
      <vt:lpstr>What does vasculitis mean?</vt:lpstr>
      <vt:lpstr>CLASSIFICATION</vt:lpstr>
      <vt:lpstr>PRIMARY VASCULITIS</vt:lpstr>
      <vt:lpstr>PowerPoint Presentation</vt:lpstr>
      <vt:lpstr>PowerPoint Presentation</vt:lpstr>
      <vt:lpstr>SECONDARY VASCULITIS</vt:lpstr>
      <vt:lpstr>Miscellaneous </vt:lpstr>
      <vt:lpstr>PATHOGENESIS</vt:lpstr>
      <vt:lpstr>PowerPoint Presentation</vt:lpstr>
      <vt:lpstr>PowerPoint Presentation</vt:lpstr>
      <vt:lpstr>PowerPoint Presentation</vt:lpstr>
      <vt:lpstr>STEP -1</vt:lpstr>
      <vt:lpstr>PowerPoint Presentation</vt:lpstr>
      <vt:lpstr>PowerPoint Presentation</vt:lpstr>
      <vt:lpstr>PowerPoint Presentation</vt:lpstr>
      <vt:lpstr>STEP 2</vt:lpstr>
      <vt:lpstr>CASE SCENARIO</vt:lpstr>
      <vt:lpstr>PowerPoint Presentation</vt:lpstr>
      <vt:lpstr>PowerPoint Presentation</vt:lpstr>
      <vt:lpstr>PowerPoint Presentation</vt:lpstr>
      <vt:lpstr>CLINICAL FEATURE FOR EXCLUSION OF A MIMIC</vt:lpstr>
      <vt:lpstr>STEP 3</vt:lpstr>
      <vt:lpstr>Depends on the size and extent of vessel</vt:lpstr>
      <vt:lpstr>Clinical menifestation</vt:lpstr>
      <vt:lpstr>STEP 4</vt:lpstr>
      <vt:lpstr>Specific Features of vasculitis</vt:lpstr>
      <vt:lpstr>Specific Features of vasculitis</vt:lpstr>
      <vt:lpstr>Giant cell arteritis</vt:lpstr>
      <vt:lpstr>Symptoms in GCA</vt:lpstr>
      <vt:lpstr>Takayasu’s arteritis</vt:lpstr>
      <vt:lpstr>PowerPoint Presentation</vt:lpstr>
      <vt:lpstr>ACR classification criteria</vt:lpstr>
      <vt:lpstr>PowerPoint Presentation</vt:lpstr>
      <vt:lpstr>Polyarteritis nodosa</vt:lpstr>
      <vt:lpstr>Clinical Presentation</vt:lpstr>
      <vt:lpstr>Kawasaki’s disease</vt:lpstr>
      <vt:lpstr>PowerPoint Presentation</vt:lpstr>
      <vt:lpstr>PowerPoint Presentation</vt:lpstr>
      <vt:lpstr>Granulomatosis with polyangitis</vt:lpstr>
      <vt:lpstr>PowerPoint Presentation</vt:lpstr>
      <vt:lpstr>Eosinophilic granulomatosis with polyangitis</vt:lpstr>
      <vt:lpstr>ACR criteria for  Eosinophilic granulomatosis with polyangitis</vt:lpstr>
      <vt:lpstr>Microscopic Polyangitis</vt:lpstr>
      <vt:lpstr>Henoch schonlein Purpura</vt:lpstr>
      <vt:lpstr> Cryoglobulinaemic vasculitis</vt:lpstr>
      <vt:lpstr>STEP 5</vt:lpstr>
      <vt:lpstr>Lab investigations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MANAGEMENT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to Vasculitis</dc:title>
  <dc:creator>YEASIR ARAFAT</dc:creator>
  <cp:lastModifiedBy>YEASIR ARAFAT</cp:lastModifiedBy>
  <cp:revision>81</cp:revision>
  <dcterms:created xsi:type="dcterms:W3CDTF">2022-07-11T10:34:28Z</dcterms:created>
  <dcterms:modified xsi:type="dcterms:W3CDTF">2022-07-15T18:23:27Z</dcterms:modified>
</cp:coreProperties>
</file>