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370" r:id="rId3"/>
    <p:sldId id="371" r:id="rId4"/>
    <p:sldId id="373" r:id="rId5"/>
    <p:sldId id="374" r:id="rId6"/>
    <p:sldId id="378" r:id="rId7"/>
    <p:sldId id="257" r:id="rId8"/>
    <p:sldId id="297" r:id="rId9"/>
    <p:sldId id="372" r:id="rId10"/>
    <p:sldId id="296" r:id="rId11"/>
    <p:sldId id="260" r:id="rId12"/>
    <p:sldId id="298" r:id="rId13"/>
    <p:sldId id="262" r:id="rId14"/>
    <p:sldId id="333" r:id="rId15"/>
    <p:sldId id="332" r:id="rId16"/>
    <p:sldId id="334" r:id="rId17"/>
    <p:sldId id="330" r:id="rId18"/>
    <p:sldId id="335" r:id="rId19"/>
    <p:sldId id="269" r:id="rId20"/>
    <p:sldId id="365" r:id="rId21"/>
    <p:sldId id="329" r:id="rId22"/>
    <p:sldId id="328" r:id="rId23"/>
    <p:sldId id="321" r:id="rId24"/>
    <p:sldId id="337" r:id="rId25"/>
    <p:sldId id="322" r:id="rId26"/>
    <p:sldId id="323" r:id="rId27"/>
    <p:sldId id="368" r:id="rId28"/>
    <p:sldId id="325" r:id="rId29"/>
    <p:sldId id="341" r:id="rId30"/>
    <p:sldId id="272" r:id="rId31"/>
    <p:sldId id="273" r:id="rId32"/>
    <p:sldId id="274" r:id="rId33"/>
    <p:sldId id="338" r:id="rId34"/>
    <p:sldId id="275" r:id="rId35"/>
    <p:sldId id="342" r:id="rId36"/>
    <p:sldId id="343" r:id="rId37"/>
    <p:sldId id="276" r:id="rId38"/>
    <p:sldId id="344" r:id="rId39"/>
    <p:sldId id="277" r:id="rId40"/>
    <p:sldId id="278" r:id="rId41"/>
    <p:sldId id="347" r:id="rId42"/>
    <p:sldId id="280" r:id="rId43"/>
    <p:sldId id="283" r:id="rId44"/>
    <p:sldId id="349" r:id="rId45"/>
    <p:sldId id="284" r:id="rId46"/>
    <p:sldId id="285" r:id="rId47"/>
    <p:sldId id="288" r:id="rId48"/>
    <p:sldId id="289" r:id="rId49"/>
    <p:sldId id="303" r:id="rId50"/>
    <p:sldId id="352" r:id="rId51"/>
    <p:sldId id="353" r:id="rId52"/>
    <p:sldId id="309" r:id="rId53"/>
    <p:sldId id="310" r:id="rId54"/>
    <p:sldId id="379" r:id="rId55"/>
    <p:sldId id="312" r:id="rId56"/>
    <p:sldId id="313" r:id="rId57"/>
    <p:sldId id="355" r:id="rId58"/>
    <p:sldId id="357" r:id="rId59"/>
    <p:sldId id="358" r:id="rId60"/>
    <p:sldId id="359" r:id="rId61"/>
    <p:sldId id="315" r:id="rId62"/>
    <p:sldId id="360" r:id="rId63"/>
    <p:sldId id="317" r:id="rId64"/>
    <p:sldId id="376" r:id="rId65"/>
    <p:sldId id="318" r:id="rId66"/>
    <p:sldId id="363" r:id="rId67"/>
    <p:sldId id="361" r:id="rId68"/>
    <p:sldId id="375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33A99D-32B9-4C55-A2D1-218412514693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838612-F223-46F3-870C-F4A4005CEE51}">
      <dgm:prSet/>
      <dgm:spPr/>
      <dgm:t>
        <a:bodyPr/>
        <a:lstStyle/>
        <a:p>
          <a:pPr rtl="0"/>
          <a:r>
            <a:rPr lang="en-US" dirty="0" smtClean="0"/>
            <a:t>Family history</a:t>
          </a:r>
          <a:endParaRPr lang="en-US" dirty="0"/>
        </a:p>
      </dgm:t>
    </dgm:pt>
    <dgm:pt modelId="{B513ACB8-02D3-4D21-9BF1-7E934BBC2A9E}" type="parTrans" cxnId="{C21850B1-B67C-4E5A-B0A3-F779883E56BB}">
      <dgm:prSet/>
      <dgm:spPr/>
      <dgm:t>
        <a:bodyPr/>
        <a:lstStyle/>
        <a:p>
          <a:endParaRPr lang="en-US"/>
        </a:p>
      </dgm:t>
    </dgm:pt>
    <dgm:pt modelId="{F60E7FF4-6657-487E-BCEE-597FFF9A8DFA}" type="sibTrans" cxnId="{C21850B1-B67C-4E5A-B0A3-F779883E56BB}">
      <dgm:prSet/>
      <dgm:spPr/>
      <dgm:t>
        <a:bodyPr/>
        <a:lstStyle/>
        <a:p>
          <a:endParaRPr lang="en-US"/>
        </a:p>
      </dgm:t>
    </dgm:pt>
    <dgm:pt modelId="{1C89C105-637E-4931-8966-083006A91AA8}">
      <dgm:prSet/>
      <dgm:spPr/>
      <dgm:t>
        <a:bodyPr/>
        <a:lstStyle/>
        <a:p>
          <a:pPr rtl="0"/>
          <a:r>
            <a:rPr lang="en-US" dirty="0" smtClean="0"/>
            <a:t>Cirrhosis of liver</a:t>
          </a:r>
          <a:endParaRPr lang="en-US" dirty="0"/>
        </a:p>
      </dgm:t>
    </dgm:pt>
    <dgm:pt modelId="{3E8EFC45-2248-4777-8A8B-DDF74BFD151D}" type="parTrans" cxnId="{3BD21913-268F-4C45-AD02-723E63838D6F}">
      <dgm:prSet/>
      <dgm:spPr/>
      <dgm:t>
        <a:bodyPr/>
        <a:lstStyle/>
        <a:p>
          <a:endParaRPr lang="en-US"/>
        </a:p>
      </dgm:t>
    </dgm:pt>
    <dgm:pt modelId="{D7827739-D772-46E5-83F4-B8F2EFE18EE8}" type="sibTrans" cxnId="{3BD21913-268F-4C45-AD02-723E63838D6F}">
      <dgm:prSet/>
      <dgm:spPr/>
      <dgm:t>
        <a:bodyPr/>
        <a:lstStyle/>
        <a:p>
          <a:endParaRPr lang="en-US"/>
        </a:p>
      </dgm:t>
    </dgm:pt>
    <dgm:pt modelId="{DB954E0C-7643-433A-9514-838D30322597}">
      <dgm:prSet/>
      <dgm:spPr/>
      <dgm:t>
        <a:bodyPr/>
        <a:lstStyle/>
        <a:p>
          <a:pPr rtl="0"/>
          <a:r>
            <a:rPr lang="en-US" dirty="0" smtClean="0"/>
            <a:t>HIV Infection</a:t>
          </a:r>
          <a:endParaRPr lang="en-US" dirty="0"/>
        </a:p>
      </dgm:t>
    </dgm:pt>
    <dgm:pt modelId="{F171C9AC-30D5-4A4E-957C-9A26D99CF114}" type="parTrans" cxnId="{E464762E-4CB7-4F59-A4AF-925BC7244AC6}">
      <dgm:prSet/>
      <dgm:spPr/>
      <dgm:t>
        <a:bodyPr/>
        <a:lstStyle/>
        <a:p>
          <a:endParaRPr lang="en-US"/>
        </a:p>
      </dgm:t>
    </dgm:pt>
    <dgm:pt modelId="{479258B1-C112-4979-B745-C1ADB4619AA1}" type="sibTrans" cxnId="{E464762E-4CB7-4F59-A4AF-925BC7244AC6}">
      <dgm:prSet/>
      <dgm:spPr/>
      <dgm:t>
        <a:bodyPr/>
        <a:lstStyle/>
        <a:p>
          <a:endParaRPr lang="en-US"/>
        </a:p>
      </dgm:t>
    </dgm:pt>
    <dgm:pt modelId="{73377C23-2FE4-4A74-B519-5EE8986BEBB3}">
      <dgm:prSet/>
      <dgm:spPr/>
      <dgm:t>
        <a:bodyPr/>
        <a:lstStyle/>
        <a:p>
          <a:pPr rtl="0"/>
          <a:r>
            <a:rPr lang="en-US" dirty="0" smtClean="0"/>
            <a:t>DM</a:t>
          </a:r>
          <a:endParaRPr lang="en-US" dirty="0"/>
        </a:p>
      </dgm:t>
    </dgm:pt>
    <dgm:pt modelId="{4F8CAF26-F864-4C61-9E2E-B1F506874C97}" type="parTrans" cxnId="{E1768EF3-0D33-4C86-8AEE-BF1D743B7D85}">
      <dgm:prSet/>
      <dgm:spPr/>
      <dgm:t>
        <a:bodyPr/>
        <a:lstStyle/>
        <a:p>
          <a:endParaRPr lang="en-US"/>
        </a:p>
      </dgm:t>
    </dgm:pt>
    <dgm:pt modelId="{5A5D1396-8179-4DAD-9A1C-38B60B8573B2}" type="sibTrans" cxnId="{E1768EF3-0D33-4C86-8AEE-BF1D743B7D85}">
      <dgm:prSet/>
      <dgm:spPr/>
      <dgm:t>
        <a:bodyPr/>
        <a:lstStyle/>
        <a:p>
          <a:endParaRPr lang="en-US"/>
        </a:p>
      </dgm:t>
    </dgm:pt>
    <dgm:pt modelId="{6936499F-7501-47EE-B8C0-F2A5C1E9ED0D}">
      <dgm:prSet/>
      <dgm:spPr/>
      <dgm:t>
        <a:bodyPr/>
        <a:lstStyle/>
        <a:p>
          <a:pPr rtl="0"/>
          <a:r>
            <a:rPr lang="en-US" dirty="0" smtClean="0"/>
            <a:t>Malignancy</a:t>
          </a:r>
          <a:endParaRPr lang="en-US" dirty="0"/>
        </a:p>
      </dgm:t>
    </dgm:pt>
    <dgm:pt modelId="{7DA33C1A-C1D8-4A8B-B2BF-E7A5F647B805}" type="parTrans" cxnId="{67BBFC1A-6F29-4AC1-8BB2-6C7D8C89FB1C}">
      <dgm:prSet/>
      <dgm:spPr/>
      <dgm:t>
        <a:bodyPr/>
        <a:lstStyle/>
        <a:p>
          <a:endParaRPr lang="en-US"/>
        </a:p>
      </dgm:t>
    </dgm:pt>
    <dgm:pt modelId="{E7C9CEF0-3DA8-4F33-83B6-27A855083A36}" type="sibTrans" cxnId="{67BBFC1A-6F29-4AC1-8BB2-6C7D8C89FB1C}">
      <dgm:prSet/>
      <dgm:spPr/>
      <dgm:t>
        <a:bodyPr/>
        <a:lstStyle/>
        <a:p>
          <a:endParaRPr lang="en-US"/>
        </a:p>
      </dgm:t>
    </dgm:pt>
    <dgm:pt modelId="{BE6095A0-153A-41FF-AA21-BCAE7829D3CE}">
      <dgm:prSet/>
      <dgm:spPr/>
      <dgm:t>
        <a:bodyPr/>
        <a:lstStyle/>
        <a:p>
          <a:pPr rtl="0"/>
          <a:r>
            <a:rPr lang="en-US" dirty="0" smtClean="0"/>
            <a:t>Anti-TNF-</a:t>
          </a:r>
          <a:r>
            <a:rPr lang="en-US" dirty="0" err="1" smtClean="0"/>
            <a:t>alfa</a:t>
          </a:r>
          <a:endParaRPr lang="en-US" dirty="0"/>
        </a:p>
      </dgm:t>
    </dgm:pt>
    <dgm:pt modelId="{D106F1E9-A52B-49D8-953F-C8B7C4EB6408}" type="parTrans" cxnId="{E7FCC1A1-CE3D-4A02-B828-76EABFE71A42}">
      <dgm:prSet/>
      <dgm:spPr/>
      <dgm:t>
        <a:bodyPr/>
        <a:lstStyle/>
        <a:p>
          <a:endParaRPr lang="en-US"/>
        </a:p>
      </dgm:t>
    </dgm:pt>
    <dgm:pt modelId="{6775F008-81D8-4E1F-B798-F398748C8246}" type="sibTrans" cxnId="{E7FCC1A1-CE3D-4A02-B828-76EABFE71A42}">
      <dgm:prSet/>
      <dgm:spPr/>
      <dgm:t>
        <a:bodyPr/>
        <a:lstStyle/>
        <a:p>
          <a:endParaRPr lang="en-US"/>
        </a:p>
      </dgm:t>
    </dgm:pt>
    <dgm:pt modelId="{382ECAD1-3A10-4F3C-A35F-80B1EFBFAE61}">
      <dgm:prSet/>
      <dgm:spPr/>
      <dgm:t>
        <a:bodyPr/>
        <a:lstStyle/>
        <a:p>
          <a:pPr rtl="0"/>
          <a:r>
            <a:rPr lang="en-US" dirty="0" smtClean="0"/>
            <a:t>Peritoneal dialysis</a:t>
          </a:r>
          <a:endParaRPr lang="en-US" dirty="0"/>
        </a:p>
      </dgm:t>
    </dgm:pt>
    <dgm:pt modelId="{A9652DE2-958C-45A6-8E3B-6C5644FE570A}" type="parTrans" cxnId="{4DC5CE10-5297-45AC-97E3-BC4D1FEA3A0E}">
      <dgm:prSet/>
      <dgm:spPr/>
      <dgm:t>
        <a:bodyPr/>
        <a:lstStyle/>
        <a:p>
          <a:endParaRPr lang="en-US"/>
        </a:p>
      </dgm:t>
    </dgm:pt>
    <dgm:pt modelId="{B57218C5-4FB9-40BD-864E-D36AE438463B}" type="sibTrans" cxnId="{4DC5CE10-5297-45AC-97E3-BC4D1FEA3A0E}">
      <dgm:prSet/>
      <dgm:spPr/>
      <dgm:t>
        <a:bodyPr/>
        <a:lstStyle/>
        <a:p>
          <a:endParaRPr lang="en-US"/>
        </a:p>
      </dgm:t>
    </dgm:pt>
    <dgm:pt modelId="{FAE7A887-0790-4D11-8219-90FD2D291802}">
      <dgm:prSet/>
      <dgm:spPr/>
      <dgm:t>
        <a:bodyPr/>
        <a:lstStyle/>
        <a:p>
          <a:pPr rtl="0"/>
          <a:r>
            <a:rPr lang="en-US" dirty="0" smtClean="0"/>
            <a:t>Consumption of </a:t>
          </a:r>
          <a:r>
            <a:rPr lang="en-US" dirty="0" err="1" smtClean="0"/>
            <a:t>unpasteurizated</a:t>
          </a:r>
          <a:r>
            <a:rPr lang="en-US" dirty="0" smtClean="0"/>
            <a:t> milk</a:t>
          </a:r>
          <a:endParaRPr lang="en-US" dirty="0"/>
        </a:p>
      </dgm:t>
    </dgm:pt>
    <dgm:pt modelId="{A9A061BD-E48C-448D-B414-D967A9155175}" type="parTrans" cxnId="{E8A4547E-A891-45F9-A49E-B99D3E49177A}">
      <dgm:prSet/>
      <dgm:spPr/>
      <dgm:t>
        <a:bodyPr/>
        <a:lstStyle/>
        <a:p>
          <a:endParaRPr lang="en-US"/>
        </a:p>
      </dgm:t>
    </dgm:pt>
    <dgm:pt modelId="{DE53A6EA-5BCF-4353-8FAF-1C765ED9FEDE}" type="sibTrans" cxnId="{E8A4547E-A891-45F9-A49E-B99D3E49177A}">
      <dgm:prSet/>
      <dgm:spPr/>
      <dgm:t>
        <a:bodyPr/>
        <a:lstStyle/>
        <a:p>
          <a:endParaRPr lang="en-US"/>
        </a:p>
      </dgm:t>
    </dgm:pt>
    <dgm:pt modelId="{A79785F1-1E61-4DC6-8086-D5F9D972AD92}" type="pres">
      <dgm:prSet presAssocID="{0033A99D-32B9-4C55-A2D1-2184125146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1B9AB0-8CFC-4A22-8961-22E2F511FD37}" type="pres">
      <dgm:prSet presAssocID="{0C838612-F223-46F3-870C-F4A4005CEE51}" presName="linNode" presStyleCnt="0"/>
      <dgm:spPr/>
    </dgm:pt>
    <dgm:pt modelId="{0CE13B8C-0101-441E-8E93-CAC27D67D1A2}" type="pres">
      <dgm:prSet presAssocID="{0C838612-F223-46F3-870C-F4A4005CEE51}" presName="parentText" presStyleLbl="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05AD03-9BBD-4F9D-ADB0-A27271F277B7}" type="pres">
      <dgm:prSet presAssocID="{F60E7FF4-6657-487E-BCEE-597FFF9A8DFA}" presName="sp" presStyleCnt="0"/>
      <dgm:spPr/>
    </dgm:pt>
    <dgm:pt modelId="{7614655B-2AE8-4645-8386-948712BF7AF8}" type="pres">
      <dgm:prSet presAssocID="{1C89C105-637E-4931-8966-083006A91AA8}" presName="linNode" presStyleCnt="0"/>
      <dgm:spPr/>
    </dgm:pt>
    <dgm:pt modelId="{324288E6-AB41-4DCB-BE65-7D90CEAE3D56}" type="pres">
      <dgm:prSet presAssocID="{1C89C105-637E-4931-8966-083006A91AA8}" presName="parentText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8D57D8-09D9-4599-AB22-2A929E1E3AB8}" type="pres">
      <dgm:prSet presAssocID="{D7827739-D772-46E5-83F4-B8F2EFE18EE8}" presName="sp" presStyleCnt="0"/>
      <dgm:spPr/>
    </dgm:pt>
    <dgm:pt modelId="{74DF16C3-D319-4BCD-8B2A-B27DA940E8FF}" type="pres">
      <dgm:prSet presAssocID="{DB954E0C-7643-433A-9514-838D30322597}" presName="linNode" presStyleCnt="0"/>
      <dgm:spPr/>
    </dgm:pt>
    <dgm:pt modelId="{CE016883-C62D-4A27-8DD5-2D74775607A2}" type="pres">
      <dgm:prSet presAssocID="{DB954E0C-7643-433A-9514-838D30322597}" presName="parentText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06982C-7ECE-4A8F-871D-856EB12803AA}" type="pres">
      <dgm:prSet presAssocID="{479258B1-C112-4979-B745-C1ADB4619AA1}" presName="sp" presStyleCnt="0"/>
      <dgm:spPr/>
    </dgm:pt>
    <dgm:pt modelId="{FBE3963E-614C-45B3-B5AC-CA478935A5B5}" type="pres">
      <dgm:prSet presAssocID="{73377C23-2FE4-4A74-B519-5EE8986BEBB3}" presName="linNode" presStyleCnt="0"/>
      <dgm:spPr/>
    </dgm:pt>
    <dgm:pt modelId="{B0158469-A165-4C00-891D-1FCE4AA0E0C6}" type="pres">
      <dgm:prSet presAssocID="{73377C23-2FE4-4A74-B519-5EE8986BEBB3}" presName="parentText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7BFBA-31A9-4713-878C-BC9910C534F9}" type="pres">
      <dgm:prSet presAssocID="{5A5D1396-8179-4DAD-9A1C-38B60B8573B2}" presName="sp" presStyleCnt="0"/>
      <dgm:spPr/>
    </dgm:pt>
    <dgm:pt modelId="{12202A87-67E6-4A14-ACD4-DF4991A36A1E}" type="pres">
      <dgm:prSet presAssocID="{6936499F-7501-47EE-B8C0-F2A5C1E9ED0D}" presName="linNode" presStyleCnt="0"/>
      <dgm:spPr/>
    </dgm:pt>
    <dgm:pt modelId="{0C04958A-706A-438F-83BC-B23AECBAAFD6}" type="pres">
      <dgm:prSet presAssocID="{6936499F-7501-47EE-B8C0-F2A5C1E9ED0D}" presName="parentText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23010B-A9FD-4C20-9541-242289F45898}" type="pres">
      <dgm:prSet presAssocID="{E7C9CEF0-3DA8-4F33-83B6-27A855083A36}" presName="sp" presStyleCnt="0"/>
      <dgm:spPr/>
    </dgm:pt>
    <dgm:pt modelId="{8453F91C-C971-4649-A770-F17E9D0933FA}" type="pres">
      <dgm:prSet presAssocID="{BE6095A0-153A-41FF-AA21-BCAE7829D3CE}" presName="linNode" presStyleCnt="0"/>
      <dgm:spPr/>
    </dgm:pt>
    <dgm:pt modelId="{9FBF47A5-4E1E-4D26-BCE0-B1AC89AF2BFA}" type="pres">
      <dgm:prSet presAssocID="{BE6095A0-153A-41FF-AA21-BCAE7829D3CE}" presName="parentText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FD46CA-59C5-4C18-9DDA-ED1F9441A3BC}" type="pres">
      <dgm:prSet presAssocID="{6775F008-81D8-4E1F-B798-F398748C8246}" presName="sp" presStyleCnt="0"/>
      <dgm:spPr/>
    </dgm:pt>
    <dgm:pt modelId="{6C9EB073-CAAA-44F0-99EB-33CE7AFBDE51}" type="pres">
      <dgm:prSet presAssocID="{382ECAD1-3A10-4F3C-A35F-80B1EFBFAE61}" presName="linNode" presStyleCnt="0"/>
      <dgm:spPr/>
    </dgm:pt>
    <dgm:pt modelId="{AB83A10D-C03A-465A-B367-825B7647156D}" type="pres">
      <dgm:prSet presAssocID="{382ECAD1-3A10-4F3C-A35F-80B1EFBFAE61}" presName="parentText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F03F6-B37B-4006-950E-A3B6627FAD3B}" type="pres">
      <dgm:prSet presAssocID="{B57218C5-4FB9-40BD-864E-D36AE438463B}" presName="sp" presStyleCnt="0"/>
      <dgm:spPr/>
    </dgm:pt>
    <dgm:pt modelId="{6FFB41FA-ACAF-4E5A-9468-431EFB972BE1}" type="pres">
      <dgm:prSet presAssocID="{FAE7A887-0790-4D11-8219-90FD2D291802}" presName="linNode" presStyleCnt="0"/>
      <dgm:spPr/>
    </dgm:pt>
    <dgm:pt modelId="{4087EA8D-28A7-4494-8B42-12B697A8A05D}" type="pres">
      <dgm:prSet presAssocID="{FAE7A887-0790-4D11-8219-90FD2D291802}" presName="parentText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A5F408-832F-4272-90CD-C0D904840AE4}" type="presOf" srcId="{0033A99D-32B9-4C55-A2D1-218412514693}" destId="{A79785F1-1E61-4DC6-8086-D5F9D972AD92}" srcOrd="0" destOrd="0" presId="urn:microsoft.com/office/officeart/2005/8/layout/vList5"/>
    <dgm:cxn modelId="{C21850B1-B67C-4E5A-B0A3-F779883E56BB}" srcId="{0033A99D-32B9-4C55-A2D1-218412514693}" destId="{0C838612-F223-46F3-870C-F4A4005CEE51}" srcOrd="0" destOrd="0" parTransId="{B513ACB8-02D3-4D21-9BF1-7E934BBC2A9E}" sibTransId="{F60E7FF4-6657-487E-BCEE-597FFF9A8DFA}"/>
    <dgm:cxn modelId="{E8A4547E-A891-45F9-A49E-B99D3E49177A}" srcId="{0033A99D-32B9-4C55-A2D1-218412514693}" destId="{FAE7A887-0790-4D11-8219-90FD2D291802}" srcOrd="7" destOrd="0" parTransId="{A9A061BD-E48C-448D-B414-D967A9155175}" sibTransId="{DE53A6EA-5BCF-4353-8FAF-1C765ED9FEDE}"/>
    <dgm:cxn modelId="{4DC5CE10-5297-45AC-97E3-BC4D1FEA3A0E}" srcId="{0033A99D-32B9-4C55-A2D1-218412514693}" destId="{382ECAD1-3A10-4F3C-A35F-80B1EFBFAE61}" srcOrd="6" destOrd="0" parTransId="{A9652DE2-958C-45A6-8E3B-6C5644FE570A}" sibTransId="{B57218C5-4FB9-40BD-864E-D36AE438463B}"/>
    <dgm:cxn modelId="{E1768EF3-0D33-4C86-8AEE-BF1D743B7D85}" srcId="{0033A99D-32B9-4C55-A2D1-218412514693}" destId="{73377C23-2FE4-4A74-B519-5EE8986BEBB3}" srcOrd="3" destOrd="0" parTransId="{4F8CAF26-F864-4C61-9E2E-B1F506874C97}" sibTransId="{5A5D1396-8179-4DAD-9A1C-38B60B8573B2}"/>
    <dgm:cxn modelId="{ED29AB53-E85D-47F8-BB2C-20DFAC66E7DB}" type="presOf" srcId="{FAE7A887-0790-4D11-8219-90FD2D291802}" destId="{4087EA8D-28A7-4494-8B42-12B697A8A05D}" srcOrd="0" destOrd="0" presId="urn:microsoft.com/office/officeart/2005/8/layout/vList5"/>
    <dgm:cxn modelId="{D98E26CE-15F1-4B09-8477-2AF08F45EAA2}" type="presOf" srcId="{1C89C105-637E-4931-8966-083006A91AA8}" destId="{324288E6-AB41-4DCB-BE65-7D90CEAE3D56}" srcOrd="0" destOrd="0" presId="urn:microsoft.com/office/officeart/2005/8/layout/vList5"/>
    <dgm:cxn modelId="{67BBFC1A-6F29-4AC1-8BB2-6C7D8C89FB1C}" srcId="{0033A99D-32B9-4C55-A2D1-218412514693}" destId="{6936499F-7501-47EE-B8C0-F2A5C1E9ED0D}" srcOrd="4" destOrd="0" parTransId="{7DA33C1A-C1D8-4A8B-B2BF-E7A5F647B805}" sibTransId="{E7C9CEF0-3DA8-4F33-83B6-27A855083A36}"/>
    <dgm:cxn modelId="{B8C86EF5-020B-4123-8D89-D8A7D6C58DFF}" type="presOf" srcId="{0C838612-F223-46F3-870C-F4A4005CEE51}" destId="{0CE13B8C-0101-441E-8E93-CAC27D67D1A2}" srcOrd="0" destOrd="0" presId="urn:microsoft.com/office/officeart/2005/8/layout/vList5"/>
    <dgm:cxn modelId="{7412775E-EFE1-4451-BD68-8A1C1184C6BD}" type="presOf" srcId="{382ECAD1-3A10-4F3C-A35F-80B1EFBFAE61}" destId="{AB83A10D-C03A-465A-B367-825B7647156D}" srcOrd="0" destOrd="0" presId="urn:microsoft.com/office/officeart/2005/8/layout/vList5"/>
    <dgm:cxn modelId="{1804A491-2D5F-44AF-BFE3-ACD182F6B747}" type="presOf" srcId="{73377C23-2FE4-4A74-B519-5EE8986BEBB3}" destId="{B0158469-A165-4C00-891D-1FCE4AA0E0C6}" srcOrd="0" destOrd="0" presId="urn:microsoft.com/office/officeart/2005/8/layout/vList5"/>
    <dgm:cxn modelId="{E464762E-4CB7-4F59-A4AF-925BC7244AC6}" srcId="{0033A99D-32B9-4C55-A2D1-218412514693}" destId="{DB954E0C-7643-433A-9514-838D30322597}" srcOrd="2" destOrd="0" parTransId="{F171C9AC-30D5-4A4E-957C-9A26D99CF114}" sibTransId="{479258B1-C112-4979-B745-C1ADB4619AA1}"/>
    <dgm:cxn modelId="{E7FCC1A1-CE3D-4A02-B828-76EABFE71A42}" srcId="{0033A99D-32B9-4C55-A2D1-218412514693}" destId="{BE6095A0-153A-41FF-AA21-BCAE7829D3CE}" srcOrd="5" destOrd="0" parTransId="{D106F1E9-A52B-49D8-953F-C8B7C4EB6408}" sibTransId="{6775F008-81D8-4E1F-B798-F398748C8246}"/>
    <dgm:cxn modelId="{3BD21913-268F-4C45-AD02-723E63838D6F}" srcId="{0033A99D-32B9-4C55-A2D1-218412514693}" destId="{1C89C105-637E-4931-8966-083006A91AA8}" srcOrd="1" destOrd="0" parTransId="{3E8EFC45-2248-4777-8A8B-DDF74BFD151D}" sibTransId="{D7827739-D772-46E5-83F4-B8F2EFE18EE8}"/>
    <dgm:cxn modelId="{6CD987B6-49F2-48F5-BE0A-F951A27698A6}" type="presOf" srcId="{BE6095A0-153A-41FF-AA21-BCAE7829D3CE}" destId="{9FBF47A5-4E1E-4D26-BCE0-B1AC89AF2BFA}" srcOrd="0" destOrd="0" presId="urn:microsoft.com/office/officeart/2005/8/layout/vList5"/>
    <dgm:cxn modelId="{8C684850-34BB-40C1-8CC3-BE54BE750BEC}" type="presOf" srcId="{DB954E0C-7643-433A-9514-838D30322597}" destId="{CE016883-C62D-4A27-8DD5-2D74775607A2}" srcOrd="0" destOrd="0" presId="urn:microsoft.com/office/officeart/2005/8/layout/vList5"/>
    <dgm:cxn modelId="{352E1A9A-2296-41B6-B63E-538DF7A7EB77}" type="presOf" srcId="{6936499F-7501-47EE-B8C0-F2A5C1E9ED0D}" destId="{0C04958A-706A-438F-83BC-B23AECBAAFD6}" srcOrd="0" destOrd="0" presId="urn:microsoft.com/office/officeart/2005/8/layout/vList5"/>
    <dgm:cxn modelId="{BD5B431A-4EA3-434C-A105-E306C708348F}" type="presParOf" srcId="{A79785F1-1E61-4DC6-8086-D5F9D972AD92}" destId="{A11B9AB0-8CFC-4A22-8961-22E2F511FD37}" srcOrd="0" destOrd="0" presId="urn:microsoft.com/office/officeart/2005/8/layout/vList5"/>
    <dgm:cxn modelId="{402AD818-7FD5-4144-A970-276369FBC947}" type="presParOf" srcId="{A11B9AB0-8CFC-4A22-8961-22E2F511FD37}" destId="{0CE13B8C-0101-441E-8E93-CAC27D67D1A2}" srcOrd="0" destOrd="0" presId="urn:microsoft.com/office/officeart/2005/8/layout/vList5"/>
    <dgm:cxn modelId="{44497FC9-FDFF-4612-AC59-9420A937BE99}" type="presParOf" srcId="{A79785F1-1E61-4DC6-8086-D5F9D972AD92}" destId="{8205AD03-9BBD-4F9D-ADB0-A27271F277B7}" srcOrd="1" destOrd="0" presId="urn:microsoft.com/office/officeart/2005/8/layout/vList5"/>
    <dgm:cxn modelId="{3B041345-A883-4227-B81F-EFFBA8FE7F29}" type="presParOf" srcId="{A79785F1-1E61-4DC6-8086-D5F9D972AD92}" destId="{7614655B-2AE8-4645-8386-948712BF7AF8}" srcOrd="2" destOrd="0" presId="urn:microsoft.com/office/officeart/2005/8/layout/vList5"/>
    <dgm:cxn modelId="{A057C5AC-3BB0-408F-A88B-0F3E05FABD6D}" type="presParOf" srcId="{7614655B-2AE8-4645-8386-948712BF7AF8}" destId="{324288E6-AB41-4DCB-BE65-7D90CEAE3D56}" srcOrd="0" destOrd="0" presId="urn:microsoft.com/office/officeart/2005/8/layout/vList5"/>
    <dgm:cxn modelId="{821F210F-EC75-419B-9612-5E1DFC5C37F6}" type="presParOf" srcId="{A79785F1-1E61-4DC6-8086-D5F9D972AD92}" destId="{288D57D8-09D9-4599-AB22-2A929E1E3AB8}" srcOrd="3" destOrd="0" presId="urn:microsoft.com/office/officeart/2005/8/layout/vList5"/>
    <dgm:cxn modelId="{78FFC6E4-B9CE-4EF1-8BF7-740512380900}" type="presParOf" srcId="{A79785F1-1E61-4DC6-8086-D5F9D972AD92}" destId="{74DF16C3-D319-4BCD-8B2A-B27DA940E8FF}" srcOrd="4" destOrd="0" presId="urn:microsoft.com/office/officeart/2005/8/layout/vList5"/>
    <dgm:cxn modelId="{D808E557-0620-4B8B-9DE0-73B8DA4086B6}" type="presParOf" srcId="{74DF16C3-D319-4BCD-8B2A-B27DA940E8FF}" destId="{CE016883-C62D-4A27-8DD5-2D74775607A2}" srcOrd="0" destOrd="0" presId="urn:microsoft.com/office/officeart/2005/8/layout/vList5"/>
    <dgm:cxn modelId="{EFBA8BF2-29DB-4A3D-814B-DF23E0F9A633}" type="presParOf" srcId="{A79785F1-1E61-4DC6-8086-D5F9D972AD92}" destId="{D906982C-7ECE-4A8F-871D-856EB12803AA}" srcOrd="5" destOrd="0" presId="urn:microsoft.com/office/officeart/2005/8/layout/vList5"/>
    <dgm:cxn modelId="{4B48C448-0FD7-4349-9A63-BA1BCB6566D3}" type="presParOf" srcId="{A79785F1-1E61-4DC6-8086-D5F9D972AD92}" destId="{FBE3963E-614C-45B3-B5AC-CA478935A5B5}" srcOrd="6" destOrd="0" presId="urn:microsoft.com/office/officeart/2005/8/layout/vList5"/>
    <dgm:cxn modelId="{4DF67570-51C9-44DF-907D-F611904B55FE}" type="presParOf" srcId="{FBE3963E-614C-45B3-B5AC-CA478935A5B5}" destId="{B0158469-A165-4C00-891D-1FCE4AA0E0C6}" srcOrd="0" destOrd="0" presId="urn:microsoft.com/office/officeart/2005/8/layout/vList5"/>
    <dgm:cxn modelId="{F1E5C154-9731-4D8D-A317-86A03B873F0B}" type="presParOf" srcId="{A79785F1-1E61-4DC6-8086-D5F9D972AD92}" destId="{6757BFBA-31A9-4713-878C-BC9910C534F9}" srcOrd="7" destOrd="0" presId="urn:microsoft.com/office/officeart/2005/8/layout/vList5"/>
    <dgm:cxn modelId="{5DBC0CFA-2A1F-4EE4-8108-5476957A086E}" type="presParOf" srcId="{A79785F1-1E61-4DC6-8086-D5F9D972AD92}" destId="{12202A87-67E6-4A14-ACD4-DF4991A36A1E}" srcOrd="8" destOrd="0" presId="urn:microsoft.com/office/officeart/2005/8/layout/vList5"/>
    <dgm:cxn modelId="{3E601196-5879-480F-81F1-BC24BFFF40FD}" type="presParOf" srcId="{12202A87-67E6-4A14-ACD4-DF4991A36A1E}" destId="{0C04958A-706A-438F-83BC-B23AECBAAFD6}" srcOrd="0" destOrd="0" presId="urn:microsoft.com/office/officeart/2005/8/layout/vList5"/>
    <dgm:cxn modelId="{49814A48-55FB-49E5-81B6-97577694441E}" type="presParOf" srcId="{A79785F1-1E61-4DC6-8086-D5F9D972AD92}" destId="{B923010B-A9FD-4C20-9541-242289F45898}" srcOrd="9" destOrd="0" presId="urn:microsoft.com/office/officeart/2005/8/layout/vList5"/>
    <dgm:cxn modelId="{5ACCEBCA-4049-420F-84C2-DF08E87C7B73}" type="presParOf" srcId="{A79785F1-1E61-4DC6-8086-D5F9D972AD92}" destId="{8453F91C-C971-4649-A770-F17E9D0933FA}" srcOrd="10" destOrd="0" presId="urn:microsoft.com/office/officeart/2005/8/layout/vList5"/>
    <dgm:cxn modelId="{DE2EF6CE-978E-4B9D-AABE-4A07906E17E1}" type="presParOf" srcId="{8453F91C-C971-4649-A770-F17E9D0933FA}" destId="{9FBF47A5-4E1E-4D26-BCE0-B1AC89AF2BFA}" srcOrd="0" destOrd="0" presId="urn:microsoft.com/office/officeart/2005/8/layout/vList5"/>
    <dgm:cxn modelId="{01A1972A-0D52-4454-86B9-EF5A60388A2E}" type="presParOf" srcId="{A79785F1-1E61-4DC6-8086-D5F9D972AD92}" destId="{DDFD46CA-59C5-4C18-9DDA-ED1F9441A3BC}" srcOrd="11" destOrd="0" presId="urn:microsoft.com/office/officeart/2005/8/layout/vList5"/>
    <dgm:cxn modelId="{40FE255E-5740-4B76-B8DD-4BC78AEC0FDF}" type="presParOf" srcId="{A79785F1-1E61-4DC6-8086-D5F9D972AD92}" destId="{6C9EB073-CAAA-44F0-99EB-33CE7AFBDE51}" srcOrd="12" destOrd="0" presId="urn:microsoft.com/office/officeart/2005/8/layout/vList5"/>
    <dgm:cxn modelId="{262358AF-C439-4FC1-9FD4-FCE4AB15DC60}" type="presParOf" srcId="{6C9EB073-CAAA-44F0-99EB-33CE7AFBDE51}" destId="{AB83A10D-C03A-465A-B367-825B7647156D}" srcOrd="0" destOrd="0" presId="urn:microsoft.com/office/officeart/2005/8/layout/vList5"/>
    <dgm:cxn modelId="{2CE1D737-2A4B-4CBD-961B-90179C9A7DC6}" type="presParOf" srcId="{A79785F1-1E61-4DC6-8086-D5F9D972AD92}" destId="{E8EF03F6-B37B-4006-950E-A3B6627FAD3B}" srcOrd="13" destOrd="0" presId="urn:microsoft.com/office/officeart/2005/8/layout/vList5"/>
    <dgm:cxn modelId="{F30AA265-A96F-4542-AD93-250CDF42B178}" type="presParOf" srcId="{A79785F1-1E61-4DC6-8086-D5F9D972AD92}" destId="{6FFB41FA-ACAF-4E5A-9468-431EFB972BE1}" srcOrd="14" destOrd="0" presId="urn:microsoft.com/office/officeart/2005/8/layout/vList5"/>
    <dgm:cxn modelId="{6A63F3DE-9FB8-4945-A602-632283893FCB}" type="presParOf" srcId="{6FFB41FA-ACAF-4E5A-9468-431EFB972BE1}" destId="{4087EA8D-28A7-4494-8B42-12B697A8A05D}" srcOrd="0" destOrd="0" presId="urn:microsoft.com/office/officeart/2005/8/layout/vList5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EA5A1A-764B-4B3A-B50C-2A1BCF2EB62F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C8A67E69-B3CE-4479-A318-96C225D1BA71}">
      <dgm:prSet/>
      <dgm:spPr/>
      <dgm:t>
        <a:bodyPr/>
        <a:lstStyle/>
        <a:p>
          <a:pPr rtl="0"/>
          <a:r>
            <a:rPr lang="en-US" dirty="0" smtClean="0"/>
            <a:t>abdominal pain</a:t>
          </a:r>
          <a:endParaRPr lang="en-US" dirty="0"/>
        </a:p>
      </dgm:t>
    </dgm:pt>
    <dgm:pt modelId="{315889CC-83D3-426C-BB9E-ECF00A723CA5}" type="parTrans" cxnId="{A8C6FF48-32D1-4837-A528-D37A1A84C784}">
      <dgm:prSet/>
      <dgm:spPr/>
      <dgm:t>
        <a:bodyPr/>
        <a:lstStyle/>
        <a:p>
          <a:endParaRPr lang="en-US"/>
        </a:p>
      </dgm:t>
    </dgm:pt>
    <dgm:pt modelId="{86E5165D-360A-4EC7-BBF5-AC8B46B08E97}" type="sibTrans" cxnId="{A8C6FF48-32D1-4837-A528-D37A1A84C784}">
      <dgm:prSet/>
      <dgm:spPr/>
      <dgm:t>
        <a:bodyPr/>
        <a:lstStyle/>
        <a:p>
          <a:endParaRPr lang="en-US"/>
        </a:p>
      </dgm:t>
    </dgm:pt>
    <dgm:pt modelId="{AEC8CB85-CBD2-4FC9-9D9B-8CF68998D07C}">
      <dgm:prSet/>
      <dgm:spPr/>
      <dgm:t>
        <a:bodyPr/>
        <a:lstStyle/>
        <a:p>
          <a:pPr rtl="0"/>
          <a:r>
            <a:rPr lang="en-US" dirty="0" smtClean="0"/>
            <a:t>fever </a:t>
          </a:r>
          <a:endParaRPr lang="en-US" dirty="0"/>
        </a:p>
      </dgm:t>
    </dgm:pt>
    <dgm:pt modelId="{08F97689-E49E-470D-A24F-251766E45950}" type="parTrans" cxnId="{5B2BBC4F-536E-40D2-85DA-58E34BB0CC41}">
      <dgm:prSet/>
      <dgm:spPr/>
      <dgm:t>
        <a:bodyPr/>
        <a:lstStyle/>
        <a:p>
          <a:endParaRPr lang="en-US"/>
        </a:p>
      </dgm:t>
    </dgm:pt>
    <dgm:pt modelId="{6238E103-E949-4135-A82C-D40F78AF2AE4}" type="sibTrans" cxnId="{5B2BBC4F-536E-40D2-85DA-58E34BB0CC41}">
      <dgm:prSet/>
      <dgm:spPr/>
      <dgm:t>
        <a:bodyPr/>
        <a:lstStyle/>
        <a:p>
          <a:endParaRPr lang="en-US"/>
        </a:p>
      </dgm:t>
    </dgm:pt>
    <dgm:pt modelId="{ACF8403A-4B23-4830-83F2-8C1B285185C5}">
      <dgm:prSet/>
      <dgm:spPr/>
      <dgm:t>
        <a:bodyPr/>
        <a:lstStyle/>
        <a:p>
          <a:pPr rtl="0"/>
          <a:r>
            <a:rPr lang="en-US" dirty="0" smtClean="0"/>
            <a:t>a tender, fixed, palpable mass in the </a:t>
          </a:r>
          <a:r>
            <a:rPr lang="en-US" dirty="0" err="1" smtClean="0"/>
            <a:t>ileocecal</a:t>
          </a:r>
          <a:r>
            <a:rPr lang="en-US" dirty="0" smtClean="0"/>
            <a:t> area. </a:t>
          </a:r>
          <a:endParaRPr lang="en-US" dirty="0"/>
        </a:p>
      </dgm:t>
    </dgm:pt>
    <dgm:pt modelId="{E61C3955-36DE-4438-AAD2-C021F06C737F}" type="parTrans" cxnId="{A4FEA928-9808-44BD-A1E4-4FED0DA9424A}">
      <dgm:prSet/>
      <dgm:spPr/>
      <dgm:t>
        <a:bodyPr/>
        <a:lstStyle/>
        <a:p>
          <a:endParaRPr lang="en-US"/>
        </a:p>
      </dgm:t>
    </dgm:pt>
    <dgm:pt modelId="{0ED05735-88BB-47AA-9417-D2EB60DD8714}" type="sibTrans" cxnId="{A4FEA928-9808-44BD-A1E4-4FED0DA9424A}">
      <dgm:prSet/>
      <dgm:spPr/>
      <dgm:t>
        <a:bodyPr/>
        <a:lstStyle/>
        <a:p>
          <a:endParaRPr lang="en-US"/>
        </a:p>
      </dgm:t>
    </dgm:pt>
    <dgm:pt modelId="{C423D250-8110-4777-A8E2-B9CEEA63EC86}">
      <dgm:prSet/>
      <dgm:spPr/>
      <dgm:t>
        <a:bodyPr/>
        <a:lstStyle/>
        <a:p>
          <a:pPr rtl="0"/>
          <a:r>
            <a:rPr lang="en-US" dirty="0" smtClean="0"/>
            <a:t>weight loss </a:t>
          </a:r>
          <a:endParaRPr lang="en-US" dirty="0"/>
        </a:p>
      </dgm:t>
    </dgm:pt>
    <dgm:pt modelId="{9E996208-B2C3-415A-811C-C2866297E789}" type="parTrans" cxnId="{B5409BB1-7CEA-4AB6-BCD1-1A772768B288}">
      <dgm:prSet/>
      <dgm:spPr/>
      <dgm:t>
        <a:bodyPr/>
        <a:lstStyle/>
        <a:p>
          <a:endParaRPr lang="en-US"/>
        </a:p>
      </dgm:t>
    </dgm:pt>
    <dgm:pt modelId="{32492984-B3B7-44B2-AF69-D349DD570DD8}" type="sibTrans" cxnId="{B5409BB1-7CEA-4AB6-BCD1-1A772768B288}">
      <dgm:prSet/>
      <dgm:spPr/>
      <dgm:t>
        <a:bodyPr/>
        <a:lstStyle/>
        <a:p>
          <a:endParaRPr lang="en-US"/>
        </a:p>
      </dgm:t>
    </dgm:pt>
    <dgm:pt modelId="{C92F5FB3-4891-4C4B-94C1-3C3622660353}">
      <dgm:prSet/>
      <dgm:spPr/>
      <dgm:t>
        <a:bodyPr/>
        <a:lstStyle/>
        <a:p>
          <a:pPr rtl="0"/>
          <a:r>
            <a:rPr lang="en-US" dirty="0" smtClean="0"/>
            <a:t>anemia</a:t>
          </a:r>
          <a:endParaRPr lang="en-US" dirty="0"/>
        </a:p>
      </dgm:t>
    </dgm:pt>
    <dgm:pt modelId="{D3D5FC1C-67F5-4C6A-B93C-4910D979747D}" type="parTrans" cxnId="{200A22E6-41F6-4000-8131-7E29EEC23B1A}">
      <dgm:prSet/>
      <dgm:spPr/>
      <dgm:t>
        <a:bodyPr/>
        <a:lstStyle/>
        <a:p>
          <a:endParaRPr lang="en-US"/>
        </a:p>
      </dgm:t>
    </dgm:pt>
    <dgm:pt modelId="{4F8614D7-910A-4E38-AB09-FEAEB9AA5580}" type="sibTrans" cxnId="{200A22E6-41F6-4000-8131-7E29EEC23B1A}">
      <dgm:prSet/>
      <dgm:spPr/>
      <dgm:t>
        <a:bodyPr/>
        <a:lstStyle/>
        <a:p>
          <a:endParaRPr lang="en-US"/>
        </a:p>
      </dgm:t>
    </dgm:pt>
    <dgm:pt modelId="{807B19E1-0C58-4D4C-BA1D-413A607A11D5}">
      <dgm:prSet/>
      <dgm:spPr/>
      <dgm:t>
        <a:bodyPr/>
        <a:lstStyle/>
        <a:p>
          <a:pPr rtl="0"/>
          <a:r>
            <a:rPr lang="en-US" dirty="0" smtClean="0"/>
            <a:t>night sweats </a:t>
          </a:r>
          <a:endParaRPr lang="en-US" dirty="0"/>
        </a:p>
      </dgm:t>
    </dgm:pt>
    <dgm:pt modelId="{4F9AB13A-CBA1-4E15-B399-55D177C4E752}" type="parTrans" cxnId="{1BC2CC35-2B3C-44CB-9972-9FF0853C341F}">
      <dgm:prSet/>
      <dgm:spPr/>
      <dgm:t>
        <a:bodyPr/>
        <a:lstStyle/>
        <a:p>
          <a:endParaRPr lang="en-US"/>
        </a:p>
      </dgm:t>
    </dgm:pt>
    <dgm:pt modelId="{ACCE5F19-A5AB-4EDE-8AC2-48787D504210}" type="sibTrans" cxnId="{1BC2CC35-2B3C-44CB-9972-9FF0853C341F}">
      <dgm:prSet/>
      <dgm:spPr/>
      <dgm:t>
        <a:bodyPr/>
        <a:lstStyle/>
        <a:p>
          <a:endParaRPr lang="en-US"/>
        </a:p>
      </dgm:t>
    </dgm:pt>
    <dgm:pt modelId="{580C8D9D-A3D3-4450-9C02-99D91A880A58}">
      <dgm:prSet/>
      <dgm:spPr/>
      <dgm:t>
        <a:bodyPr/>
        <a:lstStyle/>
        <a:p>
          <a:pPr rtl="0"/>
          <a:r>
            <a:rPr lang="en-US" dirty="0" smtClean="0"/>
            <a:t>Patients may present with symptoms of obstruction </a:t>
          </a:r>
          <a:endParaRPr lang="en-US" dirty="0"/>
        </a:p>
      </dgm:t>
    </dgm:pt>
    <dgm:pt modelId="{A54638D7-1112-4AFC-B312-86BDA8E4D9E9}" type="parTrans" cxnId="{2C1A0D25-8184-405C-8025-1D6FD93EC15A}">
      <dgm:prSet/>
      <dgm:spPr/>
      <dgm:t>
        <a:bodyPr/>
        <a:lstStyle/>
        <a:p>
          <a:endParaRPr lang="en-US"/>
        </a:p>
      </dgm:t>
    </dgm:pt>
    <dgm:pt modelId="{577ED1AF-030F-441D-A03A-AD2CD8E4A9F4}" type="sibTrans" cxnId="{2C1A0D25-8184-405C-8025-1D6FD93EC15A}">
      <dgm:prSet/>
      <dgm:spPr/>
      <dgm:t>
        <a:bodyPr/>
        <a:lstStyle/>
        <a:p>
          <a:endParaRPr lang="en-US"/>
        </a:p>
      </dgm:t>
    </dgm:pt>
    <dgm:pt modelId="{831DE0BF-44F7-47EC-B1AA-FBA347508CE1}">
      <dgm:prSet/>
      <dgm:spPr/>
      <dgm:t>
        <a:bodyPr/>
        <a:lstStyle/>
        <a:p>
          <a:pPr rtl="0"/>
          <a:r>
            <a:rPr lang="en-US" dirty="0" smtClean="0"/>
            <a:t>Hemorrhage and perforation </a:t>
          </a:r>
          <a:endParaRPr lang="en-US" dirty="0"/>
        </a:p>
      </dgm:t>
    </dgm:pt>
    <dgm:pt modelId="{E1E035CA-230A-4923-B675-15F88F1724E4}" type="parTrans" cxnId="{3B5129A5-0FE6-43D3-9602-6FE56A4645B3}">
      <dgm:prSet/>
      <dgm:spPr/>
      <dgm:t>
        <a:bodyPr/>
        <a:lstStyle/>
        <a:p>
          <a:endParaRPr lang="en-US"/>
        </a:p>
      </dgm:t>
    </dgm:pt>
    <dgm:pt modelId="{DD07B395-61CA-4FC8-8DAF-829F57F5BB6B}" type="sibTrans" cxnId="{3B5129A5-0FE6-43D3-9602-6FE56A4645B3}">
      <dgm:prSet/>
      <dgm:spPr/>
      <dgm:t>
        <a:bodyPr/>
        <a:lstStyle/>
        <a:p>
          <a:endParaRPr lang="en-US"/>
        </a:p>
      </dgm:t>
    </dgm:pt>
    <dgm:pt modelId="{A936F1EE-0CA4-47FD-A0E3-DE40D5F024D6}">
      <dgm:prSet/>
      <dgm:spPr/>
      <dgm:t>
        <a:bodyPr/>
        <a:lstStyle/>
        <a:p>
          <a:pPr rtl="0"/>
          <a:r>
            <a:rPr lang="en-US" dirty="0" err="1" smtClean="0"/>
            <a:t>malabsorption</a:t>
          </a:r>
          <a:endParaRPr lang="en-US" dirty="0"/>
        </a:p>
      </dgm:t>
    </dgm:pt>
    <dgm:pt modelId="{0B4D67ED-A92C-4A2B-BE90-AFD3C26BE423}" type="parTrans" cxnId="{0F963FAD-17DD-4178-A617-62C18411FAC4}">
      <dgm:prSet/>
      <dgm:spPr/>
      <dgm:t>
        <a:bodyPr/>
        <a:lstStyle/>
        <a:p>
          <a:endParaRPr lang="en-US"/>
        </a:p>
      </dgm:t>
    </dgm:pt>
    <dgm:pt modelId="{C267B902-37F5-449A-ACF8-9F610BCB3250}" type="sibTrans" cxnId="{0F963FAD-17DD-4178-A617-62C18411FAC4}">
      <dgm:prSet/>
      <dgm:spPr/>
      <dgm:t>
        <a:bodyPr/>
        <a:lstStyle/>
        <a:p>
          <a:endParaRPr lang="en-US"/>
        </a:p>
      </dgm:t>
    </dgm:pt>
    <dgm:pt modelId="{7B526DF4-4A60-4702-9D74-83318CFBD075}" type="pres">
      <dgm:prSet presAssocID="{7EEA5A1A-764B-4B3A-B50C-2A1BCF2EB62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0DD048-322F-4500-8E0E-7597B4EC126D}" type="pres">
      <dgm:prSet presAssocID="{C8A67E69-B3CE-4479-A318-96C225D1BA71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7AF642-EE92-4176-A59E-BB929D451AF7}" type="pres">
      <dgm:prSet presAssocID="{86E5165D-360A-4EC7-BBF5-AC8B46B08E97}" presName="spacer" presStyleCnt="0"/>
      <dgm:spPr/>
    </dgm:pt>
    <dgm:pt modelId="{D8C4F25A-2F4B-4BC1-B45E-F0C0F126B4BE}" type="pres">
      <dgm:prSet presAssocID="{AEC8CB85-CBD2-4FC9-9D9B-8CF68998D07C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0FE665-31F1-44BC-AFE1-156DCE16F0B7}" type="pres">
      <dgm:prSet presAssocID="{6238E103-E949-4135-A82C-D40F78AF2AE4}" presName="spacer" presStyleCnt="0"/>
      <dgm:spPr/>
    </dgm:pt>
    <dgm:pt modelId="{461FEEF7-1ABC-4908-950F-34671BE2B7B0}" type="pres">
      <dgm:prSet presAssocID="{ACF8403A-4B23-4830-83F2-8C1B285185C5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CE9E3-F0C2-434F-BC5B-687AD25EECF2}" type="pres">
      <dgm:prSet presAssocID="{0ED05735-88BB-47AA-9417-D2EB60DD8714}" presName="spacer" presStyleCnt="0"/>
      <dgm:spPr/>
    </dgm:pt>
    <dgm:pt modelId="{C7D3CE1A-CA9B-44CF-95F3-649E60822B8D}" type="pres">
      <dgm:prSet presAssocID="{C423D250-8110-4777-A8E2-B9CEEA63EC86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059091-D90D-4772-B98E-6A4791653544}" type="pres">
      <dgm:prSet presAssocID="{32492984-B3B7-44B2-AF69-D349DD570DD8}" presName="spacer" presStyleCnt="0"/>
      <dgm:spPr/>
    </dgm:pt>
    <dgm:pt modelId="{3306F1B5-162E-4A07-9D4C-9EB47F3E6870}" type="pres">
      <dgm:prSet presAssocID="{C92F5FB3-4891-4C4B-94C1-3C3622660353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FB31E-0FB5-4CAA-BCD3-B254C46A7328}" type="pres">
      <dgm:prSet presAssocID="{4F8614D7-910A-4E38-AB09-FEAEB9AA5580}" presName="spacer" presStyleCnt="0"/>
      <dgm:spPr/>
    </dgm:pt>
    <dgm:pt modelId="{A9D0AC5D-ADEB-487B-B67A-4411DAD16270}" type="pres">
      <dgm:prSet presAssocID="{807B19E1-0C58-4D4C-BA1D-413A607A11D5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2DD66A-241D-4C9D-AD5D-0FDFC38832D7}" type="pres">
      <dgm:prSet presAssocID="{ACCE5F19-A5AB-4EDE-8AC2-48787D504210}" presName="spacer" presStyleCnt="0"/>
      <dgm:spPr/>
    </dgm:pt>
    <dgm:pt modelId="{39B788FC-82EA-49F2-8148-18001001E0BA}" type="pres">
      <dgm:prSet presAssocID="{580C8D9D-A3D3-4450-9C02-99D91A880A58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D3E2-4654-4F27-B26F-9B2789B4EA81}" type="pres">
      <dgm:prSet presAssocID="{577ED1AF-030F-441D-A03A-AD2CD8E4A9F4}" presName="spacer" presStyleCnt="0"/>
      <dgm:spPr/>
    </dgm:pt>
    <dgm:pt modelId="{6FC6B140-538F-4EA7-8775-0D23E9E86C1A}" type="pres">
      <dgm:prSet presAssocID="{831DE0BF-44F7-47EC-B1AA-FBA347508CE1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2A5C11-CFB6-42B7-A76F-DC81ACDCEFDA}" type="pres">
      <dgm:prSet presAssocID="{DD07B395-61CA-4FC8-8DAF-829F57F5BB6B}" presName="spacer" presStyleCnt="0"/>
      <dgm:spPr/>
    </dgm:pt>
    <dgm:pt modelId="{787A8CCC-429F-4CA2-B1D0-593BF553A097}" type="pres">
      <dgm:prSet presAssocID="{A936F1EE-0CA4-47FD-A0E3-DE40D5F024D6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63B061-8637-4728-8DA3-63D69E8924CF}" type="presOf" srcId="{C8A67E69-B3CE-4479-A318-96C225D1BA71}" destId="{810DD048-322F-4500-8E0E-7597B4EC126D}" srcOrd="0" destOrd="0" presId="urn:microsoft.com/office/officeart/2005/8/layout/vList2"/>
    <dgm:cxn modelId="{5B2BBC4F-536E-40D2-85DA-58E34BB0CC41}" srcId="{7EEA5A1A-764B-4B3A-B50C-2A1BCF2EB62F}" destId="{AEC8CB85-CBD2-4FC9-9D9B-8CF68998D07C}" srcOrd="1" destOrd="0" parTransId="{08F97689-E49E-470D-A24F-251766E45950}" sibTransId="{6238E103-E949-4135-A82C-D40F78AF2AE4}"/>
    <dgm:cxn modelId="{1E0D9113-F328-4337-9BE6-6DCB5E8664CC}" type="presOf" srcId="{AEC8CB85-CBD2-4FC9-9D9B-8CF68998D07C}" destId="{D8C4F25A-2F4B-4BC1-B45E-F0C0F126B4BE}" srcOrd="0" destOrd="0" presId="urn:microsoft.com/office/officeart/2005/8/layout/vList2"/>
    <dgm:cxn modelId="{B4825B1F-8188-491D-BABE-D90BE721BB9C}" type="presOf" srcId="{831DE0BF-44F7-47EC-B1AA-FBA347508CE1}" destId="{6FC6B140-538F-4EA7-8775-0D23E9E86C1A}" srcOrd="0" destOrd="0" presId="urn:microsoft.com/office/officeart/2005/8/layout/vList2"/>
    <dgm:cxn modelId="{0F963FAD-17DD-4178-A617-62C18411FAC4}" srcId="{7EEA5A1A-764B-4B3A-B50C-2A1BCF2EB62F}" destId="{A936F1EE-0CA4-47FD-A0E3-DE40D5F024D6}" srcOrd="8" destOrd="0" parTransId="{0B4D67ED-A92C-4A2B-BE90-AFD3C26BE423}" sibTransId="{C267B902-37F5-449A-ACF8-9F610BCB3250}"/>
    <dgm:cxn modelId="{FC520455-26EA-4FDB-AE8B-647AE92ABDC5}" type="presOf" srcId="{7EEA5A1A-764B-4B3A-B50C-2A1BCF2EB62F}" destId="{7B526DF4-4A60-4702-9D74-83318CFBD075}" srcOrd="0" destOrd="0" presId="urn:microsoft.com/office/officeart/2005/8/layout/vList2"/>
    <dgm:cxn modelId="{A8C6FF48-32D1-4837-A528-D37A1A84C784}" srcId="{7EEA5A1A-764B-4B3A-B50C-2A1BCF2EB62F}" destId="{C8A67E69-B3CE-4479-A318-96C225D1BA71}" srcOrd="0" destOrd="0" parTransId="{315889CC-83D3-426C-BB9E-ECF00A723CA5}" sibTransId="{86E5165D-360A-4EC7-BBF5-AC8B46B08E97}"/>
    <dgm:cxn modelId="{1B296F22-D911-4773-AB9B-75862804D292}" type="presOf" srcId="{580C8D9D-A3D3-4450-9C02-99D91A880A58}" destId="{39B788FC-82EA-49F2-8148-18001001E0BA}" srcOrd="0" destOrd="0" presId="urn:microsoft.com/office/officeart/2005/8/layout/vList2"/>
    <dgm:cxn modelId="{53890D71-36E0-4DFF-B356-75DD0529B6C4}" type="presOf" srcId="{C423D250-8110-4777-A8E2-B9CEEA63EC86}" destId="{C7D3CE1A-CA9B-44CF-95F3-649E60822B8D}" srcOrd="0" destOrd="0" presId="urn:microsoft.com/office/officeart/2005/8/layout/vList2"/>
    <dgm:cxn modelId="{8EA4F0E6-650C-434A-B181-7B1A2D8EAB31}" type="presOf" srcId="{C92F5FB3-4891-4C4B-94C1-3C3622660353}" destId="{3306F1B5-162E-4A07-9D4C-9EB47F3E6870}" srcOrd="0" destOrd="0" presId="urn:microsoft.com/office/officeart/2005/8/layout/vList2"/>
    <dgm:cxn modelId="{3B5129A5-0FE6-43D3-9602-6FE56A4645B3}" srcId="{7EEA5A1A-764B-4B3A-B50C-2A1BCF2EB62F}" destId="{831DE0BF-44F7-47EC-B1AA-FBA347508CE1}" srcOrd="7" destOrd="0" parTransId="{E1E035CA-230A-4923-B675-15F88F1724E4}" sibTransId="{DD07B395-61CA-4FC8-8DAF-829F57F5BB6B}"/>
    <dgm:cxn modelId="{2C1A0D25-8184-405C-8025-1D6FD93EC15A}" srcId="{7EEA5A1A-764B-4B3A-B50C-2A1BCF2EB62F}" destId="{580C8D9D-A3D3-4450-9C02-99D91A880A58}" srcOrd="6" destOrd="0" parTransId="{A54638D7-1112-4AFC-B312-86BDA8E4D9E9}" sibTransId="{577ED1AF-030F-441D-A03A-AD2CD8E4A9F4}"/>
    <dgm:cxn modelId="{A4FEA928-9808-44BD-A1E4-4FED0DA9424A}" srcId="{7EEA5A1A-764B-4B3A-B50C-2A1BCF2EB62F}" destId="{ACF8403A-4B23-4830-83F2-8C1B285185C5}" srcOrd="2" destOrd="0" parTransId="{E61C3955-36DE-4438-AAD2-C021F06C737F}" sibTransId="{0ED05735-88BB-47AA-9417-D2EB60DD8714}"/>
    <dgm:cxn modelId="{1BC2CC35-2B3C-44CB-9972-9FF0853C341F}" srcId="{7EEA5A1A-764B-4B3A-B50C-2A1BCF2EB62F}" destId="{807B19E1-0C58-4D4C-BA1D-413A607A11D5}" srcOrd="5" destOrd="0" parTransId="{4F9AB13A-CBA1-4E15-B399-55D177C4E752}" sibTransId="{ACCE5F19-A5AB-4EDE-8AC2-48787D504210}"/>
    <dgm:cxn modelId="{81C320CE-F284-45D6-97D9-89ECE5940248}" type="presOf" srcId="{807B19E1-0C58-4D4C-BA1D-413A607A11D5}" destId="{A9D0AC5D-ADEB-487B-B67A-4411DAD16270}" srcOrd="0" destOrd="0" presId="urn:microsoft.com/office/officeart/2005/8/layout/vList2"/>
    <dgm:cxn modelId="{200A22E6-41F6-4000-8131-7E29EEC23B1A}" srcId="{7EEA5A1A-764B-4B3A-B50C-2A1BCF2EB62F}" destId="{C92F5FB3-4891-4C4B-94C1-3C3622660353}" srcOrd="4" destOrd="0" parTransId="{D3D5FC1C-67F5-4C6A-B93C-4910D979747D}" sibTransId="{4F8614D7-910A-4E38-AB09-FEAEB9AA5580}"/>
    <dgm:cxn modelId="{B5409BB1-7CEA-4AB6-BCD1-1A772768B288}" srcId="{7EEA5A1A-764B-4B3A-B50C-2A1BCF2EB62F}" destId="{C423D250-8110-4777-A8E2-B9CEEA63EC86}" srcOrd="3" destOrd="0" parTransId="{9E996208-B2C3-415A-811C-C2866297E789}" sibTransId="{32492984-B3B7-44B2-AF69-D349DD570DD8}"/>
    <dgm:cxn modelId="{402D3DDA-FF64-47A3-926B-EC59684AE015}" type="presOf" srcId="{A936F1EE-0CA4-47FD-A0E3-DE40D5F024D6}" destId="{787A8CCC-429F-4CA2-B1D0-593BF553A097}" srcOrd="0" destOrd="0" presId="urn:microsoft.com/office/officeart/2005/8/layout/vList2"/>
    <dgm:cxn modelId="{5B63380C-1C68-4DA1-830E-2EC347CA0335}" type="presOf" srcId="{ACF8403A-4B23-4830-83F2-8C1B285185C5}" destId="{461FEEF7-1ABC-4908-950F-34671BE2B7B0}" srcOrd="0" destOrd="0" presId="urn:microsoft.com/office/officeart/2005/8/layout/vList2"/>
    <dgm:cxn modelId="{B43108A1-878A-4180-910F-915836EE2A04}" type="presParOf" srcId="{7B526DF4-4A60-4702-9D74-83318CFBD075}" destId="{810DD048-322F-4500-8E0E-7597B4EC126D}" srcOrd="0" destOrd="0" presId="urn:microsoft.com/office/officeart/2005/8/layout/vList2"/>
    <dgm:cxn modelId="{53785DA2-B768-4DAE-B67B-3EDB1A8E53AE}" type="presParOf" srcId="{7B526DF4-4A60-4702-9D74-83318CFBD075}" destId="{AD7AF642-EE92-4176-A59E-BB929D451AF7}" srcOrd="1" destOrd="0" presId="urn:microsoft.com/office/officeart/2005/8/layout/vList2"/>
    <dgm:cxn modelId="{1D62698F-E4CB-4D0E-BF85-873A960CD719}" type="presParOf" srcId="{7B526DF4-4A60-4702-9D74-83318CFBD075}" destId="{D8C4F25A-2F4B-4BC1-B45E-F0C0F126B4BE}" srcOrd="2" destOrd="0" presId="urn:microsoft.com/office/officeart/2005/8/layout/vList2"/>
    <dgm:cxn modelId="{41450881-3A8C-495C-9B80-1478C0B99A1C}" type="presParOf" srcId="{7B526DF4-4A60-4702-9D74-83318CFBD075}" destId="{DA0FE665-31F1-44BC-AFE1-156DCE16F0B7}" srcOrd="3" destOrd="0" presId="urn:microsoft.com/office/officeart/2005/8/layout/vList2"/>
    <dgm:cxn modelId="{FEC573D0-DA36-4FAC-8169-EEFB95F53865}" type="presParOf" srcId="{7B526DF4-4A60-4702-9D74-83318CFBD075}" destId="{461FEEF7-1ABC-4908-950F-34671BE2B7B0}" srcOrd="4" destOrd="0" presId="urn:microsoft.com/office/officeart/2005/8/layout/vList2"/>
    <dgm:cxn modelId="{2AC21A83-2BCB-4306-8428-D055E1978393}" type="presParOf" srcId="{7B526DF4-4A60-4702-9D74-83318CFBD075}" destId="{C77CE9E3-F0C2-434F-BC5B-687AD25EECF2}" srcOrd="5" destOrd="0" presId="urn:microsoft.com/office/officeart/2005/8/layout/vList2"/>
    <dgm:cxn modelId="{149FC976-7C4F-4DEC-A293-40FE0A3F408F}" type="presParOf" srcId="{7B526DF4-4A60-4702-9D74-83318CFBD075}" destId="{C7D3CE1A-CA9B-44CF-95F3-649E60822B8D}" srcOrd="6" destOrd="0" presId="urn:microsoft.com/office/officeart/2005/8/layout/vList2"/>
    <dgm:cxn modelId="{7BD7B6EE-5BD1-4E10-A5EC-64146E455264}" type="presParOf" srcId="{7B526DF4-4A60-4702-9D74-83318CFBD075}" destId="{22059091-D90D-4772-B98E-6A4791653544}" srcOrd="7" destOrd="0" presId="urn:microsoft.com/office/officeart/2005/8/layout/vList2"/>
    <dgm:cxn modelId="{1677F629-63B7-4625-904A-34E28934970E}" type="presParOf" srcId="{7B526DF4-4A60-4702-9D74-83318CFBD075}" destId="{3306F1B5-162E-4A07-9D4C-9EB47F3E6870}" srcOrd="8" destOrd="0" presId="urn:microsoft.com/office/officeart/2005/8/layout/vList2"/>
    <dgm:cxn modelId="{293BF599-6D9E-4B99-B20B-25E48B72E24D}" type="presParOf" srcId="{7B526DF4-4A60-4702-9D74-83318CFBD075}" destId="{D03FB31E-0FB5-4CAA-BCD3-B254C46A7328}" srcOrd="9" destOrd="0" presId="urn:microsoft.com/office/officeart/2005/8/layout/vList2"/>
    <dgm:cxn modelId="{1BB4E9D3-E447-46D7-9D1A-7B0DC28B5902}" type="presParOf" srcId="{7B526DF4-4A60-4702-9D74-83318CFBD075}" destId="{A9D0AC5D-ADEB-487B-B67A-4411DAD16270}" srcOrd="10" destOrd="0" presId="urn:microsoft.com/office/officeart/2005/8/layout/vList2"/>
    <dgm:cxn modelId="{9E26BD56-A56F-4553-B7A0-027DB8C0B79B}" type="presParOf" srcId="{7B526DF4-4A60-4702-9D74-83318CFBD075}" destId="{D32DD66A-241D-4C9D-AD5D-0FDFC38832D7}" srcOrd="11" destOrd="0" presId="urn:microsoft.com/office/officeart/2005/8/layout/vList2"/>
    <dgm:cxn modelId="{4C7FB5AF-0506-4ED6-B712-A978CB86D414}" type="presParOf" srcId="{7B526DF4-4A60-4702-9D74-83318CFBD075}" destId="{39B788FC-82EA-49F2-8148-18001001E0BA}" srcOrd="12" destOrd="0" presId="urn:microsoft.com/office/officeart/2005/8/layout/vList2"/>
    <dgm:cxn modelId="{98A34504-297B-4235-B2C4-1EAF40B695F4}" type="presParOf" srcId="{7B526DF4-4A60-4702-9D74-83318CFBD075}" destId="{449DD3E2-4654-4F27-B26F-9B2789B4EA81}" srcOrd="13" destOrd="0" presId="urn:microsoft.com/office/officeart/2005/8/layout/vList2"/>
    <dgm:cxn modelId="{F9F9501A-3B69-4C8C-A30F-01BAE66122D6}" type="presParOf" srcId="{7B526DF4-4A60-4702-9D74-83318CFBD075}" destId="{6FC6B140-538F-4EA7-8775-0D23E9E86C1A}" srcOrd="14" destOrd="0" presId="urn:microsoft.com/office/officeart/2005/8/layout/vList2"/>
    <dgm:cxn modelId="{3E28D33E-F16E-4431-A980-96028CA1CB86}" type="presParOf" srcId="{7B526DF4-4A60-4702-9D74-83318CFBD075}" destId="{4C2A5C11-CFB6-42B7-A76F-DC81ACDCEFDA}" srcOrd="15" destOrd="0" presId="urn:microsoft.com/office/officeart/2005/8/layout/vList2"/>
    <dgm:cxn modelId="{8BDBB9FA-1D27-4780-B4DE-2B3A45B8A414}" type="presParOf" srcId="{7B526DF4-4A60-4702-9D74-83318CFBD075}" destId="{787A8CCC-429F-4CA2-B1D0-593BF553A097}" srcOrd="16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54F51-6117-4868-9764-A99A5C4F98B4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3504B-7C01-4BE3-AF62-305186F9E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3504B-7C01-4BE3-AF62-305186F9EBB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3504B-7C01-4BE3-AF62-305186F9EBB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D8CF-51E6-4173-990A-6B099050C8EB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F89E9-4931-453E-97C4-696180D0E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D8CF-51E6-4173-990A-6B099050C8EB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F89E9-4931-453E-97C4-696180D0E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D8CF-51E6-4173-990A-6B099050C8EB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F89E9-4931-453E-97C4-696180D0E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D8CF-51E6-4173-990A-6B099050C8EB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F89E9-4931-453E-97C4-696180D0E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D8CF-51E6-4173-990A-6B099050C8EB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F89E9-4931-453E-97C4-696180D0E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D8CF-51E6-4173-990A-6B099050C8EB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F89E9-4931-453E-97C4-696180D0E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D8CF-51E6-4173-990A-6B099050C8EB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F89E9-4931-453E-97C4-696180D0E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D8CF-51E6-4173-990A-6B099050C8EB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F89E9-4931-453E-97C4-696180D0E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D8CF-51E6-4173-990A-6B099050C8EB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F89E9-4931-453E-97C4-696180D0E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D8CF-51E6-4173-990A-6B099050C8EB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F89E9-4931-453E-97C4-696180D0E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6D8CF-51E6-4173-990A-6B099050C8EB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F89E9-4931-453E-97C4-696180D0E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6D8CF-51E6-4173-990A-6B099050C8EB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F89E9-4931-453E-97C4-696180D0E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9059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ABDOMINAL TUBERCULOSIS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495800"/>
            <a:ext cx="7239000" cy="22098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en-US" sz="4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Dr.Md.Mahmudul</a:t>
            </a:r>
            <a:r>
              <a:rPr lang="en-US" sz="4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Hassan </a:t>
            </a:r>
            <a:r>
              <a:rPr lang="en-US" sz="4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Mintu</a:t>
            </a:r>
            <a:endParaRPr lang="en-US" sz="4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4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Assistant </a:t>
            </a:r>
            <a:r>
              <a:rPr lang="en-US" sz="4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Registrar,Medicine</a:t>
            </a:r>
            <a:endParaRPr lang="en-US" sz="4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4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Rangpur</a:t>
            </a:r>
            <a:r>
              <a:rPr lang="en-US" sz="4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Medical College </a:t>
            </a:r>
            <a:r>
              <a:rPr lang="en-US" sz="4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Hospital,Rangpur</a:t>
            </a:r>
            <a:endParaRPr lang="en-US" sz="4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4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2021</a:t>
            </a:r>
            <a:endParaRPr lang="en-US" sz="4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oogle Shape;89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04800"/>
            <a:ext cx="9144000" cy="388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dirty="0" smtClean="0"/>
              <a:t>Risk factors(Abdominal TB) </a:t>
            </a: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838200"/>
          <a:ext cx="82296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Pathogenesis</a:t>
            </a:r>
            <a:endParaRPr lang="en-US" sz="3600" dirty="0"/>
          </a:p>
        </p:txBody>
      </p:sp>
      <p:pic>
        <p:nvPicPr>
          <p:cNvPr id="4608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00200"/>
            <a:ext cx="74676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Types (Abdominal TB)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5486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</a:t>
            </a:r>
          </a:p>
          <a:p>
            <a:endParaRPr lang="en-US" sz="28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800" dirty="0" smtClean="0"/>
              <a:t>Abdominal Tuberculosis: Diagnosis and Management in 2018 </a:t>
            </a:r>
            <a:r>
              <a:rPr lang="en-US" sz="1800" dirty="0" err="1" smtClean="0"/>
              <a:t>Saurabh</a:t>
            </a:r>
            <a:r>
              <a:rPr lang="en-US" sz="1800" dirty="0" smtClean="0"/>
              <a:t> </a:t>
            </a:r>
            <a:r>
              <a:rPr lang="en-US" sz="1800" dirty="0" err="1" smtClean="0"/>
              <a:t>Dawra</a:t>
            </a:r>
            <a:r>
              <a:rPr lang="en-US" sz="1800" dirty="0" smtClean="0"/>
              <a:t>*, </a:t>
            </a:r>
            <a:r>
              <a:rPr lang="en-US" sz="1800" dirty="0" err="1" smtClean="0"/>
              <a:t>Harshal</a:t>
            </a:r>
            <a:r>
              <a:rPr lang="en-US" sz="1800" dirty="0" smtClean="0"/>
              <a:t> S </a:t>
            </a:r>
            <a:r>
              <a:rPr lang="en-US" sz="1800" dirty="0" err="1" smtClean="0"/>
              <a:t>Mandavdhare</a:t>
            </a:r>
            <a:r>
              <a:rPr lang="en-US" sz="1800" dirty="0" smtClean="0"/>
              <a:t>**, </a:t>
            </a:r>
            <a:r>
              <a:rPr lang="en-US" sz="1800" dirty="0" err="1" smtClean="0"/>
              <a:t>Harjeet</a:t>
            </a:r>
            <a:r>
              <a:rPr lang="en-US" sz="1800" dirty="0" smtClean="0"/>
              <a:t> Singh***, </a:t>
            </a:r>
            <a:r>
              <a:rPr lang="en-US" sz="1800" dirty="0" err="1" smtClean="0"/>
              <a:t>Vishal</a:t>
            </a:r>
            <a:r>
              <a:rPr lang="en-US" sz="1800" dirty="0" smtClean="0"/>
              <a:t> Sharma**</a:t>
            </a:r>
            <a:r>
              <a:rPr lang="en-US" sz="1600" dirty="0" smtClean="0"/>
              <a:t> </a:t>
            </a:r>
            <a:r>
              <a:rPr lang="en-US" sz="1400" dirty="0" smtClean="0"/>
              <a:t>Journal, Indian Academy of Clinical </a:t>
            </a:r>
            <a:r>
              <a:rPr lang="en-US" sz="1400" dirty="0" err="1" smtClean="0"/>
              <a:t>MedicinelVol</a:t>
            </a:r>
            <a:r>
              <a:rPr lang="en-US" sz="1400" dirty="0" smtClean="0"/>
              <a:t>. 18, No. 4 </a:t>
            </a:r>
            <a:r>
              <a:rPr lang="en-US" sz="1400" dirty="0" err="1" smtClean="0"/>
              <a:t>lOctober</a:t>
            </a:r>
            <a:r>
              <a:rPr lang="en-US" sz="1400" dirty="0" smtClean="0"/>
              <a:t>-December, 2017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143000"/>
            <a:ext cx="6172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0" y="4675496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Clinical Features(Abdominal TB)</a:t>
            </a:r>
            <a:endParaRPr lang="en-US" sz="3600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371600"/>
            <a:ext cx="6781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Intestinal Tuberculosis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 accounts for </a:t>
            </a:r>
            <a:r>
              <a:rPr lang="en-US" sz="2800" dirty="0" smtClean="0">
                <a:solidFill>
                  <a:srgbClr val="FF0000"/>
                </a:solidFill>
              </a:rPr>
              <a:t>1% to 3 % of </a:t>
            </a:r>
            <a:r>
              <a:rPr lang="en-US" sz="2800" dirty="0" smtClean="0"/>
              <a:t>all TB cases worldwide.</a:t>
            </a:r>
          </a:p>
          <a:p>
            <a:pPr>
              <a:buNone/>
            </a:pPr>
            <a:r>
              <a:rPr lang="en-US" sz="2800" dirty="0" smtClean="0"/>
              <a:t> </a:t>
            </a:r>
          </a:p>
          <a:p>
            <a:r>
              <a:rPr lang="en-US" sz="2800" dirty="0" smtClean="0"/>
              <a:t> can occur in the context of active pulmonary disease or as a primary infection without pulmonary involvement. </a:t>
            </a:r>
          </a:p>
          <a:p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b="1" dirty="0" err="1" smtClean="0">
                <a:solidFill>
                  <a:srgbClr val="C00000"/>
                </a:solidFill>
              </a:rPr>
              <a:t>ileocecal</a:t>
            </a:r>
            <a:r>
              <a:rPr lang="en-US" sz="2800" b="1" dirty="0" smtClean="0">
                <a:solidFill>
                  <a:srgbClr val="C00000"/>
                </a:solidFill>
              </a:rPr>
              <a:t> region </a:t>
            </a:r>
            <a:r>
              <a:rPr lang="en-US" sz="2800" dirty="0" smtClean="0"/>
              <a:t>is the most commonly affected site.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Why common in </a:t>
            </a:r>
            <a:r>
              <a:rPr lang="en-US" sz="3600" b="1" dirty="0" err="1" smtClean="0">
                <a:solidFill>
                  <a:srgbClr val="FF0000"/>
                </a:solidFill>
              </a:rPr>
              <a:t>ileocecal</a:t>
            </a:r>
            <a:r>
              <a:rPr lang="en-US" sz="3600" b="1" dirty="0" smtClean="0">
                <a:solidFill>
                  <a:srgbClr val="FF0000"/>
                </a:solidFill>
              </a:rPr>
              <a:t> region?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932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1" y="1143000"/>
            <a:ext cx="6248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Intestinal TB cont…..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534400" cy="556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Diagnosis is challenging and is often delayed due to its non-specific presentation.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 High clinical suspicion, early initiation of </a:t>
            </a:r>
            <a:r>
              <a:rPr lang="en-US" sz="2800" dirty="0" err="1" smtClean="0"/>
              <a:t>antituberculous</a:t>
            </a:r>
            <a:r>
              <a:rPr lang="en-US" sz="2800" dirty="0" smtClean="0"/>
              <a:t> therapy, and involvement of an </a:t>
            </a:r>
            <a:r>
              <a:rPr lang="en-US" sz="2800" dirty="0" err="1" smtClean="0"/>
              <a:t>interprofessional</a:t>
            </a:r>
            <a:r>
              <a:rPr lang="en-US" sz="2800" dirty="0" smtClean="0"/>
              <a:t> team are necessary for reducing morbidity and mortality.</a:t>
            </a:r>
          </a:p>
          <a:p>
            <a:endParaRPr lang="en-US" dirty="0"/>
          </a:p>
        </p:txBody>
      </p:sp>
      <p:pic>
        <p:nvPicPr>
          <p:cNvPr id="4" name="Google Shape;196;gcdb5d570ad_0_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10200" y="5715000"/>
            <a:ext cx="3590250" cy="660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Type(Intestinal TB)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4864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lvl="0">
              <a:spcBef>
                <a:spcPts val="0"/>
              </a:spcBef>
              <a:buClr>
                <a:srgbClr val="FF0000"/>
              </a:buClr>
              <a:buSzPts val="3200"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Four major forms have been reported:</a:t>
            </a:r>
            <a:endParaRPr lang="en-US" sz="2800" dirty="0" smtClean="0"/>
          </a:p>
          <a:p>
            <a:pPr lvl="0" indent="-373380">
              <a:spcBef>
                <a:spcPts val="544"/>
              </a:spcBef>
              <a:buClr>
                <a:schemeClr val="dk1"/>
              </a:buClr>
              <a:buSzPts val="3200"/>
            </a:pPr>
            <a:r>
              <a:rPr lang="en-US" sz="2800" dirty="0" smtClean="0"/>
              <a:t>Ulcerative(60%) – </a:t>
            </a:r>
          </a:p>
          <a:p>
            <a:pPr lvl="0" indent="-373380">
              <a:spcBef>
                <a:spcPts val="544"/>
              </a:spcBef>
              <a:buClr>
                <a:schemeClr val="dk1"/>
              </a:buClr>
              <a:buSzPts val="3200"/>
            </a:pPr>
            <a:r>
              <a:rPr lang="en-US" sz="2800" dirty="0" smtClean="0"/>
              <a:t>Hypertrophic(10%) – </a:t>
            </a:r>
          </a:p>
          <a:p>
            <a:pPr lvl="0" indent="-373380">
              <a:spcBef>
                <a:spcPts val="544"/>
              </a:spcBef>
              <a:buClr>
                <a:schemeClr val="dk1"/>
              </a:buClr>
              <a:buSzPts val="3200"/>
            </a:pPr>
            <a:r>
              <a:rPr lang="en-US" sz="2800" dirty="0" err="1" smtClean="0"/>
              <a:t>Ulcero</a:t>
            </a:r>
            <a:r>
              <a:rPr lang="en-US" sz="2800" dirty="0" smtClean="0"/>
              <a:t>-hypertrophic(30%) – </a:t>
            </a:r>
          </a:p>
          <a:p>
            <a:pPr lvl="0" indent="-373380">
              <a:spcBef>
                <a:spcPts val="544"/>
              </a:spcBef>
              <a:buClr>
                <a:schemeClr val="dk1"/>
              </a:buClr>
              <a:buSzPts val="3200"/>
            </a:pPr>
            <a:r>
              <a:rPr lang="en-US" sz="2800" dirty="0" smtClean="0"/>
              <a:t>Fibrous </a:t>
            </a:r>
            <a:r>
              <a:rPr lang="en-US" sz="2800" dirty="0" err="1" smtClean="0"/>
              <a:t>stricturing</a:t>
            </a:r>
            <a:r>
              <a:rPr lang="en-US" sz="2800" dirty="0" smtClean="0"/>
              <a:t> – 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1600" dirty="0" smtClean="0"/>
              <a:t>Gastrointestinal </a:t>
            </a:r>
            <a:r>
              <a:rPr lang="en-US" sz="1600" dirty="0" err="1" smtClean="0"/>
              <a:t>Tuberculosis:Raja</a:t>
            </a:r>
            <a:r>
              <a:rPr lang="en-US" sz="1600" dirty="0" smtClean="0"/>
              <a:t> </a:t>
            </a:r>
            <a:r>
              <a:rPr lang="en-US" sz="1600" dirty="0" err="1" smtClean="0"/>
              <a:t>Chandra;Akshay</a:t>
            </a:r>
            <a:r>
              <a:rPr lang="en-US" sz="1600" dirty="0" smtClean="0"/>
              <a:t> </a:t>
            </a:r>
            <a:r>
              <a:rPr lang="en-US" sz="1600" dirty="0" err="1" smtClean="0"/>
              <a:t>M.Khatri</a:t>
            </a:r>
            <a:r>
              <a:rPr lang="en-US" sz="1600" dirty="0" smtClean="0"/>
              <a:t> www.ncbi.nlm.nih.gov/books/NBK556115</a:t>
            </a:r>
          </a:p>
        </p:txBody>
      </p:sp>
      <p:pic>
        <p:nvPicPr>
          <p:cNvPr id="4" name="Google Shape;20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76800" y="2133600"/>
            <a:ext cx="4114800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Intestinal TB cont…</a:t>
            </a:r>
            <a:endParaRPr lang="en-US" sz="3600" dirty="0"/>
          </a:p>
        </p:txBody>
      </p:sp>
      <p:pic>
        <p:nvPicPr>
          <p:cNvPr id="129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838200"/>
            <a:ext cx="6629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Clinical features of Intestinal TB</a:t>
            </a:r>
            <a:endParaRPr lang="en-US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52400" y="1295400"/>
          <a:ext cx="88392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err="1" smtClean="0"/>
              <a:t>Scenerio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991600" cy="4983163"/>
          </a:xfrm>
        </p:spPr>
        <p:txBody>
          <a:bodyPr/>
          <a:lstStyle/>
          <a:p>
            <a:pPr>
              <a:buNone/>
            </a:pPr>
            <a:r>
              <a:rPr lang="en-US" sz="2800" b="1" dirty="0" smtClean="0"/>
              <a:t>A 52 yrs old man presented with </a:t>
            </a:r>
          </a:p>
          <a:p>
            <a:r>
              <a:rPr lang="en-US" sz="2800" dirty="0" smtClean="0"/>
              <a:t>Abdominal pain and swelling for 2 months</a:t>
            </a:r>
          </a:p>
          <a:p>
            <a:r>
              <a:rPr lang="en-US" sz="2800" dirty="0" smtClean="0"/>
              <a:t>Fever for 1 month</a:t>
            </a:r>
          </a:p>
          <a:p>
            <a:r>
              <a:rPr lang="en-US" sz="2800" dirty="0" smtClean="0"/>
              <a:t>Loss of weight for 1 month</a:t>
            </a:r>
          </a:p>
          <a:p>
            <a:pPr>
              <a:buNone/>
            </a:pPr>
            <a:r>
              <a:rPr lang="en-US" sz="2800" b="1" dirty="0" smtClean="0"/>
              <a:t>On Examination:</a:t>
            </a:r>
          </a:p>
          <a:p>
            <a:r>
              <a:rPr lang="en-US" sz="2800" dirty="0" smtClean="0"/>
              <a:t>Patient is </a:t>
            </a:r>
            <a:r>
              <a:rPr lang="en-US" sz="2800" dirty="0" err="1" smtClean="0"/>
              <a:t>anaemic,Ascites</a:t>
            </a:r>
            <a:r>
              <a:rPr lang="en-US" sz="2800" dirty="0" smtClean="0"/>
              <a:t> </a:t>
            </a:r>
            <a:r>
              <a:rPr lang="en-US" sz="2800" dirty="0" err="1" smtClean="0"/>
              <a:t>present,No</a:t>
            </a:r>
            <a:r>
              <a:rPr lang="en-US" sz="2800" dirty="0" smtClean="0"/>
              <a:t> </a:t>
            </a:r>
            <a:r>
              <a:rPr lang="en-US" sz="2800" dirty="0" err="1" smtClean="0"/>
              <a:t>organomegaly</a:t>
            </a:r>
            <a:r>
              <a:rPr lang="en-US" sz="2800" dirty="0" smtClean="0"/>
              <a:t> ,No </a:t>
            </a:r>
            <a:r>
              <a:rPr lang="en-US" sz="2800" dirty="0" err="1" smtClean="0"/>
              <a:t>Lymphadenopathy</a:t>
            </a:r>
            <a:endParaRPr lang="en-US" sz="2800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Physical Examination(Intestinal TB)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5029200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sz="4500" dirty="0" smtClean="0"/>
              <a:t>Anemia</a:t>
            </a:r>
          </a:p>
          <a:p>
            <a:pPr>
              <a:buFont typeface="Wingdings" pitchFamily="2" charset="2"/>
              <a:buChar char="q"/>
            </a:pPr>
            <a:r>
              <a:rPr lang="en-US" sz="4500" dirty="0" smtClean="0"/>
              <a:t>   May be </a:t>
            </a:r>
            <a:r>
              <a:rPr lang="en-US" sz="4500" dirty="0" err="1" smtClean="0"/>
              <a:t>icteric</a:t>
            </a:r>
            <a:endParaRPr lang="en-US" sz="4500" dirty="0" smtClean="0"/>
          </a:p>
          <a:p>
            <a:pPr>
              <a:buFont typeface="Wingdings" pitchFamily="2" charset="2"/>
              <a:buChar char="q"/>
            </a:pPr>
            <a:r>
              <a:rPr lang="en-US" sz="4500" dirty="0" smtClean="0"/>
              <a:t>   </a:t>
            </a:r>
            <a:r>
              <a:rPr lang="en-US" sz="4500" dirty="0" err="1" smtClean="0"/>
              <a:t>Lypmhadenopathy</a:t>
            </a:r>
            <a:endParaRPr lang="en-US" sz="4500" dirty="0" smtClean="0"/>
          </a:p>
          <a:p>
            <a:pPr>
              <a:buFont typeface="Wingdings" pitchFamily="2" charset="2"/>
              <a:buChar char="q"/>
            </a:pPr>
            <a:r>
              <a:rPr lang="en-US" sz="4500" dirty="0" smtClean="0"/>
              <a:t>   Features of </a:t>
            </a:r>
            <a:r>
              <a:rPr lang="en-US" sz="4500" dirty="0" err="1" smtClean="0"/>
              <a:t>malabsorption</a:t>
            </a:r>
            <a:endParaRPr lang="en-US" sz="4500" dirty="0" smtClean="0"/>
          </a:p>
          <a:p>
            <a:pPr algn="just">
              <a:buFont typeface="Wingdings" pitchFamily="2" charset="2"/>
              <a:buChar char="q"/>
            </a:pPr>
            <a:r>
              <a:rPr lang="en-US" sz="4500" dirty="0" smtClean="0"/>
              <a:t>   Abdominal examination:</a:t>
            </a:r>
          </a:p>
          <a:p>
            <a:pPr algn="just">
              <a:buNone/>
            </a:pPr>
            <a:r>
              <a:rPr lang="en-US" sz="4500" dirty="0" smtClean="0"/>
              <a:t>		--May reveal no abnormality or only a </a:t>
            </a:r>
            <a:r>
              <a:rPr lang="en-US" sz="4500" b="1" i="1" dirty="0" smtClean="0"/>
              <a:t>doughy feel</a:t>
            </a:r>
            <a:r>
              <a:rPr lang="en-US" sz="4500" dirty="0" smtClean="0"/>
              <a:t>.</a:t>
            </a:r>
          </a:p>
          <a:p>
            <a:pPr algn="just">
              <a:buNone/>
            </a:pPr>
            <a:r>
              <a:rPr lang="en-US" sz="4500" dirty="0" smtClean="0"/>
              <a:t>		--A mobile mass is often palpable in the right lower quadrant of the abdomen. </a:t>
            </a:r>
          </a:p>
          <a:p>
            <a:pPr algn="just">
              <a:buNone/>
            </a:pPr>
            <a:r>
              <a:rPr lang="en-US" sz="4500" dirty="0" smtClean="0"/>
              <a:t>              -- Gurgling on palpation</a:t>
            </a:r>
          </a:p>
          <a:p>
            <a:pPr algn="just">
              <a:buNone/>
            </a:pPr>
            <a:r>
              <a:rPr lang="en-US" sz="4500" dirty="0" smtClean="0"/>
              <a:t>              -- </a:t>
            </a:r>
            <a:r>
              <a:rPr lang="en-US" sz="4500" dirty="0" err="1" smtClean="0"/>
              <a:t>Hepatosplenomegaly</a:t>
            </a:r>
            <a:endParaRPr lang="en-US" sz="4500" dirty="0" smtClean="0"/>
          </a:p>
          <a:p>
            <a:pPr>
              <a:buNone/>
            </a:pPr>
            <a:r>
              <a:rPr lang="en-US" sz="4500" dirty="0" smtClean="0"/>
              <a:t>            -- abdominal lymph node</a:t>
            </a:r>
          </a:p>
          <a:p>
            <a:pPr>
              <a:buNone/>
            </a:pPr>
            <a:r>
              <a:rPr lang="en-US" sz="4500" dirty="0" smtClean="0"/>
              <a:t>	</a:t>
            </a:r>
            <a:endParaRPr lang="en-US" sz="4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		</a:t>
            </a:r>
            <a:r>
              <a:rPr lang="en-US" sz="3600" dirty="0" smtClean="0"/>
              <a:t>Prognosis(Intestinal TB)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/>
          <a:lstStyle/>
          <a:p>
            <a:r>
              <a:rPr lang="en-US" dirty="0" smtClean="0"/>
              <a:t> Six to 20% mortality rate and may lead to complications that need surgical intervention.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Complications(Intestinal TB)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791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There are multiple complications reported due to gastrointestinal tuberculosis:</a:t>
            </a:r>
          </a:p>
          <a:p>
            <a:r>
              <a:rPr lang="en-US" sz="2800" dirty="0" smtClean="0"/>
              <a:t>Upper and lower gastrointestinal bleeding</a:t>
            </a:r>
          </a:p>
          <a:p>
            <a:r>
              <a:rPr lang="en-US" sz="2800" dirty="0" smtClean="0"/>
              <a:t>Fistula occurring at different sites</a:t>
            </a:r>
          </a:p>
          <a:p>
            <a:r>
              <a:rPr lang="en-US" sz="2800" dirty="0" smtClean="0"/>
              <a:t>Obstruction of lumen of the gut </a:t>
            </a:r>
          </a:p>
          <a:p>
            <a:r>
              <a:rPr lang="en-US" sz="2800" dirty="0" smtClean="0"/>
              <a:t>Stricture formation</a:t>
            </a:r>
          </a:p>
          <a:p>
            <a:r>
              <a:rPr lang="en-US" sz="2800" dirty="0" err="1" smtClean="0"/>
              <a:t>Intussusception</a:t>
            </a:r>
            <a:endParaRPr lang="en-US" sz="2800" dirty="0" smtClean="0"/>
          </a:p>
          <a:p>
            <a:r>
              <a:rPr lang="en-US" sz="2800" dirty="0" smtClean="0"/>
              <a:t>Perforation</a:t>
            </a:r>
          </a:p>
          <a:p>
            <a:r>
              <a:rPr lang="en-US" sz="2800" dirty="0" smtClean="0"/>
              <a:t>Anemia</a:t>
            </a:r>
          </a:p>
          <a:p>
            <a:r>
              <a:rPr lang="en-US" sz="2800" dirty="0" smtClean="0"/>
              <a:t>Malnutrition, </a:t>
            </a:r>
            <a:r>
              <a:rPr lang="en-US" sz="2800" dirty="0" err="1" smtClean="0"/>
              <a:t>malabsorption</a:t>
            </a:r>
            <a:endParaRPr lang="en-US" sz="2800" dirty="0" smtClean="0"/>
          </a:p>
          <a:p>
            <a:r>
              <a:rPr lang="en-US" sz="2800" dirty="0" smtClean="0"/>
              <a:t> weight loss </a:t>
            </a:r>
          </a:p>
          <a:p>
            <a:r>
              <a:rPr lang="en-US" sz="2800" dirty="0" smtClean="0"/>
              <a:t>and deficiency of essential vitamins and minerals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</a:rPr>
              <a:t>Tuberculus</a:t>
            </a:r>
            <a:r>
              <a:rPr lang="en-US" b="1" dirty="0" smtClean="0">
                <a:solidFill>
                  <a:srgbClr val="FFFF00"/>
                </a:solidFill>
              </a:rPr>
              <a:t> peritonitis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410200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2600" b="1" dirty="0" smtClean="0">
                <a:solidFill>
                  <a:srgbClr val="C00000"/>
                </a:solidFill>
              </a:rPr>
              <a:t>This is the second most common form of abdominal TB.</a:t>
            </a:r>
            <a:endParaRPr lang="en-US" sz="2600" dirty="0" smtClean="0"/>
          </a:p>
          <a:p>
            <a:pPr>
              <a:buBlip>
                <a:blip r:embed="rId2"/>
              </a:buBlip>
            </a:pPr>
            <a:r>
              <a:rPr lang="en-US" sz="2600" dirty="0" smtClean="0"/>
              <a:t>Method of </a:t>
            </a:r>
            <a:r>
              <a:rPr lang="en-US" sz="2600" b="1" dirty="0" smtClean="0"/>
              <a:t>infection</a:t>
            </a:r>
            <a:r>
              <a:rPr lang="en-US" sz="2600" b="1" dirty="0" smtClean="0">
                <a:solidFill>
                  <a:srgbClr val="C00000"/>
                </a:solidFill>
              </a:rPr>
              <a:t>:</a:t>
            </a:r>
          </a:p>
          <a:p>
            <a:pPr>
              <a:buNone/>
            </a:pPr>
            <a:r>
              <a:rPr lang="en-US" sz="2600" dirty="0" smtClean="0"/>
              <a:t>    (a) Extension from </a:t>
            </a:r>
            <a:r>
              <a:rPr lang="en-US" sz="2600" dirty="0" err="1" smtClean="0"/>
              <a:t>caseating</a:t>
            </a:r>
            <a:r>
              <a:rPr lang="en-US" sz="2600" dirty="0" smtClean="0"/>
              <a:t> and breaking down glands, </a:t>
            </a:r>
          </a:p>
          <a:p>
            <a:pPr>
              <a:buNone/>
            </a:pPr>
            <a:r>
              <a:rPr lang="en-US" sz="2600" dirty="0" smtClean="0"/>
              <a:t>          from </a:t>
            </a:r>
            <a:r>
              <a:rPr lang="en-US" sz="2600" dirty="0" err="1" smtClean="0"/>
              <a:t>loculated</a:t>
            </a:r>
            <a:r>
              <a:rPr lang="en-US" sz="2600" dirty="0" smtClean="0"/>
              <a:t> area of peritonitis, </a:t>
            </a:r>
          </a:p>
          <a:p>
            <a:pPr>
              <a:buNone/>
            </a:pPr>
            <a:r>
              <a:rPr lang="en-US" sz="2600" dirty="0" smtClean="0"/>
              <a:t>          by direct continuity or</a:t>
            </a:r>
          </a:p>
          <a:p>
            <a:pPr>
              <a:buNone/>
            </a:pPr>
            <a:r>
              <a:rPr lang="en-US" sz="2600" dirty="0" smtClean="0"/>
              <a:t>          by lymphatic spread.</a:t>
            </a:r>
          </a:p>
          <a:p>
            <a:pPr>
              <a:buNone/>
            </a:pPr>
            <a:endParaRPr lang="en-US" sz="2600" dirty="0" smtClean="0"/>
          </a:p>
          <a:p>
            <a:pPr>
              <a:buNone/>
            </a:pPr>
            <a:r>
              <a:rPr lang="en-US" sz="2600" dirty="0" smtClean="0"/>
              <a:t>     (b) </a:t>
            </a:r>
            <a:r>
              <a:rPr lang="en-US" sz="2600" dirty="0" err="1" smtClean="0"/>
              <a:t>Haematogenous</a:t>
            </a:r>
            <a:r>
              <a:rPr lang="en-US" sz="2600" dirty="0" smtClean="0"/>
              <a:t> spread</a:t>
            </a:r>
          </a:p>
          <a:p>
            <a:pPr>
              <a:buNone/>
            </a:pPr>
            <a:endParaRPr lang="en-US" sz="2600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Types of Peritoneal Tuberculosis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953000"/>
          </a:xfrm>
        </p:spPr>
        <p:txBody>
          <a:bodyPr/>
          <a:lstStyle/>
          <a:p>
            <a:r>
              <a:rPr lang="en-US" sz="2800" dirty="0" smtClean="0"/>
              <a:t>Wet/</a:t>
            </a:r>
            <a:r>
              <a:rPr lang="en-US" sz="2800" dirty="0" err="1" smtClean="0"/>
              <a:t>Ascitic</a:t>
            </a:r>
            <a:r>
              <a:rPr lang="en-US" sz="2800" dirty="0" smtClean="0"/>
              <a:t> form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Dry/Plastic  form–Sub acute intestinal obstruction due to </a:t>
            </a:r>
            <a:r>
              <a:rPr lang="en-US" sz="2800" dirty="0" err="1" smtClean="0"/>
              <a:t>tuberculous</a:t>
            </a:r>
            <a:r>
              <a:rPr lang="en-US" sz="2800" dirty="0" smtClean="0"/>
              <a:t> small bowel adhesions.</a:t>
            </a:r>
          </a:p>
          <a:p>
            <a:r>
              <a:rPr lang="en-US" sz="2800" dirty="0" smtClean="0"/>
              <a:t>Fibrous form-Abdominal </a:t>
            </a:r>
            <a:r>
              <a:rPr lang="en-US" sz="2800" dirty="0" err="1" smtClean="0"/>
              <a:t>pain,distention,ill</a:t>
            </a:r>
            <a:r>
              <a:rPr lang="en-US" sz="2800" dirty="0" smtClean="0"/>
              <a:t> </a:t>
            </a:r>
            <a:r>
              <a:rPr lang="en-US" sz="2800" dirty="0" err="1" smtClean="0"/>
              <a:t>defined,irregular,tender</a:t>
            </a:r>
            <a:r>
              <a:rPr lang="en-US" sz="2800" dirty="0" smtClean="0"/>
              <a:t> abdominal mass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 algn="ctr">
              <a:buNone/>
            </a:pPr>
            <a:r>
              <a:rPr lang="en-US" sz="2000" dirty="0" smtClean="0"/>
              <a:t>Kumar &amp; Clark’s Clinical Medicine 10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Edition(P-1223)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Pathogenesis(</a:t>
            </a:r>
            <a:r>
              <a:rPr lang="en-US" sz="3600" dirty="0" err="1" smtClean="0"/>
              <a:t>Tuberculus</a:t>
            </a:r>
            <a:r>
              <a:rPr lang="en-US" sz="3600" dirty="0" smtClean="0"/>
              <a:t> peritonitis)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pPr lvl="0" algn="just"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/>
              <a:t> Infection of the peritoneum</a:t>
            </a:r>
          </a:p>
          <a:p>
            <a:pPr lvl="2" indent="-292100" algn="just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sz="2800" dirty="0" smtClean="0"/>
              <a:t>Secondary to </a:t>
            </a:r>
            <a:r>
              <a:rPr lang="en-US" sz="2800" dirty="0" err="1" smtClean="0"/>
              <a:t>haematogenous</a:t>
            </a:r>
            <a:r>
              <a:rPr lang="en-US" sz="2800" dirty="0" smtClean="0"/>
              <a:t> spread from a pulmonary focus. </a:t>
            </a:r>
            <a:endParaRPr lang="en-US" dirty="0" smtClean="0"/>
          </a:p>
          <a:p>
            <a:pPr lvl="0" indent="0" algn="just">
              <a:spcBef>
                <a:spcPts val="560"/>
              </a:spcBef>
              <a:buNone/>
            </a:pPr>
            <a:r>
              <a:rPr lang="en-US" sz="2800" dirty="0" smtClean="0"/>
              <a:t> </a:t>
            </a:r>
          </a:p>
          <a:p>
            <a:pPr lvl="0" algn="just"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r>
              <a:rPr lang="en-US" sz="2800" dirty="0" smtClean="0"/>
              <a:t>Rarely from Adjacent organs-</a:t>
            </a:r>
          </a:p>
          <a:p>
            <a:pPr lvl="2" indent="-292100" algn="just">
              <a:spcBef>
                <a:spcPts val="560"/>
              </a:spcBef>
              <a:buClr>
                <a:schemeClr val="dk1"/>
              </a:buClr>
              <a:buSzPts val="2800"/>
            </a:pPr>
            <a:r>
              <a:rPr lang="en-US" sz="2800" dirty="0" smtClean="0"/>
              <a:t>Intestine or the fallopian tubes. </a:t>
            </a:r>
            <a:endParaRPr lang="en-US" dirty="0" smtClean="0"/>
          </a:p>
          <a:p>
            <a:pPr marL="203200" lvl="0" indent="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lang="en-US" dirty="0" smtClean="0"/>
          </a:p>
          <a:p>
            <a:pPr algn="just"/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Clinical features(</a:t>
            </a:r>
            <a:r>
              <a:rPr lang="en-US" sz="3600" dirty="0" err="1" smtClean="0"/>
              <a:t>Tuberculous</a:t>
            </a:r>
            <a:r>
              <a:rPr lang="en-US" sz="3600" dirty="0" smtClean="0"/>
              <a:t> peritonitis)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991600" cy="57912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TBP is usually a </a:t>
            </a:r>
            <a:r>
              <a:rPr lang="en-US" sz="2800" dirty="0" err="1" smtClean="0"/>
              <a:t>subacute</a:t>
            </a:r>
            <a:r>
              <a:rPr lang="en-US" sz="2800" dirty="0" smtClean="0"/>
              <a:t> disease and its symptoms evolve over a period of several weeks to months</a:t>
            </a:r>
          </a:p>
          <a:p>
            <a:pPr>
              <a:buNone/>
            </a:pPr>
            <a:endParaRPr lang="en-US" sz="2800" b="1" dirty="0" smtClean="0"/>
          </a:p>
          <a:p>
            <a:pPr>
              <a:buNone/>
            </a:pPr>
            <a:r>
              <a:rPr lang="en-US" sz="2800" b="1" dirty="0" smtClean="0"/>
              <a:t>Way of presentation:</a:t>
            </a:r>
          </a:p>
          <a:p>
            <a:r>
              <a:rPr lang="en-US" sz="2800" dirty="0" smtClean="0"/>
              <a:t>The disease can present in three different forms which are: the wet‐</a:t>
            </a:r>
            <a:r>
              <a:rPr lang="en-US" sz="2800" dirty="0" err="1" smtClean="0"/>
              <a:t>ascitic</a:t>
            </a:r>
            <a:r>
              <a:rPr lang="en-US" sz="2800" dirty="0" smtClean="0"/>
              <a:t>, fibrotic‐fixed and the dry‐plastic form.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They have similar clinical manifestations except for abdominal distension which does not occur in the dry‐plastic form.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200" dirty="0" smtClean="0"/>
              <a:t>Tubercular Abdominal cocoon/</a:t>
            </a:r>
            <a:r>
              <a:rPr lang="en-US" sz="3200" dirty="0" err="1" smtClean="0"/>
              <a:t>Fibroadhesive</a:t>
            </a:r>
            <a:r>
              <a:rPr lang="en-US" sz="3200" dirty="0" smtClean="0"/>
              <a:t> /</a:t>
            </a:r>
            <a:r>
              <a:rPr lang="en-US" sz="3200" dirty="0" err="1" smtClean="0"/>
              <a:t>Sclerosing</a:t>
            </a:r>
            <a:r>
              <a:rPr lang="en-US" sz="3200" dirty="0" smtClean="0"/>
              <a:t> encapsulating peritonitis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91600" cy="57150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Abdominal cocoon is  a rare complication of abdominal tuberculosis and also a rare cause of intestinal obstruction . </a:t>
            </a:r>
          </a:p>
          <a:p>
            <a:r>
              <a:rPr lang="en-US" sz="2600" dirty="0" smtClean="0"/>
              <a:t>  </a:t>
            </a:r>
            <a:r>
              <a:rPr lang="en-US" sz="2600" dirty="0" err="1" smtClean="0"/>
              <a:t>Characterised</a:t>
            </a:r>
            <a:r>
              <a:rPr lang="en-US" sz="2600" dirty="0" smtClean="0"/>
              <a:t> by thickening and fibrosis of peritoneum with subsequent wrapping of the variable length of small and sometimes, large bowel .</a:t>
            </a:r>
          </a:p>
          <a:p>
            <a:r>
              <a:rPr lang="en-US" sz="2600" dirty="0" smtClean="0"/>
              <a:t>Early recognition, early management  may prevent the need for operative intervention or bowel resection</a:t>
            </a:r>
            <a:endParaRPr lang="en-US" sz="2600" dirty="0"/>
          </a:p>
        </p:txBody>
      </p:sp>
      <p:pic>
        <p:nvPicPr>
          <p:cNvPr id="4" name="Google Shape;274;gd2c035e7b0_0_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5800" y="4267200"/>
            <a:ext cx="3581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75;gd2c035e7b0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200" y="4267200"/>
            <a:ext cx="36576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Clinical Features cont….TBP</a:t>
            </a:r>
            <a:endParaRPr lang="en-US" sz="3200" dirty="0"/>
          </a:p>
        </p:txBody>
      </p:sp>
      <p:pic>
        <p:nvPicPr>
          <p:cNvPr id="880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838200"/>
            <a:ext cx="7467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Left Arrow 4"/>
          <p:cNvSpPr/>
          <p:nvPr/>
        </p:nvSpPr>
        <p:spPr>
          <a:xfrm>
            <a:off x="7239000" y="4495800"/>
            <a:ext cx="762000" cy="332232"/>
          </a:xfrm>
          <a:prstGeom prst="lef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7315200" y="2362200"/>
            <a:ext cx="762000" cy="304800"/>
          </a:xfrm>
          <a:prstGeom prst="lef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7239000" y="3200400"/>
            <a:ext cx="838200" cy="304800"/>
          </a:xfrm>
          <a:prstGeom prst="lef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Diagnosis Of Abdominal TB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76400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</p:txBody>
      </p:sp>
      <p:pic>
        <p:nvPicPr>
          <p:cNvPr id="133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676400"/>
            <a:ext cx="4495800" cy="4876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5" name="Google Shape;188;gd2c035e7b0_0_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47800"/>
            <a:ext cx="4495800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991600" cy="5486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/>
              <a:t>Investigations reveals:</a:t>
            </a:r>
          </a:p>
          <a:p>
            <a:r>
              <a:rPr lang="en-US" sz="2800" dirty="0" err="1" smtClean="0"/>
              <a:t>Hb</a:t>
            </a:r>
            <a:r>
              <a:rPr lang="en-US" sz="2800" dirty="0" smtClean="0"/>
              <a:t>% 9.0 gm/dl,ESR-80 mm at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hr,CRP-20 </a:t>
            </a:r>
          </a:p>
          <a:p>
            <a:r>
              <a:rPr lang="en-US" sz="2800" dirty="0" err="1" smtClean="0"/>
              <a:t>S.Albumin</a:t>
            </a:r>
            <a:r>
              <a:rPr lang="en-US" sz="2800" dirty="0" smtClean="0"/>
              <a:t> 2.5 gm/dl</a:t>
            </a:r>
          </a:p>
          <a:p>
            <a:r>
              <a:rPr lang="en-US" sz="2800" dirty="0" smtClean="0"/>
              <a:t>Liver and Renal function –normal</a:t>
            </a:r>
          </a:p>
          <a:p>
            <a:r>
              <a:rPr lang="en-US" sz="2800" dirty="0" err="1" smtClean="0"/>
              <a:t>Ascitic</a:t>
            </a:r>
            <a:r>
              <a:rPr lang="en-US" sz="2800" dirty="0" smtClean="0"/>
              <a:t> fluid study-</a:t>
            </a:r>
            <a:r>
              <a:rPr lang="en-US" sz="2800" dirty="0" err="1" smtClean="0"/>
              <a:t>Exudative,Protein</a:t>
            </a:r>
            <a:r>
              <a:rPr lang="en-US" sz="2800" dirty="0" smtClean="0"/>
              <a:t> &gt;3.3 gm/</a:t>
            </a:r>
            <a:r>
              <a:rPr lang="en-US" sz="2800" dirty="0" err="1" smtClean="0"/>
              <a:t>dl,Lymphocyte</a:t>
            </a:r>
            <a:r>
              <a:rPr lang="en-US" sz="2800" dirty="0" smtClean="0"/>
              <a:t> &gt;92%,ADA-48 U/L</a:t>
            </a:r>
          </a:p>
          <a:p>
            <a:r>
              <a:rPr lang="en-US" sz="2800" dirty="0" smtClean="0"/>
              <a:t>USG of Abdomen-Thickened bowel </a:t>
            </a:r>
            <a:r>
              <a:rPr lang="en-US" sz="2800" dirty="0" err="1" smtClean="0"/>
              <a:t>wall,Ascites,Mesenteric</a:t>
            </a:r>
            <a:r>
              <a:rPr lang="en-US" sz="2800" dirty="0" smtClean="0"/>
              <a:t> </a:t>
            </a:r>
            <a:r>
              <a:rPr lang="en-US" sz="2800" dirty="0" err="1" smtClean="0"/>
              <a:t>thickening,Enlarged</a:t>
            </a:r>
            <a:r>
              <a:rPr lang="en-US" sz="2800" dirty="0" smtClean="0"/>
              <a:t> LN</a:t>
            </a:r>
          </a:p>
          <a:p>
            <a:r>
              <a:rPr lang="en-US" sz="2800" dirty="0" smtClean="0"/>
              <a:t>Colonoscopy-</a:t>
            </a:r>
            <a:r>
              <a:rPr lang="en-US" sz="2800" dirty="0" err="1" smtClean="0"/>
              <a:t>Ulcerations,Mucosal</a:t>
            </a:r>
            <a:r>
              <a:rPr lang="en-US" sz="2800" dirty="0" smtClean="0"/>
              <a:t> </a:t>
            </a:r>
            <a:r>
              <a:rPr lang="en-US" sz="2800" dirty="0" err="1" smtClean="0"/>
              <a:t>nodules,deformed</a:t>
            </a:r>
            <a:r>
              <a:rPr lang="en-US" sz="2800" dirty="0" smtClean="0"/>
              <a:t> </a:t>
            </a:r>
            <a:r>
              <a:rPr lang="en-US" sz="2800" dirty="0" err="1" smtClean="0"/>
              <a:t>ileocaecal</a:t>
            </a:r>
            <a:r>
              <a:rPr lang="en-US" sz="2800" dirty="0" smtClean="0"/>
              <a:t> valve and mucosal </a:t>
            </a:r>
            <a:r>
              <a:rPr lang="en-US" sz="2800" dirty="0" err="1" smtClean="0"/>
              <a:t>oedema</a:t>
            </a: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dirty="0" smtClean="0"/>
              <a:t>Diagnosis and Investigations cont..</a:t>
            </a:r>
            <a:endParaRPr lang="en-US" sz="3600" dirty="0"/>
          </a:p>
        </p:txBody>
      </p:sp>
      <p:pic>
        <p:nvPicPr>
          <p:cNvPr id="8294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4038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947" name="AutoShape 3" descr="file:///C:/Users/User/Downloads/1511459580-Mantoux-test-skin-measurement-using-measuring-tape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49" name="AutoShape 5" descr="file:///C:/Users/User/Downloads/1511459580-Mantoux-test-skin-measurement-using-measuring-tape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295400"/>
            <a:ext cx="3505200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76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Chest X-RAY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/>
              <a:t>Evidence of TB in a chest X-ray supports the diagnosis but a normal chest X-ray does not rule it out.</a:t>
            </a:r>
          </a:p>
          <a:p>
            <a:pPr algn="just"/>
            <a:r>
              <a:rPr lang="en-US" sz="2800" dirty="0" smtClean="0"/>
              <a:t>May show co-existing active or old healed pulmonary lesions. </a:t>
            </a:r>
          </a:p>
          <a:p>
            <a:endParaRPr lang="en-US" sz="2800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2895600"/>
            <a:ext cx="29908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dirty="0" smtClean="0"/>
              <a:t>Plain X-Ray Abdomen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562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dirty="0" smtClean="0"/>
              <a:t>May show- </a:t>
            </a:r>
          </a:p>
          <a:p>
            <a:pPr lvl="1" algn="just">
              <a:buNone/>
            </a:pPr>
            <a:endParaRPr lang="en-US" sz="2600" dirty="0" smtClean="0">
              <a:solidFill>
                <a:srgbClr val="002060"/>
              </a:solidFill>
            </a:endParaRPr>
          </a:p>
          <a:p>
            <a:pPr lvl="1" algn="just"/>
            <a:r>
              <a:rPr lang="en-US" sz="2600" dirty="0" smtClean="0">
                <a:solidFill>
                  <a:srgbClr val="002060"/>
                </a:solidFill>
              </a:rPr>
              <a:t>features of obstruction </a:t>
            </a:r>
            <a:r>
              <a:rPr lang="en-US" sz="2600" i="1" dirty="0" smtClean="0">
                <a:solidFill>
                  <a:srgbClr val="002060"/>
                </a:solidFill>
              </a:rPr>
              <a:t>i.e., </a:t>
            </a:r>
            <a:r>
              <a:rPr lang="en-US" sz="2600" dirty="0" smtClean="0">
                <a:solidFill>
                  <a:srgbClr val="002060"/>
                </a:solidFill>
              </a:rPr>
              <a:t>dilated bowel loops with  </a:t>
            </a:r>
          </a:p>
          <a:p>
            <a:pPr lvl="1" algn="just">
              <a:buNone/>
            </a:pPr>
            <a:r>
              <a:rPr lang="en-US" sz="2600" dirty="0" smtClean="0">
                <a:solidFill>
                  <a:srgbClr val="002060"/>
                </a:solidFill>
              </a:rPr>
              <a:t>                                                       multiple air fluid levels, </a:t>
            </a:r>
          </a:p>
          <a:p>
            <a:pPr lvl="1" algn="just"/>
            <a:r>
              <a:rPr lang="en-US" sz="2600" dirty="0" smtClean="0">
                <a:solidFill>
                  <a:srgbClr val="002060"/>
                </a:solidFill>
              </a:rPr>
              <a:t>evidence of </a:t>
            </a:r>
            <a:r>
              <a:rPr lang="en-US" sz="2600" dirty="0" err="1" smtClean="0">
                <a:solidFill>
                  <a:srgbClr val="002060"/>
                </a:solidFill>
              </a:rPr>
              <a:t>ascitis</a:t>
            </a:r>
            <a:r>
              <a:rPr lang="en-US" sz="2600" dirty="0" smtClean="0">
                <a:solidFill>
                  <a:srgbClr val="002060"/>
                </a:solidFill>
              </a:rPr>
              <a:t>, </a:t>
            </a:r>
          </a:p>
          <a:p>
            <a:pPr lvl="1" algn="just"/>
            <a:r>
              <a:rPr lang="en-US" sz="2600" dirty="0" smtClean="0">
                <a:solidFill>
                  <a:srgbClr val="002060"/>
                </a:solidFill>
              </a:rPr>
              <a:t>perforation  </a:t>
            </a:r>
          </a:p>
          <a:p>
            <a:pPr lvl="1" algn="just"/>
            <a:r>
              <a:rPr lang="en-US" sz="2600" dirty="0" err="1" smtClean="0">
                <a:solidFill>
                  <a:srgbClr val="002060"/>
                </a:solidFill>
              </a:rPr>
              <a:t>intussusception</a:t>
            </a:r>
            <a:r>
              <a:rPr lang="en-US" sz="2600" dirty="0" smtClean="0">
                <a:solidFill>
                  <a:srgbClr val="002060"/>
                </a:solidFill>
              </a:rPr>
              <a:t>.</a:t>
            </a:r>
          </a:p>
          <a:p>
            <a:pPr lvl="1" algn="just"/>
            <a:r>
              <a:rPr lang="en-US" sz="2600" dirty="0" err="1" smtClean="0">
                <a:solidFill>
                  <a:srgbClr val="002060"/>
                </a:solidFill>
              </a:rPr>
              <a:t>Enteroliths:Calculus</a:t>
            </a:r>
            <a:r>
              <a:rPr lang="en-US" sz="2600" dirty="0" smtClean="0">
                <a:solidFill>
                  <a:srgbClr val="002060"/>
                </a:solidFill>
              </a:rPr>
              <a:t> formed anywhere in the GIT</a:t>
            </a:r>
          </a:p>
          <a:p>
            <a:pPr lvl="1" algn="just">
              <a:buNone/>
            </a:pPr>
            <a:r>
              <a:rPr lang="en-US" sz="2600" dirty="0" smtClean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en-US" sz="2800" dirty="0" smtClean="0"/>
              <a:t>In addition, there may be- </a:t>
            </a:r>
          </a:p>
          <a:p>
            <a:pPr lvl="1" algn="just"/>
            <a:r>
              <a:rPr lang="en-US" sz="2600" dirty="0" smtClean="0">
                <a:solidFill>
                  <a:srgbClr val="002060"/>
                </a:solidFill>
              </a:rPr>
              <a:t>calcified lymph nodes, </a:t>
            </a:r>
          </a:p>
          <a:p>
            <a:pPr lvl="1" algn="just"/>
            <a:r>
              <a:rPr lang="en-US" sz="2600" dirty="0" smtClean="0">
                <a:solidFill>
                  <a:srgbClr val="002060"/>
                </a:solidFill>
              </a:rPr>
              <a:t>calcified </a:t>
            </a:r>
            <a:r>
              <a:rPr lang="en-US" sz="2600" dirty="0" err="1" smtClean="0">
                <a:solidFill>
                  <a:srgbClr val="002060"/>
                </a:solidFill>
              </a:rPr>
              <a:t>granulomas</a:t>
            </a:r>
            <a:endParaRPr lang="en-US" sz="2600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32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19200"/>
            <a:ext cx="6781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i="1" dirty="0" smtClean="0"/>
              <a:t>Small bowel barium meal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5626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dirty="0" smtClean="0"/>
              <a:t>The features may be seen: </a:t>
            </a:r>
          </a:p>
          <a:p>
            <a:pPr lvl="1" algn="just"/>
            <a:r>
              <a:rPr lang="en-US" sz="2600" dirty="0" smtClean="0">
                <a:solidFill>
                  <a:srgbClr val="002060"/>
                </a:solidFill>
              </a:rPr>
              <a:t>accelerated intestinal transit;</a:t>
            </a:r>
          </a:p>
          <a:p>
            <a:pPr lvl="1" algn="just"/>
            <a:r>
              <a:rPr lang="en-US" sz="2600" dirty="0" err="1" smtClean="0">
                <a:solidFill>
                  <a:srgbClr val="002060"/>
                </a:solidFill>
              </a:rPr>
              <a:t>hypersegmentation</a:t>
            </a:r>
            <a:r>
              <a:rPr lang="en-US" sz="2600" dirty="0" smtClean="0">
                <a:solidFill>
                  <a:srgbClr val="002060"/>
                </a:solidFill>
              </a:rPr>
              <a:t> of the barium column </a:t>
            </a:r>
            <a:r>
              <a:rPr lang="en-US" sz="2600" dirty="0" smtClean="0">
                <a:solidFill>
                  <a:srgbClr val="00B050"/>
                </a:solidFill>
              </a:rPr>
              <a:t>(“chicken intestine”)</a:t>
            </a:r>
            <a:r>
              <a:rPr lang="en-US" sz="2600" dirty="0" smtClean="0">
                <a:solidFill>
                  <a:srgbClr val="002060"/>
                </a:solidFill>
              </a:rPr>
              <a:t>,  </a:t>
            </a:r>
          </a:p>
          <a:p>
            <a:pPr lvl="1" algn="just"/>
            <a:r>
              <a:rPr lang="en-US" sz="2600" dirty="0" smtClean="0">
                <a:solidFill>
                  <a:srgbClr val="002060"/>
                </a:solidFill>
              </a:rPr>
              <a:t>luminal </a:t>
            </a:r>
            <a:r>
              <a:rPr lang="en-US" sz="2600" dirty="0" err="1" smtClean="0">
                <a:solidFill>
                  <a:srgbClr val="002060"/>
                </a:solidFill>
              </a:rPr>
              <a:t>stenosis</a:t>
            </a:r>
            <a:r>
              <a:rPr lang="en-US" sz="2600" dirty="0" smtClean="0">
                <a:solidFill>
                  <a:srgbClr val="002060"/>
                </a:solidFill>
              </a:rPr>
              <a:t> with smooth but stiff contours </a:t>
            </a:r>
            <a:r>
              <a:rPr lang="en-US" sz="2600" dirty="0" smtClean="0">
                <a:solidFill>
                  <a:srgbClr val="00B050"/>
                </a:solidFill>
              </a:rPr>
              <a:t>(“hour glass </a:t>
            </a:r>
            <a:r>
              <a:rPr lang="en-US" sz="2600" dirty="0" err="1" smtClean="0">
                <a:solidFill>
                  <a:srgbClr val="00B050"/>
                </a:solidFill>
              </a:rPr>
              <a:t>stenosis</a:t>
            </a:r>
            <a:r>
              <a:rPr lang="en-US" sz="2600" dirty="0" smtClean="0">
                <a:solidFill>
                  <a:srgbClr val="00B050"/>
                </a:solidFill>
              </a:rPr>
              <a:t>”)</a:t>
            </a:r>
            <a:r>
              <a:rPr lang="en-US" sz="2600" dirty="0" smtClean="0">
                <a:solidFill>
                  <a:srgbClr val="002060"/>
                </a:solidFill>
              </a:rPr>
              <a:t>, multiple strictures with segmental dilatation of bowel loops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Chicken intestine in Barium meal</a:t>
            </a:r>
            <a:endParaRPr lang="en-US" sz="3600" dirty="0"/>
          </a:p>
        </p:txBody>
      </p:sp>
      <p:pic>
        <p:nvPicPr>
          <p:cNvPr id="134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4648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49" name="AutoShape 5" descr="file:///C:/Users/User/Downloads/rooster-standing-on-white-background-260nw-60545477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51" name="AutoShape 7" descr="file:///C:/Users/User/Downloads/rooster-standing-on-white-background-260nw-60545477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53" name="AutoShape 9" descr="file:///C:/Users/User/Downloads/rooster-standing-on-white-background-260nw-60545477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55" name="AutoShape 11" descr="file:///C:/Users/User/Downloads/rooster-standing-on-white-background-260nw-60545477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415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295400"/>
            <a:ext cx="4191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Hourglass deformity</a:t>
            </a:r>
            <a:endParaRPr lang="en-US" sz="3600" dirty="0"/>
          </a:p>
        </p:txBody>
      </p:sp>
      <p:pic>
        <p:nvPicPr>
          <p:cNvPr id="13516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295400"/>
            <a:ext cx="4114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5171" name="AutoShape 3" descr="file:///C:/Users/User/Downloads/photo-1518281361980-b26bfd556770.webp"/>
          <p:cNvSpPr>
            <a:spLocks noChangeAspect="1" noChangeArrowheads="1"/>
          </p:cNvSpPr>
          <p:nvPr/>
        </p:nvSpPr>
        <p:spPr bwMode="auto">
          <a:xfrm>
            <a:off x="155575" y="-2765425"/>
            <a:ext cx="4019550" cy="57721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95400"/>
            <a:ext cx="441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Left Arrow 5"/>
          <p:cNvSpPr/>
          <p:nvPr/>
        </p:nvSpPr>
        <p:spPr>
          <a:xfrm>
            <a:off x="8165592" y="44958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Barium enema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13556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800" dirty="0" smtClean="0"/>
              <a:t>The following features may be seen: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	 Spasm and </a:t>
            </a:r>
            <a:r>
              <a:rPr lang="en-US" sz="2800" dirty="0" err="1" smtClean="0">
                <a:solidFill>
                  <a:srgbClr val="002060"/>
                </a:solidFill>
              </a:rPr>
              <a:t>oedema</a:t>
            </a:r>
            <a:r>
              <a:rPr lang="en-US" sz="2800" dirty="0" smtClean="0">
                <a:solidFill>
                  <a:srgbClr val="002060"/>
                </a:solidFill>
              </a:rPr>
              <a:t> of the </a:t>
            </a:r>
            <a:r>
              <a:rPr lang="en-US" sz="2800" dirty="0" err="1" smtClean="0">
                <a:solidFill>
                  <a:srgbClr val="002060"/>
                </a:solidFill>
              </a:rPr>
              <a:t>ileocaecal</a:t>
            </a:r>
            <a:r>
              <a:rPr lang="en-US" sz="2800" dirty="0" smtClean="0">
                <a:solidFill>
                  <a:srgbClr val="002060"/>
                </a:solidFill>
              </a:rPr>
              <a:t> valve(In early involvement)</a:t>
            </a:r>
          </a:p>
          <a:p>
            <a:pPr algn="just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	  Thickening of the lips of the </a:t>
            </a:r>
            <a:r>
              <a:rPr lang="en-US" sz="2800" dirty="0" err="1" smtClean="0">
                <a:solidFill>
                  <a:srgbClr val="002060"/>
                </a:solidFill>
              </a:rPr>
              <a:t>ileocaecal</a:t>
            </a:r>
            <a:r>
              <a:rPr lang="en-US" sz="2800" dirty="0" smtClean="0">
                <a:solidFill>
                  <a:srgbClr val="002060"/>
                </a:solidFill>
              </a:rPr>
              <a:t> valve 	and/or wide gaping of the valve with narrowing 	of the terminal ileum </a:t>
            </a:r>
            <a:r>
              <a:rPr lang="en-US" sz="2800" dirty="0" smtClean="0">
                <a:solidFill>
                  <a:srgbClr val="00B050"/>
                </a:solidFill>
              </a:rPr>
              <a:t>(“</a:t>
            </a:r>
            <a:r>
              <a:rPr lang="en-US" sz="2800" dirty="0" err="1" smtClean="0">
                <a:solidFill>
                  <a:srgbClr val="00B050"/>
                </a:solidFill>
              </a:rPr>
              <a:t>Fleischner</a:t>
            </a:r>
            <a:r>
              <a:rPr lang="en-US" sz="2800" dirty="0" smtClean="0">
                <a:solidFill>
                  <a:srgbClr val="00B050"/>
                </a:solidFill>
              </a:rPr>
              <a:t>” or “inverted 	umbrella sign”)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0" y="1600200"/>
            <a:ext cx="457200" cy="33223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0" y="3048000"/>
            <a:ext cx="609600" cy="33223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dirty="0" smtClean="0"/>
              <a:t>Inverted umbrella sign</a:t>
            </a:r>
            <a:endParaRPr lang="en-US" sz="3600" dirty="0"/>
          </a:p>
        </p:txBody>
      </p:sp>
      <p:pic>
        <p:nvPicPr>
          <p:cNvPr id="152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4876800" cy="563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914400"/>
            <a:ext cx="3733800" cy="563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7" name="Left Arrow 6"/>
          <p:cNvSpPr/>
          <p:nvPr/>
        </p:nvSpPr>
        <p:spPr>
          <a:xfrm>
            <a:off x="3657600" y="4495800"/>
            <a:ext cx="978408" cy="228600"/>
          </a:xfrm>
          <a:prstGeom prst="lef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Barium enema cont….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algn="just">
              <a:buNone/>
            </a:pPr>
            <a:r>
              <a:rPr lang="en-US" sz="2800" dirty="0" smtClean="0">
                <a:solidFill>
                  <a:srgbClr val="00B050"/>
                </a:solidFill>
              </a:rPr>
              <a:t>      “Conical </a:t>
            </a:r>
            <a:r>
              <a:rPr lang="en-US" sz="2800" dirty="0" err="1" smtClean="0">
                <a:solidFill>
                  <a:srgbClr val="00B050"/>
                </a:solidFill>
              </a:rPr>
              <a:t>caecum</a:t>
            </a:r>
            <a:r>
              <a:rPr lang="en-US" sz="2800" dirty="0" smtClean="0">
                <a:solidFill>
                  <a:srgbClr val="00B050"/>
                </a:solidFill>
              </a:rPr>
              <a:t>”</a:t>
            </a:r>
            <a:r>
              <a:rPr lang="en-US" sz="2800" dirty="0" smtClean="0">
                <a:solidFill>
                  <a:srgbClr val="002060"/>
                </a:solidFill>
              </a:rPr>
              <a:t>, shrunken in size &amp; pulled 	out of the iliac </a:t>
            </a:r>
            <a:r>
              <a:rPr lang="en-US" sz="2800" dirty="0" err="1" smtClean="0">
                <a:solidFill>
                  <a:srgbClr val="002060"/>
                </a:solidFill>
              </a:rPr>
              <a:t>fossa</a:t>
            </a:r>
            <a:r>
              <a:rPr lang="en-US" sz="2800" dirty="0" smtClean="0">
                <a:solidFill>
                  <a:srgbClr val="002060"/>
                </a:solidFill>
              </a:rPr>
              <a:t> due to contraction &amp; 	fibrosis of the </a:t>
            </a:r>
            <a:r>
              <a:rPr lang="en-US" sz="2800" dirty="0" err="1" smtClean="0">
                <a:solidFill>
                  <a:srgbClr val="002060"/>
                </a:solidFill>
              </a:rPr>
              <a:t>mesocolon</a:t>
            </a:r>
            <a:r>
              <a:rPr lang="en-US" sz="2800" dirty="0" smtClean="0">
                <a:solidFill>
                  <a:srgbClr val="002060"/>
                </a:solidFill>
              </a:rPr>
              <a:t>.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981200"/>
            <a:ext cx="533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ight Arrow 4"/>
          <p:cNvSpPr/>
          <p:nvPr/>
        </p:nvSpPr>
        <p:spPr>
          <a:xfrm>
            <a:off x="0" y="1066800"/>
            <a:ext cx="609600" cy="2286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143000"/>
            <a:ext cx="59055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Barium enema cont……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15400" cy="5410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>
                <a:solidFill>
                  <a:srgbClr val="002060"/>
                </a:solidFill>
              </a:rPr>
              <a:t>	</a:t>
            </a:r>
            <a:r>
              <a:rPr lang="en-US" sz="2800" dirty="0" smtClean="0">
                <a:solidFill>
                  <a:srgbClr val="002060"/>
                </a:solidFill>
              </a:rPr>
              <a:t>Loss of normal </a:t>
            </a:r>
            <a:r>
              <a:rPr lang="en-US" sz="2800" dirty="0" err="1" smtClean="0">
                <a:solidFill>
                  <a:srgbClr val="002060"/>
                </a:solidFill>
              </a:rPr>
              <a:t>ileocaecal</a:t>
            </a:r>
            <a:r>
              <a:rPr lang="en-US" sz="2800" dirty="0" smtClean="0">
                <a:solidFill>
                  <a:srgbClr val="002060"/>
                </a:solidFill>
              </a:rPr>
              <a:t> angle &amp; dilated 	terminal ileum </a:t>
            </a:r>
            <a:r>
              <a:rPr lang="en-US" sz="2800" dirty="0" smtClean="0">
                <a:solidFill>
                  <a:srgbClr val="00B050"/>
                </a:solidFill>
              </a:rPr>
              <a:t>(“goose neck 	deformity”)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</a:p>
          <a:p>
            <a:pPr algn="just">
              <a:buNone/>
            </a:pPr>
            <a:endParaRPr lang="en-US" sz="2800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endParaRPr lang="en-US" sz="2800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endParaRPr lang="en-US" sz="2800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133600"/>
            <a:ext cx="40513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133600"/>
            <a:ext cx="3733800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ight Arrow 5"/>
          <p:cNvSpPr/>
          <p:nvPr/>
        </p:nvSpPr>
        <p:spPr>
          <a:xfrm>
            <a:off x="0" y="1219200"/>
            <a:ext cx="381000" cy="25603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55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95400"/>
            <a:ext cx="7086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eft Arrow 3"/>
          <p:cNvSpPr/>
          <p:nvPr/>
        </p:nvSpPr>
        <p:spPr>
          <a:xfrm>
            <a:off x="5257800" y="4572000"/>
            <a:ext cx="978408" cy="228600"/>
          </a:xfrm>
          <a:prstGeom prst="lef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Barium enema cont….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715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 	</a:t>
            </a:r>
            <a:r>
              <a:rPr lang="en-US" sz="2800" dirty="0" smtClean="0">
                <a:solidFill>
                  <a:srgbClr val="00B050"/>
                </a:solidFill>
              </a:rPr>
              <a:t>“String sign” </a:t>
            </a:r>
            <a:r>
              <a:rPr lang="en-US" sz="2800" dirty="0" smtClean="0">
                <a:solidFill>
                  <a:srgbClr val="002060"/>
                </a:solidFill>
              </a:rPr>
              <a:t>– </a:t>
            </a:r>
            <a:r>
              <a:rPr lang="en-US" sz="2800" dirty="0" err="1" smtClean="0">
                <a:solidFill>
                  <a:srgbClr val="002060"/>
                </a:solidFill>
              </a:rPr>
              <a:t>persistant</a:t>
            </a:r>
            <a:r>
              <a:rPr lang="en-US" sz="2800" dirty="0" smtClean="0">
                <a:solidFill>
                  <a:srgbClr val="002060"/>
                </a:solidFill>
              </a:rPr>
              <a:t> narrow stream of 	barium indicating </a:t>
            </a:r>
            <a:r>
              <a:rPr lang="en-US" sz="2800" dirty="0" err="1" smtClean="0">
                <a:solidFill>
                  <a:srgbClr val="002060"/>
                </a:solidFill>
              </a:rPr>
              <a:t>stenosis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</a:p>
          <a:p>
            <a:pPr algn="just">
              <a:buNone/>
            </a:pPr>
            <a:endParaRPr lang="en-US" sz="2800" dirty="0" smtClean="0"/>
          </a:p>
          <a:p>
            <a:pPr algn="just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Both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Stierlin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and String signs can also be seen in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Crohn's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disease and hence are not specific for TB.</a:t>
            </a:r>
          </a:p>
          <a:p>
            <a:pPr algn="just">
              <a:buNone/>
            </a:pPr>
            <a:endParaRPr lang="en-US" sz="2800" dirty="0" smtClean="0"/>
          </a:p>
          <a:p>
            <a:pPr algn="just">
              <a:buNone/>
            </a:pPr>
            <a:endParaRPr lang="en-US" sz="2800" dirty="0" smtClean="0"/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0" y="838200"/>
            <a:ext cx="533400" cy="304800"/>
          </a:xfrm>
          <a:prstGeom prst="rightArrow">
            <a:avLst>
              <a:gd name="adj1" fmla="val 50000"/>
              <a:gd name="adj2" fmla="val 4799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52800"/>
            <a:ext cx="4191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276600"/>
            <a:ext cx="4038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USG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5334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800" dirty="0" smtClean="0"/>
              <a:t>The following features may be seen, usually in combination.</a:t>
            </a:r>
          </a:p>
          <a:p>
            <a:pPr algn="just">
              <a:buNone/>
            </a:pPr>
            <a:endParaRPr lang="en-US" sz="2800" dirty="0" smtClean="0"/>
          </a:p>
          <a:p>
            <a:pPr algn="just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(</a:t>
            </a:r>
            <a:r>
              <a:rPr lang="en-US" sz="2800" dirty="0" err="1" smtClean="0">
                <a:solidFill>
                  <a:srgbClr val="002060"/>
                </a:solidFill>
              </a:rPr>
              <a:t>i</a:t>
            </a:r>
            <a:r>
              <a:rPr lang="en-US" sz="2800" dirty="0" smtClean="0">
                <a:solidFill>
                  <a:srgbClr val="002060"/>
                </a:solidFill>
              </a:rPr>
              <a:t>) </a:t>
            </a:r>
            <a:r>
              <a:rPr lang="en-US" sz="2800" dirty="0" err="1" smtClean="0">
                <a:solidFill>
                  <a:srgbClr val="002060"/>
                </a:solidFill>
              </a:rPr>
              <a:t>Loculated</a:t>
            </a:r>
            <a:r>
              <a:rPr lang="en-US" sz="2800" dirty="0" smtClean="0">
                <a:solidFill>
                  <a:srgbClr val="002060"/>
                </a:solidFill>
              </a:rPr>
              <a:t> or </a:t>
            </a:r>
            <a:r>
              <a:rPr lang="en-US" sz="2800" dirty="0" err="1" smtClean="0">
                <a:solidFill>
                  <a:srgbClr val="002060"/>
                </a:solidFill>
              </a:rPr>
              <a:t>interloop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ascites</a:t>
            </a:r>
            <a:r>
              <a:rPr lang="en-US" sz="2800" dirty="0" smtClean="0">
                <a:solidFill>
                  <a:srgbClr val="002060"/>
                </a:solidFill>
              </a:rPr>
              <a:t>(with </a:t>
            </a:r>
            <a:r>
              <a:rPr lang="en-US" sz="2800" dirty="0" err="1" smtClean="0">
                <a:solidFill>
                  <a:srgbClr val="002060"/>
                </a:solidFill>
              </a:rPr>
              <a:t>debri</a:t>
            </a:r>
            <a:r>
              <a:rPr lang="en-US" sz="2800" dirty="0" smtClean="0">
                <a:solidFill>
                  <a:srgbClr val="002060"/>
                </a:solidFill>
              </a:rPr>
              <a:t> and </a:t>
            </a:r>
            <a:r>
              <a:rPr lang="en-US" sz="2800" dirty="0" err="1" smtClean="0">
                <a:solidFill>
                  <a:srgbClr val="002060"/>
                </a:solidFill>
              </a:rPr>
              <a:t>septae</a:t>
            </a:r>
            <a:r>
              <a:rPr lang="en-US" sz="2800" dirty="0" smtClean="0">
                <a:solidFill>
                  <a:srgbClr val="002060"/>
                </a:solidFill>
              </a:rPr>
              <a:t>). </a:t>
            </a:r>
          </a:p>
          <a:p>
            <a:pPr algn="just">
              <a:buNone/>
            </a:pPr>
            <a:endParaRPr lang="en-US" sz="2800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(ii) </a:t>
            </a:r>
            <a:r>
              <a:rPr lang="en-US" sz="2800" dirty="0" smtClean="0">
                <a:solidFill>
                  <a:srgbClr val="00B050"/>
                </a:solidFill>
              </a:rPr>
              <a:t>“Club sandwich” or “sliced bread” sign</a:t>
            </a:r>
            <a:r>
              <a:rPr lang="en-US" sz="2800" dirty="0" smtClean="0">
                <a:solidFill>
                  <a:srgbClr val="002060"/>
                </a:solidFill>
              </a:rPr>
              <a:t> is due to localized fluid between </a:t>
            </a:r>
            <a:r>
              <a:rPr lang="en-US" sz="2800" dirty="0" err="1" smtClean="0">
                <a:solidFill>
                  <a:srgbClr val="002060"/>
                </a:solidFill>
              </a:rPr>
              <a:t>radially</a:t>
            </a:r>
            <a:r>
              <a:rPr lang="en-US" sz="2800" dirty="0" smtClean="0">
                <a:solidFill>
                  <a:srgbClr val="002060"/>
                </a:solidFill>
              </a:rPr>
              <a:t> oriented bowel loops, due to local exudation from the </a:t>
            </a:r>
            <a:r>
              <a:rPr lang="en-US" sz="2800" dirty="0" err="1" smtClean="0">
                <a:solidFill>
                  <a:srgbClr val="002060"/>
                </a:solidFill>
              </a:rPr>
              <a:t>inflammed</a:t>
            </a:r>
            <a:r>
              <a:rPr lang="en-US" sz="2800" dirty="0" smtClean="0">
                <a:solidFill>
                  <a:srgbClr val="002060"/>
                </a:solidFill>
              </a:rPr>
              <a:t> bowel (</a:t>
            </a:r>
            <a:r>
              <a:rPr lang="en-US" sz="2800" dirty="0" err="1" smtClean="0">
                <a:solidFill>
                  <a:srgbClr val="002060"/>
                </a:solidFill>
              </a:rPr>
              <a:t>interloop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ascitis</a:t>
            </a:r>
            <a:r>
              <a:rPr lang="en-US" sz="2800" dirty="0" smtClean="0">
                <a:solidFill>
                  <a:srgbClr val="002060"/>
                </a:solidFill>
              </a:rPr>
              <a:t>).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Club </a:t>
            </a:r>
            <a:r>
              <a:rPr lang="en-US" sz="3600" dirty="0" err="1" smtClean="0"/>
              <a:t>Sandwitch</a:t>
            </a:r>
            <a:r>
              <a:rPr lang="en-US" sz="3600" dirty="0" smtClean="0"/>
              <a:t> sign</a:t>
            </a:r>
            <a:endParaRPr lang="en-US" sz="3600" dirty="0"/>
          </a:p>
        </p:txBody>
      </p:sp>
      <p:pic>
        <p:nvPicPr>
          <p:cNvPr id="158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81200"/>
            <a:ext cx="3505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905000"/>
            <a:ext cx="39243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USG cont….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91600" cy="4876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000" dirty="0" smtClean="0">
                <a:solidFill>
                  <a:srgbClr val="002060"/>
                </a:solidFill>
              </a:rPr>
              <a:t>iii) </a:t>
            </a:r>
            <a:r>
              <a:rPr lang="en-US" sz="2800" dirty="0" err="1" smtClean="0">
                <a:solidFill>
                  <a:srgbClr val="002060"/>
                </a:solidFill>
              </a:rPr>
              <a:t>Lymphadenopathy</a:t>
            </a:r>
            <a:r>
              <a:rPr lang="en-US" sz="2800" dirty="0" smtClean="0">
                <a:solidFill>
                  <a:srgbClr val="002060"/>
                </a:solidFill>
              </a:rPr>
              <a:t> may be discrete or  matted. </a:t>
            </a:r>
          </a:p>
          <a:p>
            <a:pPr algn="just">
              <a:buNone/>
            </a:pPr>
            <a:endParaRPr lang="en-US" sz="2800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endParaRPr lang="en-US" sz="2800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	 </a:t>
            </a:r>
          </a:p>
          <a:p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2514600"/>
            <a:ext cx="624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533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8915400" cy="6096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sz="2800" dirty="0" smtClean="0">
                <a:solidFill>
                  <a:srgbClr val="002060"/>
                </a:solidFill>
              </a:rPr>
              <a:t>iv) Bowel wall thickening. </a:t>
            </a:r>
          </a:p>
          <a:p>
            <a:pPr algn="just"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(v) </a:t>
            </a:r>
            <a:r>
              <a:rPr lang="en-US" sz="2800" dirty="0" err="1" smtClean="0">
                <a:solidFill>
                  <a:srgbClr val="00B050"/>
                </a:solidFill>
              </a:rPr>
              <a:t>Pseudokidney</a:t>
            </a:r>
            <a:r>
              <a:rPr lang="en-US" sz="2800" dirty="0" smtClean="0">
                <a:solidFill>
                  <a:srgbClr val="00B050"/>
                </a:solidFill>
              </a:rPr>
              <a:t> sign (pulled up </a:t>
            </a:r>
            <a:r>
              <a:rPr lang="en-US" sz="2800" dirty="0" err="1" smtClean="0">
                <a:solidFill>
                  <a:srgbClr val="00B050"/>
                </a:solidFill>
              </a:rPr>
              <a:t>caecum</a:t>
            </a:r>
            <a:r>
              <a:rPr lang="en-US" sz="2800" dirty="0" smtClean="0">
                <a:solidFill>
                  <a:srgbClr val="00B050"/>
                </a:solidFill>
              </a:rPr>
              <a:t>)</a:t>
            </a:r>
            <a:r>
              <a:rPr lang="en-US" sz="2800" dirty="0" smtClean="0">
                <a:solidFill>
                  <a:srgbClr val="002060"/>
                </a:solidFill>
              </a:rPr>
              <a:t>– involvement of the </a:t>
            </a:r>
            <a:r>
              <a:rPr lang="en-US" sz="2800" dirty="0" err="1" smtClean="0">
                <a:solidFill>
                  <a:srgbClr val="002060"/>
                </a:solidFill>
              </a:rPr>
              <a:t>ileocaecal</a:t>
            </a:r>
            <a:r>
              <a:rPr lang="en-US" sz="2800" dirty="0" smtClean="0">
                <a:solidFill>
                  <a:srgbClr val="002060"/>
                </a:solidFill>
              </a:rPr>
              <a:t> region which is pulled up to a </a:t>
            </a:r>
            <a:r>
              <a:rPr lang="en-US" sz="2800" dirty="0" err="1" smtClean="0">
                <a:solidFill>
                  <a:srgbClr val="002060"/>
                </a:solidFill>
              </a:rPr>
              <a:t>subhepatic</a:t>
            </a:r>
            <a:r>
              <a:rPr lang="en-US" sz="2800" dirty="0" smtClean="0">
                <a:solidFill>
                  <a:srgbClr val="002060"/>
                </a:solidFill>
              </a:rPr>
              <a:t> position.</a:t>
            </a:r>
          </a:p>
          <a:p>
            <a:endParaRPr lang="en-US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0" y="25146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Computed tomography (CT) scan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/>
          </a:bodyPr>
          <a:lstStyle/>
          <a:p>
            <a:pPr algn="just"/>
            <a:r>
              <a:rPr lang="en-US" sz="3000" dirty="0" err="1" smtClean="0"/>
              <a:t>Ileocaecal</a:t>
            </a:r>
            <a:r>
              <a:rPr lang="en-US" sz="3000" dirty="0" smtClean="0"/>
              <a:t> tuberculosis is usually </a:t>
            </a:r>
            <a:r>
              <a:rPr lang="en-US" sz="3000" dirty="0" err="1" smtClean="0"/>
              <a:t>hyperplastic</a:t>
            </a:r>
            <a:r>
              <a:rPr lang="en-US" sz="3000" dirty="0" smtClean="0"/>
              <a:t> and well evaluated on CT scan.</a:t>
            </a:r>
          </a:p>
          <a:p>
            <a:pPr algn="just"/>
            <a:r>
              <a:rPr lang="en-US" sz="3000" dirty="0" smtClean="0"/>
              <a:t>High density </a:t>
            </a:r>
            <a:r>
              <a:rPr lang="en-US" sz="3000" dirty="0" err="1" smtClean="0"/>
              <a:t>ascites</a:t>
            </a:r>
            <a:endParaRPr lang="en-US" sz="3000" dirty="0" smtClean="0"/>
          </a:p>
          <a:p>
            <a:pPr algn="just"/>
            <a:r>
              <a:rPr lang="en-US" sz="3000" dirty="0" err="1" smtClean="0"/>
              <a:t>Lympadenopathy</a:t>
            </a:r>
            <a:r>
              <a:rPr lang="en-US" sz="3000" dirty="0" smtClean="0"/>
              <a:t> with </a:t>
            </a:r>
            <a:r>
              <a:rPr lang="en-US" sz="3000" dirty="0" err="1" smtClean="0"/>
              <a:t>ascites</a:t>
            </a:r>
            <a:endParaRPr lang="en-US" sz="3000" dirty="0" smtClean="0"/>
          </a:p>
          <a:p>
            <a:pPr algn="just"/>
            <a:r>
              <a:rPr lang="en-US" sz="3000" dirty="0" smtClean="0"/>
              <a:t>Bowel wall thickening</a:t>
            </a:r>
          </a:p>
          <a:p>
            <a:pPr algn="just"/>
            <a:r>
              <a:rPr lang="en-US" sz="3000" dirty="0" err="1" smtClean="0"/>
              <a:t>Omental</a:t>
            </a:r>
            <a:r>
              <a:rPr lang="en-US" sz="3000" dirty="0" smtClean="0"/>
              <a:t> thickening-</a:t>
            </a:r>
            <a:r>
              <a:rPr lang="en-US" sz="3000" dirty="0" err="1" smtClean="0"/>
              <a:t>omental</a:t>
            </a:r>
            <a:r>
              <a:rPr lang="en-US" sz="3000" dirty="0" smtClean="0"/>
              <a:t> cake appearance</a:t>
            </a:r>
          </a:p>
          <a:p>
            <a:pPr algn="just"/>
            <a:r>
              <a:rPr lang="en-US" sz="2800" dirty="0" smtClean="0"/>
              <a:t>Complications of perforation, abscess and obstruction are also seen.</a:t>
            </a:r>
          </a:p>
          <a:p>
            <a:pPr algn="just"/>
            <a:endParaRPr lang="en-US" sz="3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CT Scan cont…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91600" cy="571500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n-US" sz="2800" dirty="0" smtClean="0"/>
          </a:p>
          <a:p>
            <a:pPr algn="just"/>
            <a:r>
              <a:rPr lang="en-US" sz="2600" dirty="0" smtClean="0"/>
              <a:t>Thickened peritoneum and enhancing peritoneal nodules </a:t>
            </a:r>
          </a:p>
          <a:p>
            <a:pPr algn="just"/>
            <a:endParaRPr lang="en-US" sz="2600" dirty="0" smtClean="0"/>
          </a:p>
          <a:p>
            <a:pPr algn="just"/>
            <a:r>
              <a:rPr lang="en-US" sz="2600" dirty="0" smtClean="0"/>
              <a:t> The mesenteric, mesenteric root, celiac, </a:t>
            </a:r>
            <a:r>
              <a:rPr lang="en-US" sz="2600" dirty="0" err="1" smtClean="0"/>
              <a:t>porta</a:t>
            </a:r>
            <a:r>
              <a:rPr lang="en-US" sz="2600" dirty="0" smtClean="0"/>
              <a:t> </a:t>
            </a:r>
            <a:r>
              <a:rPr lang="en-US" sz="2600" dirty="0" err="1" smtClean="0"/>
              <a:t>hepatis</a:t>
            </a:r>
            <a:r>
              <a:rPr lang="en-US" sz="2600" dirty="0" smtClean="0"/>
              <a:t> and </a:t>
            </a:r>
            <a:r>
              <a:rPr lang="en-US" sz="2600" dirty="0" err="1" smtClean="0"/>
              <a:t>peripancreatic</a:t>
            </a:r>
            <a:r>
              <a:rPr lang="en-US" sz="2600" dirty="0" smtClean="0"/>
              <a:t> nodes are characteristically involved.</a:t>
            </a:r>
          </a:p>
          <a:p>
            <a:pPr algn="just"/>
            <a:endParaRPr lang="en-US" sz="2800" dirty="0" smtClean="0"/>
          </a:p>
          <a:p>
            <a:pPr algn="just">
              <a:buNone/>
            </a:pPr>
            <a:endParaRPr lang="en-US" dirty="0" smtClean="0"/>
          </a:p>
          <a:p>
            <a:pPr algn="just">
              <a:buNone/>
            </a:pPr>
            <a:endParaRPr lang="en-US" sz="1100" dirty="0" smtClean="0"/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733800"/>
            <a:ext cx="40513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733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smtClean="0"/>
              <a:t>Colonoscopy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541020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endParaRPr lang="en-US" sz="2800" dirty="0" smtClean="0"/>
          </a:p>
          <a:p>
            <a:pPr algn="just"/>
            <a:r>
              <a:rPr lang="en-US" sz="2800" dirty="0" err="1" smtClean="0"/>
              <a:t>Ulcearation</a:t>
            </a:r>
            <a:r>
              <a:rPr lang="en-US" sz="2800" dirty="0" smtClean="0"/>
              <a:t> is the most common finding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err="1" smtClean="0"/>
              <a:t>Ileocaecal</a:t>
            </a:r>
            <a:r>
              <a:rPr lang="en-US" sz="2800" dirty="0" smtClean="0"/>
              <a:t> valve may be </a:t>
            </a:r>
            <a:r>
              <a:rPr lang="en-US" sz="2800" dirty="0" err="1" smtClean="0"/>
              <a:t>oedematous</a:t>
            </a:r>
            <a:r>
              <a:rPr lang="en-US" sz="2800" dirty="0" smtClean="0"/>
              <a:t> or deformed</a:t>
            </a:r>
          </a:p>
          <a:p>
            <a:pPr algn="just"/>
            <a:r>
              <a:rPr lang="en-US" sz="2800" dirty="0" err="1" smtClean="0"/>
              <a:t>Nodules,ulcers,pseudopolyps</a:t>
            </a:r>
            <a:r>
              <a:rPr lang="en-US" sz="2800" dirty="0" smtClean="0"/>
              <a:t> may be seen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Biopsies should be taken from the edge of the ulcers. </a:t>
            </a:r>
          </a:p>
          <a:p>
            <a:pPr algn="just">
              <a:buNone/>
            </a:pPr>
            <a:endParaRPr lang="en-US" sz="2800" dirty="0" smtClean="0"/>
          </a:p>
          <a:p>
            <a:pPr algn="just"/>
            <a:r>
              <a:rPr lang="en-US" sz="2800" dirty="0" smtClean="0"/>
              <a:t>A combination of histology and culture of the biopsy material can be expected to establish the diagnosis in over 80% of cases.</a:t>
            </a:r>
          </a:p>
          <a:p>
            <a:pPr algn="just"/>
            <a:endParaRPr lang="en-US" sz="2800" dirty="0" smtClean="0"/>
          </a:p>
          <a:p>
            <a:pPr algn="just">
              <a:buNone/>
            </a:pPr>
            <a:endParaRPr lang="en-US" sz="2800" dirty="0" smtClean="0"/>
          </a:p>
          <a:p>
            <a:pPr algn="just">
              <a:buNone/>
            </a:pPr>
            <a:r>
              <a:rPr lang="en-US" sz="2800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62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Google Shape;580;gd2c035e7b0_0_114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1066800"/>
            <a:ext cx="8686800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60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1447800"/>
            <a:ext cx="7010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err="1" smtClean="0"/>
              <a:t>Ascitic</a:t>
            </a:r>
            <a:r>
              <a:rPr lang="en-US" sz="3600" dirty="0" smtClean="0"/>
              <a:t> fluid Study</a:t>
            </a:r>
            <a:endParaRPr lang="en-US" sz="3600" dirty="0"/>
          </a:p>
        </p:txBody>
      </p:sp>
      <p:pic>
        <p:nvPicPr>
          <p:cNvPr id="161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8046156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 err="1" smtClean="0"/>
              <a:t>Ascitic</a:t>
            </a:r>
            <a:r>
              <a:rPr lang="en-US" sz="3200" b="1" dirty="0" smtClean="0"/>
              <a:t> fluid examination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55626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/>
              <a:t>The </a:t>
            </a:r>
            <a:r>
              <a:rPr lang="en-US" sz="2800" dirty="0" err="1" smtClean="0"/>
              <a:t>ascitic</a:t>
            </a:r>
            <a:r>
              <a:rPr lang="en-US" sz="2800" dirty="0" smtClean="0"/>
              <a:t> fluid is straw </a:t>
            </a:r>
            <a:r>
              <a:rPr lang="en-US" sz="2800" dirty="0" err="1" smtClean="0"/>
              <a:t>coloured</a:t>
            </a:r>
            <a:r>
              <a:rPr lang="en-US" sz="2800" dirty="0" smtClean="0"/>
              <a:t> with protein &gt;2.5 g/dl.</a:t>
            </a:r>
          </a:p>
          <a:p>
            <a:pPr algn="just">
              <a:buNone/>
            </a:pPr>
            <a:r>
              <a:rPr lang="en-US" sz="2800" dirty="0" smtClean="0"/>
              <a:t>  </a:t>
            </a:r>
          </a:p>
          <a:p>
            <a:pPr algn="just"/>
            <a:r>
              <a:rPr lang="en-US" sz="2800" dirty="0" smtClean="0"/>
              <a:t>Total cell count of 150-4000/</a:t>
            </a:r>
            <a:r>
              <a:rPr lang="en-US" sz="2800" dirty="0" err="1" smtClean="0"/>
              <a:t>μl</a:t>
            </a:r>
            <a:r>
              <a:rPr lang="en-US" sz="2800" dirty="0" smtClean="0"/>
              <a:t>, consisting predominantly of lymphocytes (&gt;70%). </a:t>
            </a:r>
          </a:p>
          <a:p>
            <a:pPr algn="just">
              <a:buNone/>
            </a:pPr>
            <a:endParaRPr lang="en-US" sz="2800" dirty="0" smtClean="0"/>
          </a:p>
          <a:p>
            <a:pPr algn="just"/>
            <a:r>
              <a:rPr lang="en-US" sz="2800" dirty="0" smtClean="0"/>
              <a:t>The </a:t>
            </a:r>
            <a:r>
              <a:rPr lang="en-US" sz="2800" dirty="0" err="1" smtClean="0"/>
              <a:t>ascites</a:t>
            </a:r>
            <a:r>
              <a:rPr lang="en-US" sz="2800" dirty="0" smtClean="0"/>
              <a:t> to blood glucose ratio is less than 0.96 </a:t>
            </a:r>
          </a:p>
          <a:p>
            <a:pPr algn="just">
              <a:buNone/>
            </a:pPr>
            <a:r>
              <a:rPr lang="en-US" sz="2800" dirty="0" smtClean="0"/>
              <a:t> </a:t>
            </a:r>
          </a:p>
          <a:p>
            <a:pPr algn="just"/>
            <a:r>
              <a:rPr lang="en-US" sz="2800" dirty="0" smtClean="0"/>
              <a:t>Serum </a:t>
            </a:r>
            <a:r>
              <a:rPr lang="en-US" sz="2800" dirty="0" err="1" smtClean="0"/>
              <a:t>ascitis</a:t>
            </a:r>
            <a:r>
              <a:rPr lang="en-US" sz="2800" dirty="0" smtClean="0"/>
              <a:t> albumin gradient is less than 1.1 g/dl.</a:t>
            </a:r>
          </a:p>
          <a:p>
            <a:endParaRPr lang="en-US" dirty="0"/>
          </a:p>
        </p:txBody>
      </p:sp>
      <p:sp>
        <p:nvSpPr>
          <p:cNvPr id="4" name="Cloud 3"/>
          <p:cNvSpPr/>
          <p:nvPr/>
        </p:nvSpPr>
        <p:spPr>
          <a:xfrm>
            <a:off x="0" y="990600"/>
            <a:ext cx="457200" cy="228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0" y="1981200"/>
            <a:ext cx="457200" cy="228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0" y="3429000"/>
            <a:ext cx="457200" cy="228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0" y="4495800"/>
            <a:ext cx="457200" cy="228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dirty="0" err="1" smtClean="0"/>
              <a:t>Ascitic</a:t>
            </a:r>
            <a:r>
              <a:rPr lang="en-US" sz="3600" dirty="0" smtClean="0"/>
              <a:t> fluid cont….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563880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n-US" dirty="0" smtClean="0"/>
          </a:p>
          <a:p>
            <a:pPr algn="just"/>
            <a:r>
              <a:rPr lang="en-US" sz="2800" dirty="0" smtClean="0"/>
              <a:t>AFB staining is positive in less than 3% of cases. </a:t>
            </a:r>
          </a:p>
          <a:p>
            <a:pPr algn="just">
              <a:buNone/>
            </a:pPr>
            <a:endParaRPr lang="en-US" sz="2800" dirty="0" smtClean="0"/>
          </a:p>
          <a:p>
            <a:pPr algn="just"/>
            <a:r>
              <a:rPr lang="en-US" sz="2800" dirty="0" smtClean="0"/>
              <a:t> Culture is positive in less than 20% of cases and it takes 6-8 wk. </a:t>
            </a:r>
          </a:p>
          <a:p>
            <a:pPr algn="just"/>
            <a:r>
              <a:rPr lang="en-US" sz="2800" dirty="0" smtClean="0"/>
              <a:t>By </a:t>
            </a:r>
            <a:r>
              <a:rPr lang="en-US" sz="2800" dirty="0" err="1" smtClean="0"/>
              <a:t>centrifusing</a:t>
            </a:r>
            <a:r>
              <a:rPr lang="en-US" sz="2800" dirty="0" smtClean="0"/>
              <a:t> 1 L </a:t>
            </a:r>
            <a:r>
              <a:rPr lang="en-US" sz="2800" dirty="0" err="1" smtClean="0"/>
              <a:t>ascitic</a:t>
            </a:r>
            <a:r>
              <a:rPr lang="en-US" sz="2800" dirty="0" smtClean="0"/>
              <a:t> fluid culture positivity rate is about 83%.(Singh </a:t>
            </a:r>
            <a:r>
              <a:rPr lang="en-US" sz="2800" i="1" dirty="0" smtClean="0"/>
              <a:t>et al ).</a:t>
            </a:r>
            <a:r>
              <a:rPr lang="en-US" sz="2800" dirty="0" smtClean="0"/>
              <a:t> </a:t>
            </a:r>
          </a:p>
          <a:p>
            <a:pPr algn="just"/>
            <a:endParaRPr lang="en-US" sz="2800" dirty="0" smtClean="0"/>
          </a:p>
          <a:p>
            <a:pPr algn="just">
              <a:buNone/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Cloud 3"/>
          <p:cNvSpPr/>
          <p:nvPr/>
        </p:nvSpPr>
        <p:spPr>
          <a:xfrm>
            <a:off x="0" y="1524000"/>
            <a:ext cx="457200" cy="228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0" y="2514600"/>
            <a:ext cx="457200" cy="228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0" y="3429000"/>
            <a:ext cx="457200" cy="2286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ADA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algn="just"/>
            <a:endParaRPr lang="en-US" sz="2800" dirty="0" smtClean="0"/>
          </a:p>
          <a:p>
            <a:pPr algn="just">
              <a:buNone/>
            </a:pPr>
            <a:endParaRPr lang="en-US" sz="2800" dirty="0" smtClean="0"/>
          </a:p>
          <a:p>
            <a:pPr algn="just"/>
            <a:r>
              <a:rPr lang="en-US" sz="2800" dirty="0" smtClean="0"/>
              <a:t>Sensitivity 98% and specificity 95% ,Cut of value 33%</a:t>
            </a:r>
          </a:p>
          <a:p>
            <a:pPr algn="just">
              <a:buNone/>
            </a:pPr>
            <a:r>
              <a:rPr lang="en-US" sz="2800" dirty="0" smtClean="0"/>
              <a:t> </a:t>
            </a:r>
          </a:p>
          <a:p>
            <a:pPr algn="just"/>
            <a:r>
              <a:rPr lang="en-US" sz="2800" dirty="0" smtClean="0"/>
              <a:t>ADA is increased in </a:t>
            </a:r>
            <a:r>
              <a:rPr lang="en-US" sz="2800" dirty="0" err="1" smtClean="0"/>
              <a:t>tuberculous</a:t>
            </a:r>
            <a:r>
              <a:rPr lang="en-US" sz="2800" dirty="0" smtClean="0"/>
              <a:t> </a:t>
            </a:r>
            <a:r>
              <a:rPr lang="en-US" sz="2800" dirty="0" err="1" smtClean="0"/>
              <a:t>ascitic</a:t>
            </a:r>
            <a:r>
              <a:rPr lang="en-US" sz="2800" dirty="0" smtClean="0"/>
              <a:t> fluid due to the stimulation of T-cells by </a:t>
            </a:r>
            <a:r>
              <a:rPr lang="en-US" sz="2800" dirty="0" err="1" smtClean="0"/>
              <a:t>mycobacterial</a:t>
            </a:r>
            <a:r>
              <a:rPr lang="en-US" sz="2800" dirty="0" smtClean="0"/>
              <a:t> antigens. </a:t>
            </a:r>
          </a:p>
          <a:p>
            <a:pPr algn="just">
              <a:buNone/>
            </a:pPr>
            <a:endParaRPr lang="en-US" sz="3000" dirty="0" smtClean="0"/>
          </a:p>
          <a:p>
            <a:pPr lvl="0" indent="-165100" algn="just">
              <a:spcBef>
                <a:spcPts val="560"/>
              </a:spcBef>
              <a:buSzPct val="100000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152400" y="2362200"/>
            <a:ext cx="609600" cy="3048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52400" y="3352800"/>
            <a:ext cx="609600" cy="3048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IGRA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562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800" dirty="0" smtClean="0"/>
              <a:t>     I IFN-Gamma is produced by T-Cells to activate the   macrophages and increase their bactericidal activity.</a:t>
            </a:r>
          </a:p>
          <a:p>
            <a:pPr algn="just">
              <a:buNone/>
            </a:pPr>
            <a:r>
              <a:rPr lang="en-US" sz="3000" dirty="0" smtClean="0"/>
              <a:t> </a:t>
            </a:r>
            <a:endParaRPr lang="en-US" sz="2800" dirty="0" smtClean="0"/>
          </a:p>
          <a:p>
            <a:pPr algn="just">
              <a:buNone/>
            </a:pPr>
            <a:r>
              <a:rPr lang="en-US" sz="2800" dirty="0" smtClean="0"/>
              <a:t>           Results are reported as positive, negative, or indeterminate. </a:t>
            </a:r>
          </a:p>
          <a:p>
            <a:pPr algn="just">
              <a:buNone/>
            </a:pPr>
            <a:endParaRPr lang="en-US" sz="2800" dirty="0" smtClean="0"/>
          </a:p>
          <a:p>
            <a:pPr algn="just">
              <a:buNone/>
            </a:pPr>
            <a:r>
              <a:rPr lang="en-US" sz="2800" dirty="0" smtClean="0"/>
              <a:t>            IFN-Gamma  is increased in tubercular </a:t>
            </a:r>
            <a:r>
              <a:rPr lang="en-US" sz="2800" dirty="0" err="1" smtClean="0"/>
              <a:t>ascites</a:t>
            </a:r>
            <a:r>
              <a:rPr lang="en-US" sz="2800" dirty="0" smtClean="0"/>
              <a:t>.</a:t>
            </a:r>
            <a:endParaRPr lang="en-US" sz="3000" dirty="0" smtClean="0"/>
          </a:p>
          <a:p>
            <a:pPr algn="just">
              <a:buNone/>
            </a:pPr>
            <a:endParaRPr lang="en-US" sz="3000" dirty="0" smtClean="0"/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0" y="1066800"/>
            <a:ext cx="609600" cy="3810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0" y="2514600"/>
            <a:ext cx="685800" cy="3810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0" y="3962400"/>
            <a:ext cx="762000" cy="3810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CA-125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5410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CA-125 level elevated to 188.6 U/</a:t>
            </a:r>
            <a:r>
              <a:rPr lang="en-US" sz="2800" dirty="0" err="1" smtClean="0"/>
              <a:t>mL</a:t>
            </a:r>
            <a:r>
              <a:rPr lang="en-US" sz="2800" dirty="0" smtClean="0"/>
              <a:t> (normal range, &lt;35 U/</a:t>
            </a:r>
            <a:r>
              <a:rPr lang="en-US" sz="2800" dirty="0" err="1" smtClean="0"/>
              <a:t>mL</a:t>
            </a:r>
            <a:r>
              <a:rPr lang="en-US" sz="2800" dirty="0" smtClean="0"/>
              <a:t>).</a:t>
            </a:r>
          </a:p>
          <a:p>
            <a:r>
              <a:rPr lang="en-US" sz="2800" dirty="0" smtClean="0"/>
              <a:t> CA-125, the common tumor marker of ovarian cancer,  elevated in  pulmonary and </a:t>
            </a:r>
            <a:r>
              <a:rPr lang="en-US" sz="2800" dirty="0" err="1" smtClean="0"/>
              <a:t>extrapulmonary</a:t>
            </a:r>
            <a:r>
              <a:rPr lang="en-US" sz="2800" dirty="0" smtClean="0"/>
              <a:t> tuberculosis (</a:t>
            </a:r>
            <a:r>
              <a:rPr lang="en-US" sz="2800" dirty="0" err="1" smtClean="0"/>
              <a:t>Yilmaz</a:t>
            </a:r>
            <a:r>
              <a:rPr lang="en-US" sz="2800" dirty="0" smtClean="0"/>
              <a:t> et al., 2001). </a:t>
            </a:r>
          </a:p>
          <a:p>
            <a:r>
              <a:rPr lang="en-US" sz="2800" dirty="0" smtClean="0"/>
              <a:t>This is because CA-125 antigen is a large </a:t>
            </a:r>
            <a:r>
              <a:rPr lang="en-US" sz="2800" dirty="0" err="1" smtClean="0"/>
              <a:t>transmembrane</a:t>
            </a:r>
            <a:r>
              <a:rPr lang="en-US" sz="2800" dirty="0" smtClean="0"/>
              <a:t> glycoprotein derived from </a:t>
            </a:r>
            <a:r>
              <a:rPr lang="en-US" sz="2800" dirty="0" err="1" smtClean="0"/>
              <a:t>coelomic</a:t>
            </a:r>
            <a:r>
              <a:rPr lang="en-US" sz="2800" dirty="0" smtClean="0"/>
              <a:t> (pericardium, pleura, peritoneum) and </a:t>
            </a:r>
            <a:r>
              <a:rPr lang="en-US" sz="2800" dirty="0" err="1" smtClean="0"/>
              <a:t>Mullerian</a:t>
            </a:r>
            <a:r>
              <a:rPr lang="en-US" sz="2800" dirty="0" smtClean="0"/>
              <a:t> (fallopian tube, endometrial, and </a:t>
            </a:r>
            <a:r>
              <a:rPr lang="en-US" sz="2800" dirty="0" err="1" smtClean="0"/>
              <a:t>endocervical</a:t>
            </a:r>
            <a:r>
              <a:rPr lang="en-US" sz="2800" dirty="0" smtClean="0"/>
              <a:t>) epithelium.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0" y="1295400"/>
            <a:ext cx="762000" cy="2560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0" y="2209800"/>
            <a:ext cx="762000" cy="2560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0" y="3581400"/>
            <a:ext cx="762000" cy="25603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Diagnostic laparoscopy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86800" cy="5410200"/>
          </a:xfrm>
        </p:spPr>
        <p:txBody>
          <a:bodyPr/>
          <a:lstStyle/>
          <a:p>
            <a:r>
              <a:rPr lang="en-US" sz="2800" dirty="0" smtClean="0"/>
              <a:t>Direct visualization</a:t>
            </a:r>
          </a:p>
          <a:p>
            <a:endParaRPr lang="en-US" sz="2800" dirty="0" smtClean="0"/>
          </a:p>
          <a:p>
            <a:r>
              <a:rPr lang="en-US" sz="2800" dirty="0" err="1" smtClean="0"/>
              <a:t>Inflammed</a:t>
            </a:r>
            <a:r>
              <a:rPr lang="en-US" sz="2800" dirty="0" smtClean="0"/>
              <a:t> thickened peritoneum studded with whitish yellow </a:t>
            </a:r>
            <a:r>
              <a:rPr lang="en-US" sz="2800" dirty="0" err="1" smtClean="0"/>
              <a:t>miliary</a:t>
            </a:r>
            <a:r>
              <a:rPr lang="en-US" sz="2800" dirty="0" smtClean="0"/>
              <a:t> tubercle</a:t>
            </a:r>
          </a:p>
          <a:p>
            <a:endParaRPr lang="en-US" sz="2800" dirty="0" smtClean="0"/>
          </a:p>
          <a:p>
            <a:r>
              <a:rPr lang="en-US" sz="2800" dirty="0" smtClean="0"/>
              <a:t>Collect </a:t>
            </a:r>
            <a:r>
              <a:rPr lang="en-US" sz="2800" dirty="0" err="1" smtClean="0"/>
              <a:t>ascitic</a:t>
            </a:r>
            <a:r>
              <a:rPr lang="en-US" sz="2800" dirty="0" smtClean="0"/>
              <a:t> fluid</a:t>
            </a:r>
          </a:p>
          <a:p>
            <a:r>
              <a:rPr lang="en-US" sz="2800" dirty="0" smtClean="0"/>
              <a:t>Take biopsy from </a:t>
            </a:r>
            <a:r>
              <a:rPr lang="en-US" sz="2800" dirty="0" err="1" smtClean="0"/>
              <a:t>mass,omentum</a:t>
            </a:r>
            <a:r>
              <a:rPr lang="en-US" sz="2800" dirty="0" smtClean="0"/>
              <a:t> or peritoneum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FNAC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 provides an inexpensive, quick and safe alternative to histopathology for the diagnosis of tuberculosis. </a:t>
            </a:r>
          </a:p>
          <a:p>
            <a:endParaRPr lang="en-US" sz="2800" dirty="0" smtClean="0"/>
          </a:p>
          <a:p>
            <a:r>
              <a:rPr lang="en-US" sz="2800" dirty="0" smtClean="0"/>
              <a:t>It’s a patient friendly technique and provides a good assessment of </a:t>
            </a:r>
            <a:r>
              <a:rPr lang="en-US" sz="2800" dirty="0" err="1" smtClean="0"/>
              <a:t>cytomorphological</a:t>
            </a:r>
            <a:r>
              <a:rPr lang="en-US" sz="2800" dirty="0" smtClean="0"/>
              <a:t> features.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Peritoneal biopsy</a:t>
            </a:r>
            <a:endParaRPr lang="en-US" sz="3200" dirty="0"/>
          </a:p>
        </p:txBody>
      </p:sp>
      <p:pic>
        <p:nvPicPr>
          <p:cNvPr id="164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6705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763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PCR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257800"/>
          </a:xfrm>
        </p:spPr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PCR is the most promising new approach for the diagnosis of GITB.</a:t>
            </a:r>
          </a:p>
          <a:p>
            <a:endParaRPr lang="en-US" sz="2800" dirty="0" smtClean="0"/>
          </a:p>
          <a:p>
            <a:r>
              <a:rPr lang="en-US" sz="2800" dirty="0" smtClean="0"/>
              <a:t>Sensitivity 92%,Specificity 99%</a:t>
            </a:r>
          </a:p>
          <a:p>
            <a:pPr>
              <a:buNone/>
            </a:pP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915400" cy="5257800"/>
          </a:xfrm>
        </p:spPr>
        <p:txBody>
          <a:bodyPr>
            <a:normAutofit/>
          </a:bodyPr>
          <a:lstStyle/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The drug treatment of abdominal TB is similar to that for pulmonary tuberculosis .(Kumar and Clark-10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).</a:t>
            </a:r>
          </a:p>
          <a:p>
            <a:pPr algn="just">
              <a:buNone/>
            </a:pPr>
            <a:endParaRPr lang="en-US" sz="2800" dirty="0" smtClean="0"/>
          </a:p>
          <a:p>
            <a:pPr algn="just"/>
            <a:r>
              <a:rPr lang="en-US" sz="2800" dirty="0" smtClean="0"/>
              <a:t>As soon as the diagnosis is established the patient should be put on anti-tuberculosis drugs.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 All patients should receive conventional </a:t>
            </a:r>
            <a:r>
              <a:rPr lang="en-US" sz="2800" dirty="0" err="1" smtClean="0"/>
              <a:t>antitubercular</a:t>
            </a:r>
            <a:r>
              <a:rPr lang="en-US" sz="2800" dirty="0" smtClean="0"/>
              <a:t> therapy for at least 6 months. </a:t>
            </a:r>
          </a:p>
          <a:p>
            <a:pPr algn="just"/>
            <a:endParaRPr lang="en-US" sz="2800" dirty="0" smtClean="0"/>
          </a:p>
          <a:p>
            <a:pPr algn="just">
              <a:buNone/>
            </a:pPr>
            <a:endParaRPr lang="en-US" sz="2800" dirty="0" smtClean="0"/>
          </a:p>
          <a:p>
            <a:pPr algn="just">
              <a:buNone/>
            </a:pP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/>
          <a:lstStyle/>
          <a:p>
            <a:r>
              <a:rPr lang="en-US" sz="2800" dirty="0" smtClean="0"/>
              <a:t>The diet should also be a </a:t>
            </a:r>
            <a:r>
              <a:rPr lang="en-US" sz="2800" b="1" i="1" dirty="0" smtClean="0"/>
              <a:t>low residue</a:t>
            </a:r>
            <a:r>
              <a:rPr lang="en-US" sz="2800" dirty="0" smtClean="0"/>
              <a:t> one and even this may be further modified in patients with diarrhea.</a:t>
            </a:r>
          </a:p>
          <a:p>
            <a:endParaRPr lang="en-US" sz="2800" dirty="0" smtClean="0"/>
          </a:p>
          <a:p>
            <a:r>
              <a:rPr lang="en-US" sz="2800" dirty="0" smtClean="0"/>
              <a:t>General supportive treatment with rest, nutritious food, high protein, high calorie diet, supplementary  vitamins and iron is recommended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Role of steroid in Abdominal TB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56260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n-US" sz="2800" dirty="0" smtClean="0"/>
          </a:p>
          <a:p>
            <a:pPr algn="just"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endParaRPr lang="en-US" dirty="0"/>
          </a:p>
        </p:txBody>
      </p:sp>
      <p:pic>
        <p:nvPicPr>
          <p:cNvPr id="4" name="Google Shape;612;gd2c035e7b0_0_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914400"/>
            <a:ext cx="9144000" cy="55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343400"/>
            <a:ext cx="7543800" cy="1600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/>
          <p:cNvSpPr/>
          <p:nvPr/>
        </p:nvSpPr>
        <p:spPr>
          <a:xfrm>
            <a:off x="0" y="2362200"/>
            <a:ext cx="9144000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Meta-analyses showed adjunctive steroids, with ATT is more effective than ATT alone in </a:t>
            </a:r>
            <a:r>
              <a:rPr lang="en-US" dirty="0" err="1" smtClean="0"/>
              <a:t>tuberculous</a:t>
            </a:r>
            <a:r>
              <a:rPr lang="en-US" dirty="0" smtClean="0"/>
              <a:t> peritonitis patients for the prevention of composite end point , symptomatic stricture and intestinal obstruction .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8600"/>
            <a:ext cx="7467600" cy="1295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9" name="Down Arrow 8"/>
          <p:cNvSpPr/>
          <p:nvPr/>
        </p:nvSpPr>
        <p:spPr>
          <a:xfrm>
            <a:off x="3886200" y="1676400"/>
            <a:ext cx="484632" cy="749808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3962400" y="3352800"/>
            <a:ext cx="484632" cy="902208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Indications for surgery</a:t>
            </a:r>
            <a:endParaRPr lang="en-US" sz="3600" dirty="0"/>
          </a:p>
        </p:txBody>
      </p:sp>
      <p:pic>
        <p:nvPicPr>
          <p:cNvPr id="8" name="Google Shape;620;gd2c035e7b0_0_93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8922" y="1219200"/>
            <a:ext cx="8046156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US" dirty="0" smtClean="0"/>
              <a:t>Abdominal tuberculosis is the infection of peritoneum, hollow or solid abdominal organs with </a:t>
            </a:r>
            <a:r>
              <a:rPr lang="en-US" i="1" smtClean="0"/>
              <a:t>Mycobacterium bacilli</a:t>
            </a:r>
            <a:r>
              <a:rPr lang="en-US" i="1" dirty="0" smtClean="0"/>
              <a:t>.</a:t>
            </a:r>
          </a:p>
          <a:p>
            <a:pPr algn="just">
              <a:buNone/>
            </a:pPr>
            <a:endParaRPr lang="en-US" i="1" dirty="0" smtClean="0"/>
          </a:p>
          <a:p>
            <a:pPr algn="just"/>
            <a:r>
              <a:rPr lang="en-US" dirty="0" smtClean="0"/>
              <a:t>The </a:t>
            </a:r>
            <a:r>
              <a:rPr lang="en-US" dirty="0" err="1" smtClean="0"/>
              <a:t>ileocaecal</a:t>
            </a:r>
            <a:r>
              <a:rPr lang="en-US" dirty="0" smtClean="0"/>
              <a:t> region and the peritoneum are most likely sites of infection.</a:t>
            </a:r>
          </a:p>
          <a:p>
            <a:pPr algn="just">
              <a:buNone/>
            </a:pPr>
            <a:endParaRPr lang="en-US" dirty="0" smtClean="0"/>
          </a:p>
          <a:p>
            <a:pPr algn="just"/>
            <a:r>
              <a:rPr lang="en-US" dirty="0" smtClean="0"/>
              <a:t>In most cases </a:t>
            </a:r>
            <a:r>
              <a:rPr lang="en-US" dirty="0" err="1" smtClean="0"/>
              <a:t>hematogenous</a:t>
            </a:r>
            <a:r>
              <a:rPr lang="en-US" dirty="0" smtClean="0"/>
              <a:t> spread or through swallowing of infected sputum</a:t>
            </a:r>
          </a:p>
          <a:p>
            <a:pPr algn="just">
              <a:buNone/>
            </a:pPr>
            <a:endParaRPr lang="en-US" dirty="0" smtClean="0"/>
          </a:p>
          <a:p>
            <a:pPr algn="just"/>
            <a:r>
              <a:rPr lang="en-US" dirty="0" smtClean="0"/>
              <a:t>PTB is apparent in less than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50%</a:t>
            </a:r>
            <a:r>
              <a:rPr lang="en-US" dirty="0" smtClean="0"/>
              <a:t> of the patients.</a:t>
            </a: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/>
              <a:t>Patients usually present with abdominal pain.</a:t>
            </a:r>
          </a:p>
          <a:p>
            <a:pPr algn="just">
              <a:buNone/>
            </a:pPr>
            <a:endParaRPr lang="en-US" dirty="0" smtClean="0"/>
          </a:p>
          <a:p>
            <a:pPr algn="just"/>
            <a:r>
              <a:rPr lang="en-US" dirty="0" smtClean="0"/>
              <a:t>Usually diagnosis is made through a combination of radiologic, endoscopic, microbiologic, </a:t>
            </a:r>
            <a:r>
              <a:rPr lang="en-US" dirty="0" err="1" smtClean="0"/>
              <a:t>histologic</a:t>
            </a:r>
            <a:r>
              <a:rPr lang="en-US" dirty="0" smtClean="0"/>
              <a:t> and molecular techniques.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dirty="0" smtClean="0"/>
              <a:t>Antimicrobial treatment is the same as for pulmonary tuberculosis.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dirty="0" smtClean="0"/>
              <a:t>Surgery is occasionally required.</a:t>
            </a: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524000"/>
            <a:ext cx="6781800" cy="426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Abdominal Tuberculosis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4906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/>
              <a:t>Abdominal tuberculosis </a:t>
            </a:r>
          </a:p>
          <a:p>
            <a:r>
              <a:rPr lang="en-US" sz="2800" dirty="0" smtClean="0"/>
              <a:t> the </a:t>
            </a:r>
            <a:r>
              <a:rPr lang="en-US" sz="2800" dirty="0" err="1" smtClean="0"/>
              <a:t>gastointestinal</a:t>
            </a:r>
            <a:r>
              <a:rPr lang="en-US" sz="2800" dirty="0" smtClean="0"/>
              <a:t> tract,</a:t>
            </a:r>
          </a:p>
          <a:p>
            <a:r>
              <a:rPr lang="en-US" sz="2800" dirty="0" smtClean="0"/>
              <a:t>the peritoneum,</a:t>
            </a:r>
          </a:p>
          <a:p>
            <a:r>
              <a:rPr lang="en-US" sz="2800" dirty="0" smtClean="0"/>
              <a:t>abdominal lymph nodes,</a:t>
            </a:r>
          </a:p>
          <a:p>
            <a:r>
              <a:rPr lang="en-US" sz="2800" dirty="0" smtClean="0"/>
              <a:t>and solid organs in the abdomen(</a:t>
            </a:r>
            <a:r>
              <a:rPr lang="en-US" sz="2800" dirty="0" err="1" smtClean="0"/>
              <a:t>liver,pancrease,spleen</a:t>
            </a:r>
            <a:r>
              <a:rPr lang="en-US" sz="2800" dirty="0" smtClean="0"/>
              <a:t>).</a:t>
            </a:r>
          </a:p>
          <a:p>
            <a:pPr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534400" cy="5486400"/>
          </a:xfrm>
        </p:spPr>
        <p:txBody>
          <a:bodyPr>
            <a:normAutofit/>
          </a:bodyPr>
          <a:lstStyle/>
          <a:p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 common in developing </a:t>
            </a:r>
            <a:r>
              <a:rPr lang="en-US" sz="2800" dirty="0" err="1" smtClean="0"/>
              <a:t>countries,more</a:t>
            </a:r>
            <a:r>
              <a:rPr lang="en-US" sz="2800" dirty="0" smtClean="0"/>
              <a:t> frequently in poor socioeconomic condition.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 Sixth most common type of </a:t>
            </a:r>
            <a:r>
              <a:rPr lang="en-US" sz="2800" b="1" dirty="0" err="1" smtClean="0">
                <a:solidFill>
                  <a:srgbClr val="FF0000"/>
                </a:solidFill>
              </a:rPr>
              <a:t>extrapulmonary</a:t>
            </a:r>
            <a:r>
              <a:rPr lang="en-US" sz="2800" b="1" dirty="0" smtClean="0">
                <a:solidFill>
                  <a:srgbClr val="FF0000"/>
                </a:solidFill>
              </a:rPr>
              <a:t> TB</a:t>
            </a:r>
            <a:endParaRPr lang="en-US" sz="2800" b="1" dirty="0" smtClean="0"/>
          </a:p>
          <a:p>
            <a:pPr>
              <a:buNone/>
            </a:pPr>
            <a:endParaRPr lang="en-US" sz="2800" b="1" dirty="0" smtClean="0"/>
          </a:p>
          <a:p>
            <a:r>
              <a:rPr lang="en-US" sz="2800" b="1" dirty="0" smtClean="0"/>
              <a:t> accounts  for 5% of the tuberculosis cases worldwide, out of which 1-3% is gastrointestinal tuberculosis.</a:t>
            </a:r>
          </a:p>
          <a:p>
            <a:pPr>
              <a:buNone/>
            </a:pPr>
            <a:endParaRPr lang="en-US" sz="2800" baseline="30000" dirty="0"/>
          </a:p>
          <a:p>
            <a:pPr>
              <a:buNone/>
            </a:pPr>
            <a:r>
              <a:rPr lang="en-US" sz="28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oogle Shape;109;gcdb5d570ad_0_0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1000" y="228601"/>
            <a:ext cx="83820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1620</Words>
  <Application>Microsoft Office PowerPoint</Application>
  <PresentationFormat>On-screen Show (4:3)</PresentationFormat>
  <Paragraphs>327</Paragraphs>
  <Slides>68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ABDOMINAL TUBERCULOSIS</vt:lpstr>
      <vt:lpstr>Scenerio</vt:lpstr>
      <vt:lpstr>Slide 3</vt:lpstr>
      <vt:lpstr>Slide 4</vt:lpstr>
      <vt:lpstr>Slide 5</vt:lpstr>
      <vt:lpstr>Slide 6</vt:lpstr>
      <vt:lpstr>Abdominal Tuberculosis</vt:lpstr>
      <vt:lpstr>Slide 8</vt:lpstr>
      <vt:lpstr>Slide 9</vt:lpstr>
      <vt:lpstr>Risk factors(Abdominal TB) </vt:lpstr>
      <vt:lpstr>Pathogenesis</vt:lpstr>
      <vt:lpstr>Types (Abdominal TB)</vt:lpstr>
      <vt:lpstr>Clinical Features(Abdominal TB)</vt:lpstr>
      <vt:lpstr>Intestinal Tuberculosis</vt:lpstr>
      <vt:lpstr>Why common in ileocecal region?</vt:lpstr>
      <vt:lpstr>Intestinal TB cont…..</vt:lpstr>
      <vt:lpstr>Type(Intestinal TB)</vt:lpstr>
      <vt:lpstr>Intestinal TB cont…</vt:lpstr>
      <vt:lpstr>Clinical features of Intestinal TB</vt:lpstr>
      <vt:lpstr>Physical Examination(Intestinal TB)</vt:lpstr>
      <vt:lpstr>  Prognosis(Intestinal TB)</vt:lpstr>
      <vt:lpstr>Complications(Intestinal TB)</vt:lpstr>
      <vt:lpstr>Tuberculus peritonitis</vt:lpstr>
      <vt:lpstr>Types of Peritoneal Tuberculosis</vt:lpstr>
      <vt:lpstr>Pathogenesis(Tuberculus peritonitis)</vt:lpstr>
      <vt:lpstr>Clinical features(Tuberculous peritonitis)</vt:lpstr>
      <vt:lpstr>Tubercular Abdominal cocoon/Fibroadhesive /Sclerosing encapsulating peritonitis</vt:lpstr>
      <vt:lpstr>Clinical Features cont….TBP</vt:lpstr>
      <vt:lpstr>Diagnosis Of Abdominal TB</vt:lpstr>
      <vt:lpstr>Diagnosis and Investigations cont..</vt:lpstr>
      <vt:lpstr>Chest X-RAY</vt:lpstr>
      <vt:lpstr>Plain X-Ray Abdomen</vt:lpstr>
      <vt:lpstr>Slide 33</vt:lpstr>
      <vt:lpstr>Small bowel barium meal</vt:lpstr>
      <vt:lpstr>Chicken intestine in Barium meal</vt:lpstr>
      <vt:lpstr>Hourglass deformity</vt:lpstr>
      <vt:lpstr>Barium enema </vt:lpstr>
      <vt:lpstr>Inverted umbrella sign</vt:lpstr>
      <vt:lpstr>Barium enema cont….</vt:lpstr>
      <vt:lpstr>Barium enema cont……</vt:lpstr>
      <vt:lpstr>Slide 41</vt:lpstr>
      <vt:lpstr>Barium enema cont….</vt:lpstr>
      <vt:lpstr>USG </vt:lpstr>
      <vt:lpstr>Club Sandwitch sign</vt:lpstr>
      <vt:lpstr>USG cont….</vt:lpstr>
      <vt:lpstr>Slide 46</vt:lpstr>
      <vt:lpstr>Computed tomography (CT) scan </vt:lpstr>
      <vt:lpstr>CT Scan cont…</vt:lpstr>
      <vt:lpstr>Colonoscopy</vt:lpstr>
      <vt:lpstr>Slide 50</vt:lpstr>
      <vt:lpstr>Ascitic fluid Study</vt:lpstr>
      <vt:lpstr>Ascitic fluid examination</vt:lpstr>
      <vt:lpstr>Ascitic fluid cont….</vt:lpstr>
      <vt:lpstr>ADA</vt:lpstr>
      <vt:lpstr>IGRA</vt:lpstr>
      <vt:lpstr>CA-125</vt:lpstr>
      <vt:lpstr>Diagnostic laparoscopy</vt:lpstr>
      <vt:lpstr>FNAC</vt:lpstr>
      <vt:lpstr>Peritoneal biopsy</vt:lpstr>
      <vt:lpstr>PCR</vt:lpstr>
      <vt:lpstr>Management</vt:lpstr>
      <vt:lpstr>Slide 62</vt:lpstr>
      <vt:lpstr>Role of steroid in Abdominal TB</vt:lpstr>
      <vt:lpstr>Slide 64</vt:lpstr>
      <vt:lpstr>Indications for surgery</vt:lpstr>
      <vt:lpstr>SUMMARY</vt:lpstr>
      <vt:lpstr>SUMMARY</vt:lpstr>
      <vt:lpstr>Slide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401</cp:revision>
  <dcterms:created xsi:type="dcterms:W3CDTF">2021-03-28T11:20:52Z</dcterms:created>
  <dcterms:modified xsi:type="dcterms:W3CDTF">2021-04-20T16:16:34Z</dcterms:modified>
</cp:coreProperties>
</file>