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9"/>
  </p:notesMasterIdLst>
  <p:sldIdLst>
    <p:sldId id="256" r:id="rId2"/>
    <p:sldId id="410" r:id="rId3"/>
    <p:sldId id="312" r:id="rId4"/>
    <p:sldId id="314" r:id="rId5"/>
    <p:sldId id="316" r:id="rId6"/>
    <p:sldId id="311" r:id="rId7"/>
    <p:sldId id="259" r:id="rId8"/>
    <p:sldId id="318" r:id="rId9"/>
    <p:sldId id="319" r:id="rId10"/>
    <p:sldId id="320" r:id="rId11"/>
    <p:sldId id="321" r:id="rId12"/>
    <p:sldId id="336" r:id="rId13"/>
    <p:sldId id="322" r:id="rId14"/>
    <p:sldId id="323" r:id="rId15"/>
    <p:sldId id="328" r:id="rId16"/>
    <p:sldId id="330" r:id="rId17"/>
    <p:sldId id="331" r:id="rId18"/>
    <p:sldId id="332" r:id="rId19"/>
    <p:sldId id="333" r:id="rId20"/>
    <p:sldId id="334" r:id="rId21"/>
    <p:sldId id="335" r:id="rId22"/>
    <p:sldId id="337" r:id="rId23"/>
    <p:sldId id="317" r:id="rId24"/>
    <p:sldId id="361" r:id="rId25"/>
    <p:sldId id="338" r:id="rId26"/>
    <p:sldId id="339" r:id="rId27"/>
    <p:sldId id="340" r:id="rId28"/>
    <p:sldId id="341" r:id="rId29"/>
    <p:sldId id="342" r:id="rId30"/>
    <p:sldId id="343" r:id="rId31"/>
    <p:sldId id="362" r:id="rId32"/>
    <p:sldId id="352" r:id="rId33"/>
    <p:sldId id="371" r:id="rId34"/>
    <p:sldId id="347" r:id="rId35"/>
    <p:sldId id="344" r:id="rId36"/>
    <p:sldId id="345" r:id="rId37"/>
    <p:sldId id="351" r:id="rId38"/>
    <p:sldId id="353" r:id="rId39"/>
    <p:sldId id="346" r:id="rId40"/>
    <p:sldId id="389" r:id="rId41"/>
    <p:sldId id="349" r:id="rId42"/>
    <p:sldId id="350" r:id="rId43"/>
    <p:sldId id="348" r:id="rId44"/>
    <p:sldId id="372" r:id="rId45"/>
    <p:sldId id="373" r:id="rId46"/>
    <p:sldId id="374" r:id="rId47"/>
    <p:sldId id="355" r:id="rId48"/>
    <p:sldId id="357" r:id="rId49"/>
    <p:sldId id="358" r:id="rId50"/>
    <p:sldId id="359" r:id="rId51"/>
    <p:sldId id="360" r:id="rId52"/>
    <p:sldId id="399" r:id="rId53"/>
    <p:sldId id="401" r:id="rId54"/>
    <p:sldId id="363" r:id="rId55"/>
    <p:sldId id="402" r:id="rId56"/>
    <p:sldId id="400" r:id="rId57"/>
    <p:sldId id="403" r:id="rId58"/>
    <p:sldId id="383" r:id="rId59"/>
    <p:sldId id="384" r:id="rId60"/>
    <p:sldId id="366" r:id="rId61"/>
    <p:sldId id="404" r:id="rId62"/>
    <p:sldId id="382" r:id="rId63"/>
    <p:sldId id="405" r:id="rId64"/>
    <p:sldId id="385" r:id="rId65"/>
    <p:sldId id="390" r:id="rId66"/>
    <p:sldId id="406" r:id="rId67"/>
    <p:sldId id="381" r:id="rId68"/>
    <p:sldId id="407" r:id="rId69"/>
    <p:sldId id="386" r:id="rId70"/>
    <p:sldId id="391" r:id="rId71"/>
    <p:sldId id="408" r:id="rId72"/>
    <p:sldId id="387" r:id="rId73"/>
    <p:sldId id="392" r:id="rId74"/>
    <p:sldId id="409" r:id="rId75"/>
    <p:sldId id="388" r:id="rId76"/>
    <p:sldId id="393" r:id="rId77"/>
    <p:sldId id="310"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0" autoAdjust="0"/>
    <p:restoredTop sz="94723" autoAdjust="0"/>
  </p:normalViewPr>
  <p:slideViewPr>
    <p:cSldViewPr snapToGrid="0">
      <p:cViewPr varScale="1">
        <p:scale>
          <a:sx n="65" d="100"/>
          <a:sy n="65" d="100"/>
        </p:scale>
        <p:origin x="-672"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0A967-50E3-4A2F-BCC0-A44AAFD8AA2A}" type="datetimeFigureOut">
              <a:rPr lang="en-US" smtClean="0"/>
              <a:pPr/>
              <a:t>28-Jun-21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C26DC-83D5-467E-804D-A68AB7BDBF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7C26DC-83D5-467E-804D-A68AB7BDBFEB}"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b2c0f55f1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b2c0f55f13_0_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gb2c0f55f13_0_6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2c0f55f1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2c0f55f13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gb2c0f55f13_0_7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59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b2c0f55f1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b2c0f55f13_0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gb2c0f55f13_0_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aa04f893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aa04f8932c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gaa04f8932c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b2c0f55f1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b2c0f55f13_0_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gb2c0f55f13_0_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b2c0f55f1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b2c0f55f13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gb2c0f55f13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b2c0f55f1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b2c0f55f13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gb2c0f55f13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72</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b2c0f55f1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b2c0f55f13_0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b2c0f55f13_0_3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4B4405-D7DE-405E-B755-3752906BC10A}" type="datetimeFigureOut">
              <a:rPr lang="en-US" smtClean="0"/>
              <a:pPr/>
              <a:t>28-Jun-21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226386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4B4405-D7DE-405E-B755-3752906BC10A}" type="datetimeFigureOut">
              <a:rPr lang="en-US" smtClean="0"/>
              <a:pPr/>
              <a:t>28-Jun-21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326095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4B4405-D7DE-405E-B755-3752906BC10A}" type="datetimeFigureOut">
              <a:rPr lang="en-US" smtClean="0"/>
              <a:pPr/>
              <a:t>28-Jun-21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90038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4B4405-D7DE-405E-B755-3752906BC10A}" type="datetimeFigureOut">
              <a:rPr lang="en-US" smtClean="0"/>
              <a:pPr/>
              <a:t>28-Jun-21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B3C26-C07B-4AC4-B27C-C6CB2F276394}"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270379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4B4405-D7DE-405E-B755-3752906BC10A}" type="datetimeFigureOut">
              <a:rPr lang="en-US" smtClean="0"/>
              <a:pPr/>
              <a:t>28-Jun-21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1830491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D4B4405-D7DE-405E-B755-3752906BC10A}" type="datetimeFigureOut">
              <a:rPr lang="en-US" smtClean="0"/>
              <a:pPr/>
              <a:t>28-Jun-21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892431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D4B4405-D7DE-405E-B755-3752906BC10A}" type="datetimeFigureOut">
              <a:rPr lang="en-US" smtClean="0"/>
              <a:pPr/>
              <a:t>28-Jun-21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1710898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B4405-D7DE-405E-B755-3752906BC10A}" type="datetimeFigureOut">
              <a:rPr lang="en-US" smtClean="0"/>
              <a:pPr/>
              <a:t>28-Jun-21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2454806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B4405-D7DE-405E-B755-3752906BC10A}" type="datetimeFigureOut">
              <a:rPr lang="en-US" smtClean="0"/>
              <a:pPr/>
              <a:t>28-Jun-21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12695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4B4405-D7DE-405E-B755-3752906BC10A}" type="datetimeFigureOut">
              <a:rPr lang="en-US" smtClean="0"/>
              <a:pPr/>
              <a:t>28-Jun-21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237794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4B4405-D7DE-405E-B755-3752906BC10A}" type="datetimeFigureOut">
              <a:rPr lang="en-US" smtClean="0"/>
              <a:pPr/>
              <a:t>28-Jun-21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148254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4B4405-D7DE-405E-B755-3752906BC10A}" type="datetimeFigureOut">
              <a:rPr lang="en-US" smtClean="0"/>
              <a:pPr/>
              <a:t>28-Jun-21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44295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4B4405-D7DE-405E-B755-3752906BC10A}" type="datetimeFigureOut">
              <a:rPr lang="en-US" smtClean="0"/>
              <a:pPr/>
              <a:t>28-Jun-21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3562033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4B4405-D7DE-405E-B755-3752906BC10A}" type="datetimeFigureOut">
              <a:rPr lang="en-US" smtClean="0"/>
              <a:pPr/>
              <a:t>28-Jun-21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130117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4B4405-D7DE-405E-B755-3752906BC10A}" type="datetimeFigureOut">
              <a:rPr lang="en-US" smtClean="0"/>
              <a:pPr/>
              <a:t>28-Jun-21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198394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4B4405-D7DE-405E-B755-3752906BC10A}" type="datetimeFigureOut">
              <a:rPr lang="en-US" smtClean="0"/>
              <a:pPr/>
              <a:t>28-Jun-21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47881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4B4405-D7DE-405E-B755-3752906BC10A}" type="datetimeFigureOut">
              <a:rPr lang="en-US" smtClean="0"/>
              <a:pPr/>
              <a:t>28-Jun-21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146096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D4B4405-D7DE-405E-B755-3752906BC10A}" type="datetimeFigureOut">
              <a:rPr lang="en-US" smtClean="0"/>
              <a:pPr/>
              <a:t>28-Jun-21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A4B3C26-C07B-4AC4-B27C-C6CB2F276394}" type="slidenum">
              <a:rPr lang="en-US" smtClean="0"/>
              <a:pPr/>
              <a:t>‹#›</a:t>
            </a:fld>
            <a:endParaRPr lang="en-US"/>
          </a:p>
        </p:txBody>
      </p:sp>
    </p:spTree>
    <p:extLst>
      <p:ext uri="{BB962C8B-B14F-4D97-AF65-F5344CB8AC3E}">
        <p14:creationId xmlns:p14="http://schemas.microsoft.com/office/powerpoint/2010/main" xmlns="" val="227134972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2638" y="398832"/>
            <a:ext cx="9144000" cy="1332691"/>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40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ABG INTERPRETATION</a:t>
            </a:r>
            <a:endParaRPr lang="en-US" sz="540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3" name="Subtitle 2"/>
          <p:cNvSpPr>
            <a:spLocks noGrp="1"/>
          </p:cNvSpPr>
          <p:nvPr>
            <p:ph type="subTitle" idx="1"/>
          </p:nvPr>
        </p:nvSpPr>
        <p:spPr>
          <a:xfrm>
            <a:off x="1524000" y="3142034"/>
            <a:ext cx="9144000" cy="2859932"/>
          </a:xfrm>
        </p:spPr>
        <p:txBody>
          <a:bodyPr>
            <a:normAutofit/>
          </a:bodyPr>
          <a:lstStyle/>
          <a:p>
            <a:r>
              <a:rPr lang="en-US" sz="2000" dirty="0" smtClean="0">
                <a:latin typeface="Arial" pitchFamily="34" charset="0"/>
                <a:cs typeface="Arial" pitchFamily="34" charset="0"/>
              </a:rPr>
              <a:t> </a:t>
            </a:r>
          </a:p>
          <a:p>
            <a:pPr>
              <a:defRPr/>
            </a:pPr>
            <a:r>
              <a:rPr lang="en-US" sz="2000" b="1" dirty="0" smtClean="0">
                <a:solidFill>
                  <a:schemeClr val="tx1">
                    <a:lumMod val="95000"/>
                    <a:lumOff val="5000"/>
                  </a:schemeClr>
                </a:solidFill>
                <a:latin typeface="Arial" pitchFamily="34" charset="0"/>
                <a:cs typeface="Arial" pitchFamily="34" charset="0"/>
              </a:rPr>
              <a:t>DR.SAJIB KUMAR SARKAR</a:t>
            </a:r>
          </a:p>
          <a:p>
            <a:pPr>
              <a:defRPr/>
            </a:pPr>
            <a:r>
              <a:rPr lang="en-US" sz="2000" b="1" dirty="0" smtClean="0">
                <a:solidFill>
                  <a:schemeClr val="tx1">
                    <a:lumMod val="95000"/>
                    <a:lumOff val="5000"/>
                  </a:schemeClr>
                </a:solidFill>
                <a:latin typeface="Arial" pitchFamily="34" charset="0"/>
                <a:cs typeface="Arial" pitchFamily="34" charset="0"/>
              </a:rPr>
              <a:t>REGISTRAR (MEDICINE)</a:t>
            </a:r>
          </a:p>
          <a:p>
            <a:pPr>
              <a:defRPr/>
            </a:pPr>
            <a:r>
              <a:rPr lang="en-US" sz="2000" b="1" dirty="0" smtClean="0">
                <a:solidFill>
                  <a:schemeClr val="tx1">
                    <a:lumMod val="95000"/>
                    <a:lumOff val="5000"/>
                  </a:schemeClr>
                </a:solidFill>
                <a:latin typeface="Arial" pitchFamily="34" charset="0"/>
                <a:cs typeface="Arial" pitchFamily="34" charset="0"/>
              </a:rPr>
              <a:t>RANGPUR MEDICAL COLLEGE, HOSPITAL</a:t>
            </a: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
        <p:nvSpPr>
          <p:cNvPr id="4" name="Title 1"/>
          <p:cNvSpPr txBox="1">
            <a:spLocks noChangeArrowheads="1"/>
          </p:cNvSpPr>
          <p:nvPr/>
        </p:nvSpPr>
        <p:spPr>
          <a:xfrm>
            <a:off x="685799" y="457200"/>
            <a:ext cx="11055485" cy="194553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800" b="1" i="0" u="none" strike="noStrike" kern="1200" cap="all" spc="0" normalizeH="0" baseline="0" noProof="0" dirty="0" smtClean="0">
                <a:ln>
                  <a:noFill/>
                </a:ln>
                <a:solidFill>
                  <a:srgbClr val="FFFF00"/>
                </a:solidFill>
                <a:effectLst>
                  <a:outerShdw blurRad="50800" dist="63500" dir="2700000" algn="tl" rotWithShape="0">
                    <a:srgbClr val="000000">
                      <a:alpha val="48000"/>
                    </a:srgbClr>
                  </a:outerShdw>
                </a:effectLst>
                <a:uLnTx/>
                <a:uFillTx/>
                <a:latin typeface="Arial" charset="0"/>
                <a:ea typeface="+mj-ea"/>
                <a:cs typeface="Arial" charset="0"/>
              </a:rPr>
              <a:t> </a:t>
            </a:r>
          </a:p>
        </p:txBody>
      </p:sp>
    </p:spTree>
    <p:extLst>
      <p:ext uri="{BB962C8B-B14F-4D97-AF65-F5344CB8AC3E}">
        <p14:creationId xmlns:p14="http://schemas.microsoft.com/office/powerpoint/2010/main" xmlns="" val="123189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809346"/>
            <a:ext cx="10353762" cy="3891064"/>
          </a:xfrm>
        </p:spPr>
        <p:txBody>
          <a:bodyPr>
            <a:normAutofit/>
          </a:bodyPr>
          <a:lstStyle/>
          <a:p>
            <a:pPr>
              <a:buNone/>
              <a:defRPr/>
            </a:pPr>
            <a:endParaRPr lang="en-US" sz="2800" b="1" dirty="0" smtClean="0">
              <a:latin typeface="Arial" pitchFamily="34" charset="0"/>
              <a:cs typeface="Arial" pitchFamily="34" charset="0"/>
            </a:endParaRPr>
          </a:p>
          <a:p>
            <a:pPr>
              <a:buNone/>
              <a:defRPr/>
            </a:pPr>
            <a:r>
              <a:rPr lang="en-US" sz="2800" b="1" dirty="0" smtClean="0">
                <a:latin typeface="Arial" pitchFamily="34" charset="0"/>
                <a:cs typeface="Arial" pitchFamily="34" charset="0"/>
              </a:rPr>
              <a:t>Respiratory acidosis</a:t>
            </a:r>
          </a:p>
          <a:p>
            <a:pPr>
              <a:buNone/>
              <a:defRPr/>
            </a:pPr>
            <a:r>
              <a:rPr lang="en-US" altLang="en-US" sz="3200" dirty="0" smtClean="0">
                <a:latin typeface="Arial" charset="0"/>
                <a:cs typeface="Arial" charset="0"/>
              </a:rPr>
              <a:t>                  ↓</a:t>
            </a:r>
            <a:r>
              <a:rPr lang="en-US" altLang="en-US" sz="2400" dirty="0" smtClean="0">
                <a:latin typeface="Arial" charset="0"/>
                <a:cs typeface="Arial" charset="0"/>
              </a:rPr>
              <a:t> </a:t>
            </a:r>
            <a:r>
              <a:rPr lang="en-US" sz="2400" dirty="0" smtClean="0">
                <a:latin typeface="Arial" pitchFamily="34" charset="0"/>
                <a:cs typeface="Arial" pitchFamily="34" charset="0"/>
              </a:rPr>
              <a:t>pH    α   </a:t>
            </a:r>
            <a:r>
              <a:rPr lang="en-US" sz="2400" u="sng" dirty="0" smtClean="0">
                <a:latin typeface="Arial" pitchFamily="34" charset="0"/>
                <a:cs typeface="Arial" pitchFamily="34" charset="0"/>
              </a:rPr>
              <a:t>[ HCO</a:t>
            </a:r>
            <a:r>
              <a:rPr lang="en-US" sz="2400" u="sng" baseline="-25000" dirty="0" smtClean="0">
                <a:latin typeface="Arial" pitchFamily="34" charset="0"/>
                <a:cs typeface="Arial" pitchFamily="34" charset="0"/>
              </a:rPr>
              <a:t>3</a:t>
            </a:r>
            <a:r>
              <a:rPr lang="en-US" sz="2400" u="sng" baseline="30000" dirty="0" smtClean="0">
                <a:latin typeface="Arial" pitchFamily="34" charset="0"/>
                <a:cs typeface="Arial" pitchFamily="34" charset="0"/>
              </a:rPr>
              <a:t>- </a:t>
            </a:r>
            <a:r>
              <a:rPr lang="en-US" sz="2400" u="sng" dirty="0" smtClean="0">
                <a:latin typeface="Arial" pitchFamily="34" charset="0"/>
                <a:cs typeface="Arial" pitchFamily="34" charset="0"/>
              </a:rPr>
              <a:t>]</a:t>
            </a:r>
            <a:endParaRPr lang="en-US" sz="2400" dirty="0" smtClean="0">
              <a:latin typeface="Arial" pitchFamily="34" charset="0"/>
              <a:cs typeface="Arial" pitchFamily="34" charset="0"/>
            </a:endParaRPr>
          </a:p>
          <a:p>
            <a:pPr fontAlgn="auto">
              <a:spcAft>
                <a:spcPts val="0"/>
              </a:spcAft>
              <a:buFontTx/>
              <a:buNone/>
              <a:defRPr/>
            </a:pPr>
            <a:r>
              <a:rPr lang="en-US" sz="2400" dirty="0" smtClean="0">
                <a:latin typeface="Arial" pitchFamily="34" charset="0"/>
                <a:cs typeface="Arial" pitchFamily="34" charset="0"/>
              </a:rPr>
              <a:t>			                   </a:t>
            </a:r>
            <a:r>
              <a:rPr lang="en-US" altLang="en-US" sz="3200" dirty="0" smtClean="0">
                <a:latin typeface="Arial" charset="0"/>
                <a:cs typeface="Arial" charset="0"/>
              </a:rPr>
              <a:t>↑</a:t>
            </a:r>
            <a:r>
              <a:rPr lang="en-US" sz="2400" dirty="0" smtClean="0">
                <a:latin typeface="Arial" pitchFamily="34" charset="0"/>
                <a:cs typeface="Arial" pitchFamily="34" charset="0"/>
              </a:rPr>
              <a:t> PaCO</a:t>
            </a:r>
            <a:r>
              <a:rPr lang="en-US" sz="2400" baseline="-25000" dirty="0" smtClean="0">
                <a:latin typeface="Arial" pitchFamily="34" charset="0"/>
                <a:cs typeface="Arial" pitchFamily="34" charset="0"/>
              </a:rPr>
              <a:t>2 </a:t>
            </a:r>
            <a:r>
              <a:rPr lang="en-US" sz="2400" dirty="0" smtClean="0">
                <a:latin typeface="Arial" pitchFamily="34" charset="0"/>
                <a:cs typeface="Arial" pitchFamily="34" charset="0"/>
              </a:rPr>
              <a:t>    </a:t>
            </a:r>
          </a:p>
          <a:p>
            <a:pPr fontAlgn="auto">
              <a:spcAft>
                <a:spcPts val="0"/>
              </a:spcAft>
              <a:buFontTx/>
              <a:buNone/>
              <a:defRPr/>
            </a:pPr>
            <a:endParaRPr lang="en-US" sz="2400" dirty="0" smtClean="0">
              <a:latin typeface="Arial" pitchFamily="34" charset="0"/>
              <a:cs typeface="Arial" pitchFamily="34" charset="0"/>
            </a:endParaRPr>
          </a:p>
          <a:p>
            <a:pPr fontAlgn="auto">
              <a:spcAft>
                <a:spcPts val="0"/>
              </a:spcAft>
              <a:buFontTx/>
              <a:buNone/>
              <a:defRPr/>
            </a:pPr>
            <a:r>
              <a:rPr lang="en-US" sz="2400" dirty="0" smtClean="0">
                <a:latin typeface="Arial" pitchFamily="34" charset="0"/>
                <a:cs typeface="Arial" pitchFamily="34" charset="0"/>
              </a:rPr>
              <a:t>                        </a:t>
            </a:r>
            <a:r>
              <a:rPr lang="en-US" sz="2400" dirty="0" smtClean="0">
                <a:solidFill>
                  <a:srgbClr val="FFFF00"/>
                </a:solidFill>
                <a:latin typeface="Arial" pitchFamily="34" charset="0"/>
                <a:cs typeface="Arial" pitchFamily="34" charset="0"/>
              </a:rPr>
              <a:t>pH  and PaCO</a:t>
            </a:r>
            <a:r>
              <a:rPr lang="en-US" sz="2400" baseline="-25000" dirty="0" smtClean="0">
                <a:solidFill>
                  <a:srgbClr val="FFFF00"/>
                </a:solidFill>
                <a:latin typeface="Arial" pitchFamily="34" charset="0"/>
                <a:cs typeface="Arial" pitchFamily="34" charset="0"/>
              </a:rPr>
              <a:t>2</a:t>
            </a:r>
            <a:r>
              <a:rPr lang="en-US" sz="2400" baseline="30000" dirty="0" smtClean="0">
                <a:solidFill>
                  <a:srgbClr val="FFFF00"/>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 go to opposite direction</a:t>
            </a:r>
          </a:p>
          <a:p>
            <a:endParaRPr lang="en-US" sz="2400" dirty="0"/>
          </a:p>
        </p:txBody>
      </p:sp>
      <p:sp>
        <p:nvSpPr>
          <p:cNvPr id="4" name="Title 1"/>
          <p:cNvSpPr>
            <a:spLocks noGrp="1"/>
          </p:cNvSpPr>
          <p:nvPr>
            <p:ph type="title"/>
          </p:nvPr>
        </p:nvSpPr>
        <p:spPr>
          <a:xfrm>
            <a:off x="913795" y="486384"/>
            <a:ext cx="10353761" cy="1225684"/>
          </a:xfrm>
        </p:spPr>
        <p:txBody>
          <a:bodyPr>
            <a:normAutofit/>
          </a:bodyPr>
          <a:lstStyle/>
          <a:p>
            <a:r>
              <a:rPr lang="en-US" sz="3200" dirty="0" smtClean="0">
                <a:solidFill>
                  <a:srgbClr val="FFFF00"/>
                </a:solidFill>
                <a:latin typeface="Arial" pitchFamily="34" charset="0"/>
                <a:cs typeface="Arial" pitchFamily="34" charset="0"/>
              </a:rPr>
              <a:t>Basic knowledge about acidosis &amp; alkalosis</a:t>
            </a:r>
            <a:endParaRPr lang="en-US" sz="3200" dirty="0">
              <a:solidFill>
                <a:srgbClr val="FFFF00"/>
              </a:solidFill>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defRPr/>
            </a:pPr>
            <a:r>
              <a:rPr lang="en-US" dirty="0" smtClean="0">
                <a:solidFill>
                  <a:srgbClr val="FFFF00"/>
                </a:solidFill>
                <a:latin typeface="Arial" pitchFamily="34" charset="0"/>
                <a:cs typeface="Arial" pitchFamily="34" charset="0"/>
              </a:rPr>
              <a:t> </a:t>
            </a:r>
          </a:p>
          <a:p>
            <a:endParaRPr lang="en-US" dirty="0"/>
          </a:p>
        </p:txBody>
      </p:sp>
      <p:sp>
        <p:nvSpPr>
          <p:cNvPr id="4" name="Title 1"/>
          <p:cNvSpPr>
            <a:spLocks noGrp="1"/>
          </p:cNvSpPr>
          <p:nvPr>
            <p:ph type="title"/>
          </p:nvPr>
        </p:nvSpPr>
        <p:spPr>
          <a:xfrm>
            <a:off x="913795" y="496110"/>
            <a:ext cx="10353761" cy="1167319"/>
          </a:xfrm>
        </p:spPr>
        <p:txBody>
          <a:bodyPr>
            <a:normAutofit/>
          </a:bodyPr>
          <a:lstStyle/>
          <a:p>
            <a:r>
              <a:rPr lang="en-US" sz="3200" dirty="0" smtClean="0">
                <a:solidFill>
                  <a:srgbClr val="FFFF00"/>
                </a:solidFill>
                <a:latin typeface="Arial" pitchFamily="34" charset="0"/>
                <a:cs typeface="Arial" pitchFamily="34" charset="0"/>
              </a:rPr>
              <a:t>Basic knowledge about acidosis &amp; alkalosis</a:t>
            </a:r>
            <a:endParaRPr lang="en-US" sz="3200" dirty="0">
              <a:solidFill>
                <a:srgbClr val="FFFF00"/>
              </a:solidFill>
              <a:latin typeface="Arial" pitchFamily="34" charset="0"/>
              <a:cs typeface="Arial" pitchFamily="34" charset="0"/>
            </a:endParaRPr>
          </a:p>
        </p:txBody>
      </p:sp>
      <p:sp>
        <p:nvSpPr>
          <p:cNvPr id="7" name="Content Placeholder 2"/>
          <p:cNvSpPr txBox="1">
            <a:spLocks/>
          </p:cNvSpPr>
          <p:nvPr/>
        </p:nvSpPr>
        <p:spPr>
          <a:xfrm>
            <a:off x="913795" y="1809346"/>
            <a:ext cx="10353762" cy="3891064"/>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Respiratory alkalosis</a:t>
            </a:r>
          </a:p>
          <a:p>
            <a:pPr marL="228600" lvl="0" indent="-228600">
              <a:lnSpc>
                <a:spcPct val="120000"/>
              </a:lnSpc>
              <a:spcBef>
                <a:spcPts val="1000"/>
              </a:spcBef>
              <a:defRPr/>
            </a:pPr>
            <a:r>
              <a:rPr lang="en-US" altLang="en-US" sz="3200" dirty="0" smtClean="0">
                <a:effectLst>
                  <a:outerShdw blurRad="50800" dist="38100" dir="2700000" algn="tl" rotWithShape="0">
                    <a:srgbClr val="000000">
                      <a:alpha val="48000"/>
                    </a:srgbClr>
                  </a:outerShdw>
                </a:effectLst>
                <a:latin typeface="Arial" charset="0"/>
                <a:cs typeface="Arial" charset="0"/>
              </a:rPr>
              <a:t>                  ↑ </a:t>
            </a: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pH    α   </a:t>
            </a:r>
            <a:r>
              <a:rPr kumimoji="0" lang="en-US" sz="2400" b="0" i="0" u="sng"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HCO</a:t>
            </a:r>
            <a:r>
              <a:rPr kumimoji="0" lang="en-US" sz="2400" b="0" i="0" u="sng" strike="noStrike" kern="1200" cap="none" spc="0" normalizeH="0" baseline="-25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3</a:t>
            </a:r>
            <a:r>
              <a:rPr kumimoji="0" lang="en-US" sz="2400" b="0" i="0" u="sng" strike="noStrike" kern="1200" cap="none" spc="0" normalizeH="0" baseline="30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kumimoji="0" lang="en-US" sz="2400" b="0" i="0" u="sng"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a:t>
            </a:r>
            <a:endPar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endParaRPr>
          </a:p>
          <a:p>
            <a:pPr marL="228600" lvl="0" indent="-228600">
              <a:lnSpc>
                <a:spcPct val="120000"/>
              </a:lnSpc>
              <a:spcBef>
                <a:spcPts val="1000"/>
              </a:spcBef>
              <a:defRPr/>
            </a:pP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lang="en-US" altLang="en-US" sz="2400" dirty="0" smtClean="0">
                <a:effectLst>
                  <a:outerShdw blurRad="50800" dist="38100" dir="2700000" algn="tl" rotWithShape="0">
                    <a:srgbClr val="000000">
                      <a:alpha val="48000"/>
                    </a:srgbClr>
                  </a:outerShdw>
                </a:effectLst>
                <a:latin typeface="Arial" charset="0"/>
                <a:cs typeface="Arial" charset="0"/>
              </a:rPr>
              <a:t>                    ↓</a:t>
            </a: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PaCO</a:t>
            </a:r>
            <a:r>
              <a:rPr kumimoji="0" lang="en-US" sz="2400" b="0" i="0" u="none" strike="noStrike" kern="1200" cap="none" spc="0" normalizeH="0" baseline="-25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2 </a:t>
            </a: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p>
          <a:p>
            <a:pPr marL="228600" marR="0" lvl="0" indent="-228600" algn="l" defTabSz="914400" rtl="0" eaLnBrk="1" fontAlgn="auto" latinLnBrk="0" hangingPunct="1">
              <a:lnSpc>
                <a:spcPct val="120000"/>
              </a:lnSpc>
              <a:spcBef>
                <a:spcPts val="1000"/>
              </a:spcBef>
              <a:spcAft>
                <a:spcPts val="0"/>
              </a:spcAft>
              <a:buClrTx/>
              <a:buSzTx/>
              <a:buFontTx/>
              <a:buNone/>
              <a:tabLst/>
              <a:defRPr/>
            </a:pPr>
            <a:endPar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endParaRPr>
          </a:p>
          <a:p>
            <a:pPr marL="228600" lvl="0" indent="-228600">
              <a:lnSpc>
                <a:spcPct val="120000"/>
              </a:lnSpc>
              <a:spcBef>
                <a:spcPts val="1000"/>
              </a:spcBef>
              <a:defRPr/>
            </a:pP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lang="en-US" sz="2400" dirty="0" smtClean="0">
                <a:solidFill>
                  <a:srgbClr val="FFFF00"/>
                </a:solidFill>
                <a:latin typeface="Arial" pitchFamily="34" charset="0"/>
                <a:cs typeface="Arial" pitchFamily="34" charset="0"/>
              </a:rPr>
              <a:t>pH  and PaCO</a:t>
            </a:r>
            <a:r>
              <a:rPr lang="en-US" sz="2400" baseline="-25000" dirty="0" smtClean="0">
                <a:solidFill>
                  <a:srgbClr val="FFFF00"/>
                </a:solidFill>
                <a:latin typeface="Arial" pitchFamily="34" charset="0"/>
                <a:cs typeface="Arial" pitchFamily="34" charset="0"/>
              </a:rPr>
              <a:t>2</a:t>
            </a:r>
            <a:r>
              <a:rPr lang="en-US" sz="2400" baseline="30000" dirty="0" smtClean="0">
                <a:solidFill>
                  <a:srgbClr val="FFFF00"/>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 go to opposite direction</a:t>
            </a:r>
            <a:endParaRPr kumimoji="0" lang="en-US" sz="2400" b="0" i="0" u="none" strike="noStrike" kern="1200" cap="none" spc="0" normalizeH="0" baseline="0" noProof="0" dirty="0" smtClean="0">
              <a:ln>
                <a:noFill/>
              </a:ln>
              <a:solidFill>
                <a:srgbClr val="FFFF00"/>
              </a:solidFill>
              <a:effectLst>
                <a:outerShdw blurRad="50800" dist="38100" dir="2700000" algn="tl" rotWithShape="0">
                  <a:srgbClr val="000000">
                    <a:alpha val="48000"/>
                  </a:srgbClr>
                </a:outerShdw>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800" b="1" dirty="0" smtClean="0">
                <a:latin typeface="Arial" pitchFamily="34" charset="0"/>
                <a:cs typeface="Arial" pitchFamily="34" charset="0"/>
              </a:rPr>
              <a:t>Compensation</a:t>
            </a:r>
          </a:p>
          <a:p>
            <a:pPr>
              <a:buNone/>
            </a:pPr>
            <a:endParaRPr lang="en-US" sz="2800" b="1" dirty="0" smtClean="0">
              <a:latin typeface="Arial" pitchFamily="34" charset="0"/>
              <a:cs typeface="Arial" pitchFamily="34" charset="0"/>
            </a:endParaRPr>
          </a:p>
          <a:p>
            <a:r>
              <a:rPr lang="en-US" sz="2400" dirty="0" smtClean="0">
                <a:latin typeface="Arial" pitchFamily="34" charset="0"/>
                <a:cs typeface="Arial" pitchFamily="34" charset="0"/>
              </a:rPr>
              <a:t>Metabolic problem is compensated by Respiratory system.</a:t>
            </a:r>
          </a:p>
          <a:p>
            <a:r>
              <a:rPr lang="en-US" sz="2400" dirty="0" smtClean="0">
                <a:latin typeface="Arial" pitchFamily="34" charset="0"/>
                <a:cs typeface="Arial" pitchFamily="34" charset="0"/>
              </a:rPr>
              <a:t>Respiratory problem is compensated by Renal system.</a:t>
            </a:r>
          </a:p>
          <a:p>
            <a:endParaRPr lang="en-US" sz="2400" dirty="0">
              <a:latin typeface="Arial" pitchFamily="34" charset="0"/>
              <a:cs typeface="Arial" pitchFamily="34" charset="0"/>
            </a:endParaRPr>
          </a:p>
        </p:txBody>
      </p:sp>
      <p:sp>
        <p:nvSpPr>
          <p:cNvPr id="4" name="Title 1"/>
          <p:cNvSpPr>
            <a:spLocks noGrp="1"/>
          </p:cNvSpPr>
          <p:nvPr>
            <p:ph type="title"/>
          </p:nvPr>
        </p:nvSpPr>
        <p:spPr>
          <a:xfrm>
            <a:off x="913795" y="408563"/>
            <a:ext cx="10353761" cy="1186774"/>
          </a:xfrm>
        </p:spPr>
        <p:txBody>
          <a:bodyPr>
            <a:normAutofit/>
          </a:bodyPr>
          <a:lstStyle/>
          <a:p>
            <a:r>
              <a:rPr lang="en-US" sz="3200" dirty="0" smtClean="0">
                <a:solidFill>
                  <a:srgbClr val="FFFF00"/>
                </a:solidFill>
                <a:latin typeface="Arial" pitchFamily="34" charset="0"/>
                <a:cs typeface="Arial" pitchFamily="34" charset="0"/>
              </a:rPr>
              <a:t>Basic knowledge about acidosis &amp; alkalosis</a:t>
            </a:r>
            <a:endParaRPr lang="en-US" sz="3200" dirty="0">
              <a:solidFill>
                <a:srgbClr val="FFFF00"/>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420239"/>
            <a:ext cx="10353762" cy="5038928"/>
          </a:xfrm>
        </p:spPr>
        <p:txBody>
          <a:bodyPr>
            <a:normAutofit/>
          </a:bodyPr>
          <a:lstStyle/>
          <a:p>
            <a:pPr>
              <a:buNone/>
              <a:defRPr/>
            </a:pPr>
            <a:r>
              <a:rPr lang="en-US" sz="2800" b="1" dirty="0" smtClean="0">
                <a:latin typeface="Arial" pitchFamily="34" charset="0"/>
                <a:cs typeface="Arial" pitchFamily="34" charset="0"/>
              </a:rPr>
              <a:t>If compensating</a:t>
            </a:r>
          </a:p>
          <a:p>
            <a:pPr>
              <a:buNone/>
              <a:defRPr/>
            </a:pPr>
            <a:r>
              <a:rPr lang="en-US" sz="2400" dirty="0" smtClean="0">
                <a:latin typeface="Arial" pitchFamily="34" charset="0"/>
                <a:cs typeface="Arial" pitchFamily="34" charset="0"/>
              </a:rPr>
              <a:t>     Compensated Metabolic acidosis</a:t>
            </a:r>
          </a:p>
          <a:p>
            <a:pPr>
              <a:buNone/>
              <a:defRPr/>
            </a:pPr>
            <a:r>
              <a:rPr lang="en-US" sz="2400" dirty="0" smtClean="0">
                <a:latin typeface="Arial" pitchFamily="34" charset="0"/>
                <a:cs typeface="Arial" pitchFamily="34" charset="0"/>
              </a:rPr>
              <a:t>            </a:t>
            </a:r>
            <a:r>
              <a:rPr lang="en-US" altLang="en-US" sz="3200" b="1" dirty="0" smtClean="0">
                <a:latin typeface="Arial" charset="0"/>
                <a:cs typeface="Arial" charset="0"/>
              </a:rPr>
              <a:t>↓</a:t>
            </a:r>
            <a:r>
              <a:rPr lang="en-US" sz="3200" b="1" dirty="0" smtClean="0">
                <a:latin typeface="Arial" pitchFamily="34" charset="0"/>
                <a:cs typeface="Arial" pitchFamily="34" charset="0"/>
              </a:rPr>
              <a:t> </a:t>
            </a:r>
            <a:r>
              <a:rPr lang="en-US" sz="2400" dirty="0" smtClean="0">
                <a:latin typeface="Arial" pitchFamily="34" charset="0"/>
                <a:cs typeface="Arial" pitchFamily="34" charset="0"/>
              </a:rPr>
              <a:t> pH    α	 </a:t>
            </a:r>
            <a:r>
              <a:rPr lang="en-US" altLang="en-US" sz="3200" dirty="0" smtClean="0">
                <a:latin typeface="Arial" charset="0"/>
                <a:cs typeface="Arial" charset="0"/>
              </a:rPr>
              <a:t>↓</a:t>
            </a:r>
            <a:r>
              <a:rPr lang="en-US" sz="2400" dirty="0" smtClean="0">
                <a:latin typeface="Arial" pitchFamily="34" charset="0"/>
                <a:cs typeface="Arial" pitchFamily="34" charset="0"/>
              </a:rPr>
              <a:t> </a:t>
            </a:r>
            <a:r>
              <a:rPr lang="en-US" sz="2400" u="sng" dirty="0" smtClean="0">
                <a:latin typeface="Arial" pitchFamily="34" charset="0"/>
                <a:cs typeface="Arial" pitchFamily="34" charset="0"/>
              </a:rPr>
              <a:t>[ HCO</a:t>
            </a:r>
            <a:r>
              <a:rPr lang="en-US" sz="2400" u="sng" baseline="-25000" dirty="0" smtClean="0">
                <a:latin typeface="Arial" pitchFamily="34" charset="0"/>
                <a:cs typeface="Arial" pitchFamily="34" charset="0"/>
              </a:rPr>
              <a:t>3</a:t>
            </a:r>
            <a:r>
              <a:rPr lang="en-US" sz="2400" u="sng" baseline="30000" dirty="0" smtClean="0">
                <a:latin typeface="Arial" pitchFamily="34" charset="0"/>
                <a:cs typeface="Arial" pitchFamily="34" charset="0"/>
              </a:rPr>
              <a:t>- </a:t>
            </a:r>
            <a:r>
              <a:rPr lang="en-US" sz="2400" u="sng" dirty="0" smtClean="0">
                <a:latin typeface="Arial" pitchFamily="34" charset="0"/>
                <a:cs typeface="Arial" pitchFamily="34" charset="0"/>
              </a:rPr>
              <a:t>]</a:t>
            </a:r>
            <a:endParaRPr lang="en-US" sz="2400" dirty="0" smtClean="0">
              <a:latin typeface="Arial" pitchFamily="34" charset="0"/>
              <a:cs typeface="Arial" pitchFamily="34" charset="0"/>
            </a:endParaRPr>
          </a:p>
          <a:p>
            <a:pPr fontAlgn="auto">
              <a:spcAft>
                <a:spcPts val="0"/>
              </a:spcAft>
              <a:buFontTx/>
              <a:buNone/>
              <a:defRPr/>
            </a:pPr>
            <a:r>
              <a:rPr lang="en-US" sz="2400" dirty="0" smtClean="0">
                <a:latin typeface="Arial" pitchFamily="34" charset="0"/>
                <a:cs typeface="Arial" pitchFamily="34" charset="0"/>
              </a:rPr>
              <a:t>			            </a:t>
            </a:r>
            <a:r>
              <a:rPr lang="en-US" altLang="en-US" sz="3200" dirty="0" smtClean="0">
                <a:latin typeface="Arial" charset="0"/>
                <a:cs typeface="Arial" charset="0"/>
              </a:rPr>
              <a:t>↓</a:t>
            </a:r>
            <a:r>
              <a:rPr lang="en-US" sz="3200" dirty="0" smtClean="0">
                <a:latin typeface="Arial" pitchFamily="34" charset="0"/>
                <a:cs typeface="Arial" pitchFamily="34" charset="0"/>
              </a:rPr>
              <a:t> </a:t>
            </a:r>
            <a:r>
              <a:rPr lang="en-US" sz="2400" dirty="0" smtClean="0">
                <a:latin typeface="Arial" pitchFamily="34" charset="0"/>
                <a:cs typeface="Arial" pitchFamily="34" charset="0"/>
              </a:rPr>
              <a:t>PaCO</a:t>
            </a:r>
            <a:r>
              <a:rPr lang="en-US" sz="2400" baseline="-25000" dirty="0" smtClean="0">
                <a:latin typeface="Arial" pitchFamily="34" charset="0"/>
                <a:cs typeface="Arial" pitchFamily="34" charset="0"/>
              </a:rPr>
              <a:t>2	</a:t>
            </a:r>
            <a:r>
              <a:rPr lang="en-US" sz="2400" dirty="0" smtClean="0">
                <a:latin typeface="Arial" pitchFamily="34" charset="0"/>
                <a:cs typeface="Arial" pitchFamily="34" charset="0"/>
              </a:rPr>
              <a:t>           </a:t>
            </a:r>
            <a:r>
              <a:rPr lang="en-US" sz="2400" dirty="0" smtClean="0">
                <a:solidFill>
                  <a:srgbClr val="FFFF00"/>
                </a:solidFill>
                <a:latin typeface="Arial" pitchFamily="34" charset="0"/>
                <a:cs typeface="Arial" pitchFamily="34" charset="0"/>
              </a:rPr>
              <a:t>*** HCO</a:t>
            </a:r>
            <a:r>
              <a:rPr lang="en-US" sz="2400" baseline="-25000" dirty="0" smtClean="0">
                <a:solidFill>
                  <a:srgbClr val="FFFF00"/>
                </a:solidFill>
                <a:latin typeface="Arial" pitchFamily="34" charset="0"/>
                <a:cs typeface="Arial" pitchFamily="34" charset="0"/>
              </a:rPr>
              <a:t>3</a:t>
            </a:r>
            <a:r>
              <a:rPr lang="en-US" sz="2400" baseline="30000" dirty="0" smtClean="0">
                <a:solidFill>
                  <a:srgbClr val="FFFF00"/>
                </a:solidFill>
                <a:latin typeface="Arial" pitchFamily="34" charset="0"/>
                <a:cs typeface="Arial" pitchFamily="34" charset="0"/>
              </a:rPr>
              <a:t>-</a:t>
            </a:r>
            <a:r>
              <a:rPr lang="en-US" sz="2400" dirty="0" smtClean="0">
                <a:solidFill>
                  <a:srgbClr val="FFFF00"/>
                </a:solidFill>
                <a:latin typeface="Arial" pitchFamily="34" charset="0"/>
                <a:cs typeface="Arial" pitchFamily="34" charset="0"/>
              </a:rPr>
              <a:t> and PaCO</a:t>
            </a:r>
            <a:r>
              <a:rPr lang="en-US" sz="2400" baseline="-25000" dirty="0" smtClean="0">
                <a:solidFill>
                  <a:srgbClr val="FFFF00"/>
                </a:solidFill>
                <a:latin typeface="Arial" pitchFamily="34" charset="0"/>
                <a:cs typeface="Arial" pitchFamily="34" charset="0"/>
              </a:rPr>
              <a:t>2 </a:t>
            </a:r>
            <a:r>
              <a:rPr lang="en-US" sz="2400" dirty="0" smtClean="0">
                <a:solidFill>
                  <a:srgbClr val="FFFF00"/>
                </a:solidFill>
                <a:latin typeface="Arial" pitchFamily="34" charset="0"/>
                <a:cs typeface="Arial" pitchFamily="34" charset="0"/>
              </a:rPr>
              <a:t>go to</a:t>
            </a:r>
            <a:r>
              <a:rPr lang="en-US" sz="2400" dirty="0" smtClean="0">
                <a:latin typeface="Arial" pitchFamily="34" charset="0"/>
                <a:cs typeface="Arial" pitchFamily="34" charset="0"/>
              </a:rPr>
              <a:t>	</a:t>
            </a:r>
            <a:endParaRPr lang="en-US" sz="2400" baseline="-25000" dirty="0" smtClean="0">
              <a:latin typeface="Arial" pitchFamily="34" charset="0"/>
              <a:cs typeface="Arial" pitchFamily="34" charset="0"/>
            </a:endParaRPr>
          </a:p>
          <a:p>
            <a:pPr fontAlgn="auto">
              <a:spcAft>
                <a:spcPts val="0"/>
              </a:spcAft>
              <a:buFontTx/>
              <a:buNone/>
              <a:defRPr/>
            </a:pPr>
            <a:r>
              <a:rPr lang="en-US" sz="2400" baseline="-25000" dirty="0" smtClean="0">
                <a:latin typeface="Arial" pitchFamily="34" charset="0"/>
                <a:cs typeface="Arial" pitchFamily="34" charset="0"/>
              </a:rPr>
              <a:t> </a:t>
            </a:r>
            <a:r>
              <a:rPr lang="en-US" sz="2400" dirty="0" smtClean="0">
                <a:latin typeface="Arial" pitchFamily="34" charset="0"/>
                <a:cs typeface="Arial" pitchFamily="34" charset="0"/>
              </a:rPr>
              <a:t>    Compensated Metabolic alkalosis            </a:t>
            </a:r>
            <a:r>
              <a:rPr lang="en-US" sz="2400" dirty="0" smtClean="0">
                <a:solidFill>
                  <a:srgbClr val="FFFF00"/>
                </a:solidFill>
                <a:latin typeface="Arial" pitchFamily="34" charset="0"/>
                <a:cs typeface="Arial" pitchFamily="34" charset="0"/>
              </a:rPr>
              <a:t>same direction.</a:t>
            </a:r>
            <a:endParaRPr lang="en-US" sz="2400" baseline="-25000" dirty="0" smtClean="0">
              <a:solidFill>
                <a:srgbClr val="FFFF00"/>
              </a:solidFill>
              <a:latin typeface="Arial" pitchFamily="34" charset="0"/>
              <a:cs typeface="Arial" pitchFamily="34" charset="0"/>
            </a:endParaRPr>
          </a:p>
          <a:p>
            <a:pPr>
              <a:buNone/>
              <a:defRPr/>
            </a:pPr>
            <a:r>
              <a:rPr lang="en-US" altLang="en-US" sz="3200" b="1" dirty="0" smtClean="0">
                <a:latin typeface="Arial" charset="0"/>
                <a:cs typeface="Arial" charset="0"/>
              </a:rPr>
              <a:t>         </a:t>
            </a:r>
            <a:r>
              <a:rPr lang="en-US" altLang="en-US" sz="3200" dirty="0" smtClean="0">
                <a:latin typeface="Arial" charset="0"/>
                <a:cs typeface="Arial" charset="0"/>
              </a:rPr>
              <a:t>↑</a:t>
            </a:r>
            <a:r>
              <a:rPr lang="en-US" altLang="en-US" sz="2400" dirty="0" smtClean="0">
                <a:latin typeface="Arial" charset="0"/>
                <a:cs typeface="Arial" charset="0"/>
              </a:rPr>
              <a:t> </a:t>
            </a:r>
            <a:r>
              <a:rPr lang="en-US" sz="2400" dirty="0" smtClean="0">
                <a:latin typeface="Arial" pitchFamily="34" charset="0"/>
                <a:cs typeface="Arial" pitchFamily="34" charset="0"/>
              </a:rPr>
              <a:t>pH    α	 </a:t>
            </a:r>
            <a:r>
              <a:rPr lang="en-US" altLang="en-US" sz="3200" dirty="0" smtClean="0">
                <a:latin typeface="Arial" charset="0"/>
                <a:cs typeface="Arial" charset="0"/>
              </a:rPr>
              <a:t>↑</a:t>
            </a:r>
            <a:r>
              <a:rPr lang="en-US" sz="2400" dirty="0" smtClean="0">
                <a:latin typeface="Arial" pitchFamily="34" charset="0"/>
                <a:cs typeface="Arial" pitchFamily="34" charset="0"/>
              </a:rPr>
              <a:t> </a:t>
            </a:r>
            <a:r>
              <a:rPr lang="en-US" sz="2400" u="sng" dirty="0" smtClean="0">
                <a:latin typeface="Arial" pitchFamily="34" charset="0"/>
                <a:cs typeface="Arial" pitchFamily="34" charset="0"/>
              </a:rPr>
              <a:t>[ HCO</a:t>
            </a:r>
            <a:r>
              <a:rPr lang="en-US" sz="2400" u="sng" baseline="-25000" dirty="0" smtClean="0">
                <a:latin typeface="Arial" pitchFamily="34" charset="0"/>
                <a:cs typeface="Arial" pitchFamily="34" charset="0"/>
              </a:rPr>
              <a:t>3</a:t>
            </a:r>
            <a:r>
              <a:rPr lang="en-US" sz="2400" u="sng" baseline="30000" dirty="0" smtClean="0">
                <a:latin typeface="Arial" pitchFamily="34" charset="0"/>
                <a:cs typeface="Arial" pitchFamily="34" charset="0"/>
              </a:rPr>
              <a:t>- </a:t>
            </a:r>
            <a:r>
              <a:rPr lang="en-US" sz="2400" u="sng" dirty="0" smtClean="0">
                <a:latin typeface="Arial" pitchFamily="34" charset="0"/>
                <a:cs typeface="Arial" pitchFamily="34" charset="0"/>
              </a:rPr>
              <a:t>]</a:t>
            </a:r>
            <a:endParaRPr lang="en-US" sz="2400" dirty="0" smtClean="0">
              <a:latin typeface="Arial" pitchFamily="34" charset="0"/>
              <a:cs typeface="Arial" pitchFamily="34" charset="0"/>
            </a:endParaRPr>
          </a:p>
          <a:p>
            <a:pPr fontAlgn="auto">
              <a:spcAft>
                <a:spcPts val="0"/>
              </a:spcAft>
              <a:buFontTx/>
              <a:buNone/>
              <a:defRPr/>
            </a:pPr>
            <a:r>
              <a:rPr lang="en-US" sz="2400" dirty="0" smtClean="0">
                <a:latin typeface="Arial" pitchFamily="34" charset="0"/>
                <a:cs typeface="Arial" pitchFamily="34" charset="0"/>
              </a:rPr>
              <a:t>			            </a:t>
            </a:r>
            <a:r>
              <a:rPr lang="en-US" altLang="en-US" sz="3200" dirty="0" smtClean="0">
                <a:latin typeface="Arial" charset="0"/>
                <a:cs typeface="Arial" charset="0"/>
              </a:rPr>
              <a:t>↑</a:t>
            </a:r>
            <a:r>
              <a:rPr lang="en-US" sz="2400" dirty="0" smtClean="0">
                <a:latin typeface="Arial" pitchFamily="34" charset="0"/>
                <a:cs typeface="Arial" pitchFamily="34" charset="0"/>
              </a:rPr>
              <a:t> PaCO</a:t>
            </a:r>
            <a:r>
              <a:rPr lang="en-US" sz="2400" baseline="-25000" dirty="0" smtClean="0">
                <a:latin typeface="Arial" pitchFamily="34" charset="0"/>
                <a:cs typeface="Arial" pitchFamily="34" charset="0"/>
              </a:rPr>
              <a:t>2</a:t>
            </a:r>
          </a:p>
          <a:p>
            <a:pPr>
              <a:buNone/>
              <a:defRPr/>
            </a:pPr>
            <a:endParaRPr lang="en-US" sz="2400" dirty="0" smtClean="0">
              <a:latin typeface="Arial" pitchFamily="34" charset="0"/>
              <a:cs typeface="Arial" pitchFamily="34" charset="0"/>
            </a:endParaRPr>
          </a:p>
          <a:p>
            <a:endParaRPr lang="en-US" sz="2400" dirty="0"/>
          </a:p>
        </p:txBody>
      </p:sp>
      <p:sp>
        <p:nvSpPr>
          <p:cNvPr id="4" name="Title 1"/>
          <p:cNvSpPr>
            <a:spLocks noGrp="1"/>
          </p:cNvSpPr>
          <p:nvPr>
            <p:ph type="title"/>
          </p:nvPr>
        </p:nvSpPr>
        <p:spPr>
          <a:xfrm>
            <a:off x="914400" y="398464"/>
            <a:ext cx="10353675" cy="895316"/>
          </a:xfrm>
        </p:spPr>
        <p:txBody>
          <a:bodyPr>
            <a:normAutofit/>
          </a:bodyPr>
          <a:lstStyle/>
          <a:p>
            <a:r>
              <a:rPr lang="en-US" sz="2800" dirty="0" smtClean="0">
                <a:solidFill>
                  <a:srgbClr val="FFFF00"/>
                </a:solidFill>
                <a:latin typeface="Arial" pitchFamily="34" charset="0"/>
                <a:cs typeface="Arial" pitchFamily="34" charset="0"/>
              </a:rPr>
              <a:t>Basic knowledge about acidosis &amp; alkalosis</a:t>
            </a:r>
            <a:endParaRPr lang="en-US" sz="2800" dirty="0">
              <a:solidFill>
                <a:srgbClr val="FFFF00"/>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defRPr/>
            </a:pPr>
            <a:r>
              <a:rPr lang="en-US" dirty="0" smtClean="0">
                <a:solidFill>
                  <a:srgbClr val="FFFF00"/>
                </a:solidFill>
                <a:latin typeface="Arial" pitchFamily="34" charset="0"/>
                <a:cs typeface="Arial" pitchFamily="34" charset="0"/>
              </a:rPr>
              <a:t> </a:t>
            </a:r>
          </a:p>
          <a:p>
            <a:endParaRPr lang="en-US" dirty="0"/>
          </a:p>
        </p:txBody>
      </p:sp>
      <p:sp>
        <p:nvSpPr>
          <p:cNvPr id="4" name="Title 1"/>
          <p:cNvSpPr>
            <a:spLocks noGrp="1"/>
          </p:cNvSpPr>
          <p:nvPr>
            <p:ph type="title"/>
          </p:nvPr>
        </p:nvSpPr>
        <p:spPr>
          <a:xfrm>
            <a:off x="913795" y="369651"/>
            <a:ext cx="10353761" cy="924128"/>
          </a:xfrm>
        </p:spPr>
        <p:txBody>
          <a:bodyPr>
            <a:normAutofit/>
          </a:bodyPr>
          <a:lstStyle/>
          <a:p>
            <a:r>
              <a:rPr lang="en-US" sz="2800" dirty="0" smtClean="0">
                <a:solidFill>
                  <a:srgbClr val="FFFF00"/>
                </a:solidFill>
                <a:latin typeface="Arial" pitchFamily="34" charset="0"/>
                <a:cs typeface="Arial" pitchFamily="34" charset="0"/>
              </a:rPr>
              <a:t>Basic knowledge about acidosis &amp; alkalosis</a:t>
            </a:r>
            <a:endParaRPr lang="en-US" sz="2800" dirty="0">
              <a:solidFill>
                <a:srgbClr val="FFFF00"/>
              </a:solidFill>
              <a:latin typeface="Arial" pitchFamily="34" charset="0"/>
              <a:cs typeface="Arial" pitchFamily="34" charset="0"/>
            </a:endParaRPr>
          </a:p>
        </p:txBody>
      </p:sp>
      <p:sp>
        <p:nvSpPr>
          <p:cNvPr id="5" name="Content Placeholder 2"/>
          <p:cNvSpPr txBox="1">
            <a:spLocks/>
          </p:cNvSpPr>
          <p:nvPr/>
        </p:nvSpPr>
        <p:spPr>
          <a:xfrm>
            <a:off x="913795" y="1420239"/>
            <a:ext cx="10353762" cy="503892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If compensating</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Compensated Respiratory acidosis</a:t>
            </a:r>
          </a:p>
          <a:p>
            <a:pPr marL="228600" lvl="0" indent="-228600">
              <a:lnSpc>
                <a:spcPct val="120000"/>
              </a:lnSpc>
              <a:spcBef>
                <a:spcPts val="1000"/>
              </a:spcBef>
              <a:defRPr/>
            </a:pP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kumimoji="0" lang="en-US" altLang="en-US" sz="3200" b="1"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charset="0"/>
                <a:ea typeface="+mn-ea"/>
                <a:cs typeface="Arial" charset="0"/>
              </a:rPr>
              <a:t>↓</a:t>
            </a:r>
            <a:r>
              <a:rPr kumimoji="0" lang="en-US" sz="3200" b="1"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pH    α	 </a:t>
            </a:r>
            <a:r>
              <a:rPr lang="en-US" altLang="en-US" sz="3200" dirty="0" smtClean="0">
                <a:effectLst>
                  <a:outerShdw blurRad="50800" dist="38100" dir="2700000" algn="tl" rotWithShape="0">
                    <a:srgbClr val="000000">
                      <a:alpha val="48000"/>
                    </a:srgbClr>
                  </a:outerShdw>
                </a:effectLst>
                <a:latin typeface="Arial" charset="0"/>
                <a:cs typeface="Arial" charset="0"/>
              </a:rPr>
              <a:t>↑</a:t>
            </a:r>
            <a:r>
              <a:rPr lang="en-US" sz="2400" dirty="0" smtClean="0">
                <a:effectLst>
                  <a:outerShdw blurRad="50800" dist="38100" dir="2700000" algn="tl" rotWithShape="0">
                    <a:srgbClr val="000000">
                      <a:alpha val="48000"/>
                    </a:srgbClr>
                  </a:outerShdw>
                </a:effectLst>
                <a:latin typeface="Arial" pitchFamily="34" charset="0"/>
                <a:cs typeface="Arial" pitchFamily="34" charset="0"/>
              </a:rPr>
              <a:t> </a:t>
            </a:r>
            <a:r>
              <a:rPr kumimoji="0" lang="en-US" sz="2400" b="0" i="0" u="sng"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HCO</a:t>
            </a:r>
            <a:r>
              <a:rPr kumimoji="0" lang="en-US" sz="2400" b="0" i="0" u="sng" strike="noStrike" kern="1200" cap="none" spc="0" normalizeH="0" baseline="-25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3</a:t>
            </a:r>
            <a:r>
              <a:rPr kumimoji="0" lang="en-US" sz="2400" b="0" i="0" u="sng" strike="noStrike" kern="1200" cap="none" spc="0" normalizeH="0" baseline="30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kumimoji="0" lang="en-US" sz="2400" b="0" i="0" u="sng"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a:t>
            </a:r>
            <a:endPar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endParaRPr>
          </a:p>
          <a:p>
            <a:pPr marL="228600" lvl="0" indent="-228600">
              <a:lnSpc>
                <a:spcPct val="120000"/>
              </a:lnSpc>
              <a:spcBef>
                <a:spcPts val="1000"/>
              </a:spcBef>
              <a:defRPr/>
            </a:pP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lang="en-US" altLang="en-US" sz="3200" dirty="0" smtClean="0">
                <a:effectLst>
                  <a:outerShdw blurRad="50800" dist="38100" dir="2700000" algn="tl" rotWithShape="0">
                    <a:srgbClr val="000000">
                      <a:alpha val="48000"/>
                    </a:srgbClr>
                  </a:outerShdw>
                </a:effectLst>
                <a:latin typeface="Arial" charset="0"/>
                <a:cs typeface="Arial" charset="0"/>
              </a:rPr>
              <a:t>↑</a:t>
            </a:r>
            <a:r>
              <a:rPr lang="en-US" sz="2400" dirty="0" smtClean="0">
                <a:effectLst>
                  <a:outerShdw blurRad="50800" dist="38100" dir="2700000" algn="tl" rotWithShape="0">
                    <a:srgbClr val="000000">
                      <a:alpha val="48000"/>
                    </a:srgbClr>
                  </a:outerShdw>
                </a:effectLst>
                <a:latin typeface="Arial" pitchFamily="34" charset="0"/>
                <a:cs typeface="Arial" pitchFamily="34" charset="0"/>
              </a:rPr>
              <a:t> </a:t>
            </a:r>
            <a:r>
              <a:rPr lang="en-US" sz="2400" dirty="0" err="1" smtClean="0">
                <a:effectLst>
                  <a:outerShdw blurRad="50800" dist="38100" dir="2700000" algn="tl" rotWithShape="0">
                    <a:srgbClr val="000000">
                      <a:alpha val="48000"/>
                    </a:srgbClr>
                  </a:outerShdw>
                </a:effectLst>
                <a:latin typeface="Arial" pitchFamily="34" charset="0"/>
                <a:cs typeface="Arial" pitchFamily="34" charset="0"/>
              </a:rPr>
              <a:t>PaCO</a:t>
            </a:r>
            <a:r>
              <a:rPr kumimoji="0" lang="en-US" sz="2400" b="0" i="0" u="none" strike="noStrike" kern="1200" cap="none" spc="0" normalizeH="0" baseline="-25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2	</a:t>
            </a: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rgbClr val="FFFF00"/>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HCO</a:t>
            </a:r>
            <a:r>
              <a:rPr kumimoji="0" lang="en-US" sz="2400" b="0" i="0" u="none" strike="noStrike" kern="1200" cap="none" spc="0" normalizeH="0" baseline="-25000" noProof="0" dirty="0" smtClean="0">
                <a:ln>
                  <a:noFill/>
                </a:ln>
                <a:solidFill>
                  <a:srgbClr val="FFFF00"/>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3</a:t>
            </a:r>
            <a:r>
              <a:rPr kumimoji="0" lang="en-US" sz="2400" b="0" i="0" u="none" strike="noStrike" kern="1200" cap="none" spc="0" normalizeH="0" baseline="30000" noProof="0" dirty="0" smtClean="0">
                <a:ln>
                  <a:noFill/>
                </a:ln>
                <a:solidFill>
                  <a:srgbClr val="FFFF00"/>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a:t>
            </a:r>
            <a:r>
              <a:rPr kumimoji="0" lang="en-US" sz="2400" b="0" i="0" u="none" strike="noStrike" kern="1200" cap="none" spc="0" normalizeH="0" baseline="0" noProof="0" dirty="0" smtClean="0">
                <a:ln>
                  <a:noFill/>
                </a:ln>
                <a:solidFill>
                  <a:srgbClr val="FFFF00"/>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and PaCO</a:t>
            </a:r>
            <a:r>
              <a:rPr kumimoji="0" lang="en-US" sz="2400" b="0" i="0" u="none" strike="noStrike" kern="1200" cap="none" spc="0" normalizeH="0" baseline="-25000" noProof="0" dirty="0" smtClean="0">
                <a:ln>
                  <a:noFill/>
                </a:ln>
                <a:solidFill>
                  <a:srgbClr val="FFFF00"/>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2 </a:t>
            </a:r>
            <a:r>
              <a:rPr kumimoji="0" lang="en-US" sz="2400" b="0" i="0" u="none" strike="noStrike" kern="1200" cap="none" spc="0" normalizeH="0" baseline="0" noProof="0" dirty="0" smtClean="0">
                <a:ln>
                  <a:noFill/>
                </a:ln>
                <a:solidFill>
                  <a:srgbClr val="FFFF00"/>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go </a:t>
            </a:r>
            <a:r>
              <a:rPr lang="en-US" sz="2400" dirty="0" smtClean="0">
                <a:solidFill>
                  <a:srgbClr val="FFFF00"/>
                </a:solidFill>
                <a:effectLst>
                  <a:outerShdw blurRad="50800" dist="38100" dir="2700000" algn="tl" rotWithShape="0">
                    <a:srgbClr val="000000">
                      <a:alpha val="48000"/>
                    </a:srgbClr>
                  </a:outerShdw>
                </a:effectLst>
                <a:latin typeface="Arial" pitchFamily="34" charset="0"/>
                <a:cs typeface="Arial" pitchFamily="34" charset="0"/>
              </a:rPr>
              <a:t>to</a:t>
            </a: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endParaRPr kumimoji="0" lang="en-US" sz="2400" b="0" i="0" u="none" strike="noStrike" kern="1200" cap="none" spc="0" normalizeH="0" baseline="-25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20000"/>
              </a:lnSpc>
              <a:spcBef>
                <a:spcPts val="1000"/>
              </a:spcBef>
              <a:spcAft>
                <a:spcPts val="0"/>
              </a:spcAft>
              <a:buClrTx/>
              <a:buSzTx/>
              <a:buFontTx/>
              <a:buNone/>
              <a:tabLst/>
              <a:defRPr/>
            </a:pPr>
            <a:r>
              <a:rPr kumimoji="0" lang="en-US" sz="2400" b="0" i="0" u="none" strike="noStrike" kern="1200" cap="none" spc="0" normalizeH="0" baseline="-25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Compensated Respiratory alkalosis         </a:t>
            </a:r>
            <a:r>
              <a:rPr kumimoji="0" lang="en-US" sz="2400" b="0" i="0" u="none" strike="noStrike" kern="1200" cap="none" spc="0" normalizeH="0" baseline="0" noProof="0" dirty="0" smtClean="0">
                <a:ln>
                  <a:noFill/>
                </a:ln>
                <a:solidFill>
                  <a:srgbClr val="FFFF00"/>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same direction.</a:t>
            </a:r>
            <a:endParaRPr kumimoji="0" lang="en-US" sz="2400" b="0" i="0" u="none" strike="noStrike" kern="1200" cap="none" spc="0" normalizeH="0" baseline="-25000" noProof="0" dirty="0" smtClean="0">
              <a:ln>
                <a:noFill/>
              </a:ln>
              <a:solidFill>
                <a:srgbClr val="FFFF00"/>
              </a:solidFill>
              <a:effectLst>
                <a:outerShdw blurRad="50800" dist="38100" dir="2700000" algn="tl" rotWithShape="0">
                  <a:srgbClr val="000000">
                    <a:alpha val="48000"/>
                  </a:srgbClr>
                </a:outerShdw>
              </a:effectLst>
              <a:uLnTx/>
              <a:uFillTx/>
              <a:latin typeface="Arial" pitchFamily="34" charset="0"/>
              <a:ea typeface="+mn-ea"/>
              <a:cs typeface="Arial" pitchFamily="34" charset="0"/>
            </a:endParaRPr>
          </a:p>
          <a:p>
            <a:pPr marL="228600" lvl="0" indent="-228600">
              <a:lnSpc>
                <a:spcPct val="120000"/>
              </a:lnSpc>
              <a:spcBef>
                <a:spcPts val="1000"/>
              </a:spcBef>
              <a:defRPr/>
            </a:pPr>
            <a:r>
              <a:rPr kumimoji="0" lang="en-US" altLang="en-US" sz="3200" b="1"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charset="0"/>
                <a:ea typeface="+mn-ea"/>
                <a:cs typeface="Arial" charset="0"/>
              </a:rPr>
              <a:t>         </a:t>
            </a:r>
            <a:r>
              <a:rPr kumimoji="0" lang="en-US" altLang="en-US" sz="32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charset="0"/>
                <a:ea typeface="+mn-ea"/>
                <a:cs typeface="Arial" charset="0"/>
              </a:rPr>
              <a:t>↑</a:t>
            </a:r>
            <a:r>
              <a:rPr kumimoji="0" lang="en-US" alt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charset="0"/>
                <a:ea typeface="+mn-ea"/>
                <a:cs typeface="Arial" charset="0"/>
              </a:rPr>
              <a:t> </a:t>
            </a: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pH    α	 </a:t>
            </a:r>
            <a:r>
              <a:rPr lang="en-US" altLang="en-US" sz="3200" b="1" dirty="0" smtClean="0">
                <a:effectLst>
                  <a:outerShdw blurRad="50800" dist="38100" dir="2700000" algn="tl" rotWithShape="0">
                    <a:srgbClr val="000000">
                      <a:alpha val="48000"/>
                    </a:srgbClr>
                  </a:outerShdw>
                </a:effectLst>
                <a:latin typeface="Arial" charset="0"/>
                <a:cs typeface="Arial" charset="0"/>
              </a:rPr>
              <a:t>↓ </a:t>
            </a:r>
            <a:r>
              <a:rPr kumimoji="0" lang="en-US" sz="2400" b="0" i="0" u="sng"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HCO</a:t>
            </a:r>
            <a:r>
              <a:rPr kumimoji="0" lang="en-US" sz="2400" b="0" i="0" u="sng" strike="noStrike" kern="1200" cap="none" spc="0" normalizeH="0" baseline="-25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3</a:t>
            </a:r>
            <a:r>
              <a:rPr kumimoji="0" lang="en-US" sz="2400" b="0" i="0" u="sng" strike="noStrike" kern="1200" cap="none" spc="0" normalizeH="0" baseline="30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kumimoji="0" lang="en-US" sz="2400" b="0" i="0" u="sng"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a:t>
            </a:r>
            <a:endPar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endParaRPr>
          </a:p>
          <a:p>
            <a:pPr marL="228600" lvl="0" indent="-228600">
              <a:lnSpc>
                <a:spcPct val="120000"/>
              </a:lnSpc>
              <a:spcBef>
                <a:spcPts val="1000"/>
              </a:spcBef>
              <a:defRPr/>
            </a:pP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kumimoji="0" lang="en-US" sz="32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a:t>
            </a:r>
            <a:r>
              <a:rPr lang="en-US" altLang="en-US" sz="3200" b="1" dirty="0" smtClean="0">
                <a:effectLst>
                  <a:outerShdw blurRad="50800" dist="38100" dir="2700000" algn="tl" rotWithShape="0">
                    <a:srgbClr val="000000">
                      <a:alpha val="48000"/>
                    </a:srgbClr>
                  </a:outerShdw>
                </a:effectLst>
                <a:latin typeface="Arial" charset="0"/>
                <a:cs typeface="Arial" charset="0"/>
              </a:rPr>
              <a:t>↓ </a:t>
            </a:r>
            <a:r>
              <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PaCO</a:t>
            </a:r>
            <a:r>
              <a:rPr kumimoji="0" lang="en-US" sz="2400" b="0" i="0" u="none" strike="noStrike" kern="1200" cap="none" spc="0" normalizeH="0" baseline="-25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2</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outerShdw blurRad="50800" dist="38100" dir="2700000" algn="tl" rotWithShape="0">
                  <a:srgbClr val="000000">
                    <a:alpha val="48000"/>
                  </a:srgbClr>
                </a:outerShdw>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304800" y="0"/>
            <a:ext cx="11582400" cy="0"/>
          </a:xfrm>
          <a:prstGeom prst="line">
            <a:avLst/>
          </a:prstGeom>
          <a:noFill/>
          <a:ln w="9525">
            <a:solidFill>
              <a:schemeClr val="bg1"/>
            </a:solidFill>
            <a:round/>
            <a:headEnd/>
            <a:tailEnd/>
          </a:ln>
        </p:spPr>
        <p:txBody>
          <a:bodyPr/>
          <a:lstStyle/>
          <a:p>
            <a:endParaRPr lang="en-US"/>
          </a:p>
        </p:txBody>
      </p:sp>
      <p:sp>
        <p:nvSpPr>
          <p:cNvPr id="5123" name="Line 5"/>
          <p:cNvSpPr>
            <a:spLocks noChangeShapeType="1"/>
          </p:cNvSpPr>
          <p:nvPr/>
        </p:nvSpPr>
        <p:spPr bwMode="auto">
          <a:xfrm>
            <a:off x="304800" y="6477000"/>
            <a:ext cx="11582400" cy="0"/>
          </a:xfrm>
          <a:prstGeom prst="line">
            <a:avLst/>
          </a:prstGeom>
          <a:noFill/>
          <a:ln w="9525">
            <a:solidFill>
              <a:schemeClr val="bg1"/>
            </a:solidFill>
            <a:round/>
            <a:headEnd/>
            <a:tailEnd/>
          </a:ln>
        </p:spPr>
        <p:txBody>
          <a:bodyPr/>
          <a:lstStyle/>
          <a:p>
            <a:endParaRPr lang="en-US"/>
          </a:p>
        </p:txBody>
      </p:sp>
      <p:sp>
        <p:nvSpPr>
          <p:cNvPr id="5124" name="Line 6"/>
          <p:cNvSpPr>
            <a:spLocks noChangeShapeType="1"/>
          </p:cNvSpPr>
          <p:nvPr/>
        </p:nvSpPr>
        <p:spPr bwMode="auto">
          <a:xfrm>
            <a:off x="304800" y="304800"/>
            <a:ext cx="0" cy="6172200"/>
          </a:xfrm>
          <a:prstGeom prst="line">
            <a:avLst/>
          </a:prstGeom>
          <a:noFill/>
          <a:ln w="9525">
            <a:solidFill>
              <a:schemeClr val="bg1"/>
            </a:solidFill>
            <a:round/>
            <a:headEnd/>
            <a:tailEnd/>
          </a:ln>
        </p:spPr>
        <p:txBody>
          <a:bodyPr/>
          <a:lstStyle/>
          <a:p>
            <a:endParaRPr lang="en-US"/>
          </a:p>
        </p:txBody>
      </p:sp>
      <p:sp>
        <p:nvSpPr>
          <p:cNvPr id="5125" name="Line 7"/>
          <p:cNvSpPr>
            <a:spLocks noChangeShapeType="1"/>
          </p:cNvSpPr>
          <p:nvPr/>
        </p:nvSpPr>
        <p:spPr bwMode="auto">
          <a:xfrm>
            <a:off x="11887200" y="304800"/>
            <a:ext cx="0" cy="6172200"/>
          </a:xfrm>
          <a:prstGeom prst="line">
            <a:avLst/>
          </a:prstGeom>
          <a:noFill/>
          <a:ln w="9525">
            <a:solidFill>
              <a:schemeClr val="bg1"/>
            </a:solidFill>
            <a:round/>
            <a:headEnd/>
            <a:tailEnd/>
          </a:ln>
        </p:spPr>
        <p:txBody>
          <a:bodyPr/>
          <a:lstStyle/>
          <a:p>
            <a:endParaRPr lang="en-US"/>
          </a:p>
        </p:txBody>
      </p:sp>
      <p:graphicFrame>
        <p:nvGraphicFramePr>
          <p:cNvPr id="25654" name="Group 54">
            <a:extLst>
              <a:ext uri="{FF2B5EF4-FFF2-40B4-BE49-F238E27FC236}"/>
            </a:extLst>
          </p:cNvPr>
          <p:cNvGraphicFramePr>
            <a:graphicFrameLocks noGrp="1"/>
          </p:cNvGraphicFramePr>
          <p:nvPr/>
        </p:nvGraphicFramePr>
        <p:xfrm>
          <a:off x="406400" y="914401"/>
          <a:ext cx="11277600" cy="5770565"/>
        </p:xfrm>
        <a:graphic>
          <a:graphicData uri="http://schemas.openxmlformats.org/drawingml/2006/table">
            <a:tbl>
              <a:tblPr>
                <a:tableStyleId>{5940675A-B579-460E-94D1-54222C63F5DA}</a:tableStyleId>
              </a:tblPr>
              <a:tblGrid>
                <a:gridCol w="1906453">
                  <a:extLst>
                    <a:ext uri="{9D8B030D-6E8A-4147-A177-3AD203B41FA5}"/>
                  </a:extLst>
                </a:gridCol>
                <a:gridCol w="2067560">
                  <a:extLst>
                    <a:ext uri="{9D8B030D-6E8A-4147-A177-3AD203B41FA5}"/>
                  </a:extLst>
                </a:gridCol>
                <a:gridCol w="3442787">
                  <a:extLst>
                    <a:ext uri="{9D8B030D-6E8A-4147-A177-3AD203B41FA5}"/>
                  </a:extLst>
                </a:gridCol>
                <a:gridCol w="3860800">
                  <a:extLst>
                    <a:ext uri="{9D8B030D-6E8A-4147-A177-3AD203B41FA5}"/>
                  </a:extLst>
                </a:gridCol>
              </a:tblGrid>
              <a:tr h="599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Mean</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Normal ( 1 SD)</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Normal ( 2 SD)</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extLst>
                  <a:ext uri="{0D108BD9-81ED-4DB2-BD59-A6C34878D82A}"/>
                </a:extLst>
              </a:tr>
              <a:tr h="679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latin typeface="Arial" pitchFamily="34" charset="0"/>
                          <a:cs typeface="Arial" pitchFamily="34" charset="0"/>
                        </a:rPr>
                        <a:t>pH</a:t>
                      </a:r>
                      <a:endParaRPr kumimoji="0" lang="en-US" sz="2400" b="1"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FFFF00"/>
                          </a:solidFill>
                          <a:effectLst/>
                          <a:latin typeface="Arial" pitchFamily="34" charset="0"/>
                          <a:cs typeface="Arial" pitchFamily="34" charset="0"/>
                        </a:rPr>
                        <a:t>7.40</a:t>
                      </a:r>
                      <a:endParaRPr kumimoji="0" lang="en-US" sz="2400" b="1" i="0" u="none" strike="noStrike" cap="none" normalizeH="0" baseline="0" dirty="0">
                        <a:ln>
                          <a:noFill/>
                        </a:ln>
                        <a:solidFill>
                          <a:srgbClr val="FFFF00"/>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7.38 – 7.42</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7.35 – 7.45</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extLst>
                  <a:ext uri="{0D108BD9-81ED-4DB2-BD59-A6C34878D82A}"/>
                </a:extLst>
              </a:tr>
              <a:tr h="679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latin typeface="Arial" pitchFamily="34" charset="0"/>
                          <a:cs typeface="Arial" pitchFamily="34" charset="0"/>
                        </a:rPr>
                        <a:t>PaCO</a:t>
                      </a:r>
                      <a:r>
                        <a:rPr kumimoji="0" lang="en-US" sz="2400" b="1" u="none" strike="noStrike" cap="none" normalizeH="0" baseline="-25000" dirty="0">
                          <a:ln>
                            <a:noFill/>
                          </a:ln>
                          <a:effectLst/>
                          <a:latin typeface="Arial" pitchFamily="34" charset="0"/>
                          <a:cs typeface="Arial" pitchFamily="34" charset="0"/>
                        </a:rPr>
                        <a:t>2</a:t>
                      </a:r>
                      <a:endParaRPr kumimoji="0" lang="en-US" sz="2400" b="1" i="0" u="none" strike="noStrike" cap="none" normalizeH="0" baseline="-2500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FFFF00"/>
                          </a:solidFill>
                          <a:effectLst/>
                          <a:latin typeface="Arial" pitchFamily="34" charset="0"/>
                          <a:cs typeface="Arial" pitchFamily="34" charset="0"/>
                        </a:rPr>
                        <a:t>40</a:t>
                      </a:r>
                      <a:endParaRPr kumimoji="0" lang="en-US" sz="2400" b="1" i="0" u="none" strike="noStrike" cap="none" normalizeH="0" baseline="0" dirty="0">
                        <a:ln>
                          <a:noFill/>
                        </a:ln>
                        <a:solidFill>
                          <a:srgbClr val="FFFF00"/>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38 – 42 </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35 – 45 </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extLst>
                  <a:ext uri="{0D108BD9-81ED-4DB2-BD59-A6C34878D82A}"/>
                </a:extLst>
              </a:tr>
              <a:tr h="7133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u="none" strike="noStrike" cap="none" normalizeH="0" baseline="-25000" dirty="0" smtClean="0">
                          <a:ln>
                            <a:noFill/>
                          </a:ln>
                          <a:effectLst/>
                          <a:latin typeface="Arial" pitchFamily="34" charset="0"/>
                          <a:cs typeface="Arial" pitchFamily="34" charset="0"/>
                        </a:rPr>
                        <a:t>PaO2</a:t>
                      </a:r>
                      <a:endParaRPr kumimoji="0" lang="en-US" sz="3600" b="1" i="0" u="none" strike="noStrike" cap="none" normalizeH="0" baseline="-2500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FFFF00"/>
                          </a:solidFill>
                          <a:effectLst/>
                          <a:latin typeface="Arial" pitchFamily="34" charset="0"/>
                          <a:cs typeface="Arial" pitchFamily="34" charset="0"/>
                        </a:rPr>
                        <a:t>100</a:t>
                      </a:r>
                      <a:endParaRPr kumimoji="0" lang="en-US" sz="2400" b="1" i="0" u="none" strike="noStrike" cap="none" normalizeH="0" baseline="0" dirty="0">
                        <a:ln>
                          <a:noFill/>
                        </a:ln>
                        <a:solidFill>
                          <a:srgbClr val="FFFF00"/>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80-100 mmHg</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extLst>
                  <a:ext uri="{0D108BD9-81ED-4DB2-BD59-A6C34878D82A}"/>
                </a:extLst>
              </a:tr>
              <a:tr h="6797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latin typeface="Arial" pitchFamily="34" charset="0"/>
                          <a:cs typeface="Arial" pitchFamily="34" charset="0"/>
                        </a:rPr>
                        <a:t>HCO</a:t>
                      </a:r>
                      <a:r>
                        <a:rPr kumimoji="0" lang="en-US" sz="2400" b="1" u="none" strike="noStrike" cap="none" normalizeH="0" baseline="-25000" dirty="0">
                          <a:ln>
                            <a:noFill/>
                          </a:ln>
                          <a:effectLst/>
                          <a:latin typeface="Arial" pitchFamily="34" charset="0"/>
                          <a:cs typeface="Arial" pitchFamily="34" charset="0"/>
                        </a:rPr>
                        <a:t>3</a:t>
                      </a:r>
                      <a:endParaRPr kumimoji="0" lang="en-US" sz="2400" b="1" i="0" u="none" strike="noStrike" cap="none" normalizeH="0" baseline="-2500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FFFF00"/>
                          </a:solidFill>
                          <a:effectLst/>
                          <a:latin typeface="Arial" pitchFamily="34" charset="0"/>
                          <a:cs typeface="Arial" pitchFamily="34" charset="0"/>
                        </a:rPr>
                        <a:t>24</a:t>
                      </a:r>
                      <a:endParaRPr kumimoji="0" lang="en-US" sz="2400" b="1" i="0" u="none" strike="noStrike" cap="none" normalizeH="0" baseline="0" dirty="0">
                        <a:ln>
                          <a:noFill/>
                        </a:ln>
                        <a:solidFill>
                          <a:srgbClr val="FFFF00"/>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23 – 25 </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22 – 26 </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extLst>
                  <a:ext uri="{0D108BD9-81ED-4DB2-BD59-A6C34878D82A}"/>
                </a:extLst>
              </a:tr>
              <a:tr h="9914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25000" dirty="0">
                          <a:ln>
                            <a:noFill/>
                          </a:ln>
                          <a:effectLst/>
                          <a:latin typeface="Arial" pitchFamily="34" charset="0"/>
                          <a:cs typeface="Arial" pitchFamily="34" charset="0"/>
                        </a:rPr>
                        <a:t>BE</a:t>
                      </a:r>
                      <a:endParaRPr kumimoji="0" lang="en-US" sz="2400" b="1" i="0" u="none" strike="noStrike" cap="none" normalizeH="0" baseline="-2500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FFFF00"/>
                          </a:solidFill>
                          <a:effectLst/>
                          <a:latin typeface="Arial" pitchFamily="34" charset="0"/>
                          <a:cs typeface="Arial" pitchFamily="34" charset="0"/>
                        </a:rPr>
                        <a:t>0</a:t>
                      </a:r>
                      <a:endParaRPr kumimoji="0" lang="en-US" sz="2400" b="1" i="0" u="none" strike="noStrike" cap="none" normalizeH="0" baseline="0" dirty="0">
                        <a:ln>
                          <a:noFill/>
                        </a:ln>
                        <a:solidFill>
                          <a:srgbClr val="FFFF00"/>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-2 to +2 mmol/L</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extLst>
                  <a:ext uri="{0D108BD9-81ED-4DB2-BD59-A6C34878D82A}"/>
                </a:extLst>
              </a:tr>
              <a:tr h="7133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a:latin typeface="Arial" pitchFamily="34" charset="0"/>
                          <a:cs typeface="Arial" pitchFamily="34" charset="0"/>
                        </a:rPr>
                        <a:t>SaO</a:t>
                      </a:r>
                      <a:r>
                        <a:rPr lang="en-US" sz="2400" b="1" baseline="-25000" dirty="0">
                          <a:latin typeface="Arial" pitchFamily="34" charset="0"/>
                          <a:cs typeface="Arial" pitchFamily="34" charset="0"/>
                        </a:rPr>
                        <a:t>2</a:t>
                      </a:r>
                      <a:endParaRPr kumimoji="0" lang="en-US" sz="2400" b="1" i="0" u="none" strike="noStrike" cap="none" normalizeH="0" baseline="-2500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solidFill>
                            <a:srgbClr val="FFFF00"/>
                          </a:solidFill>
                          <a:effectLst/>
                          <a:latin typeface="Arial" pitchFamily="34" charset="0"/>
                          <a:cs typeface="Arial" pitchFamily="34" charset="0"/>
                        </a:rPr>
                        <a:t>95%</a:t>
                      </a:r>
                      <a:endParaRPr kumimoji="0" lang="en-US" sz="2400" b="1" i="0" u="none" strike="noStrike" cap="none" normalizeH="0" baseline="0" dirty="0">
                        <a:ln>
                          <a:noFill/>
                        </a:ln>
                        <a:solidFill>
                          <a:srgbClr val="FFFF00"/>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Arial" pitchFamily="34" charset="0"/>
                          <a:cs typeface="Arial" pitchFamily="34" charset="0"/>
                        </a:rPr>
                        <a:t>92 – 100 %</a:t>
                      </a:r>
                      <a:endParaRPr kumimoji="0" lang="en-US" sz="24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extLst>
                  <a:ext uri="{0D108BD9-81ED-4DB2-BD59-A6C34878D82A}"/>
                </a:extLst>
              </a:tr>
              <a:tr h="7133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25000" dirty="0">
                          <a:ln>
                            <a:noFill/>
                          </a:ln>
                          <a:effectLst/>
                        </a:rPr>
                        <a:t>TCO2</a:t>
                      </a:r>
                      <a:endParaRPr kumimoji="0" lang="en-US" sz="3200" b="1" i="0" u="none" strike="noStrike" cap="none" normalizeH="0" baseline="-2500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rgbClr val="FFFF00"/>
                          </a:solidFill>
                          <a:effectLst/>
                        </a:rPr>
                        <a:t>25</a:t>
                      </a:r>
                      <a:endParaRPr kumimoji="0" lang="en-US" sz="2800" b="1" i="0" u="none" strike="noStrike" cap="none" normalizeH="0" baseline="0" dirty="0">
                        <a:ln>
                          <a:noFill/>
                        </a:ln>
                        <a:solidFill>
                          <a:srgbClr val="FFFF00"/>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rPr>
                        <a:t>23 - 27</a:t>
                      </a: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L="121920" marR="121920" marT="45723" marB="45723" anchor="ctr" horzOverflow="overflow"/>
                </a:tc>
                <a:extLst>
                  <a:ext uri="{0D108BD9-81ED-4DB2-BD59-A6C34878D82A}"/>
                </a:extLst>
              </a:tr>
            </a:tbl>
          </a:graphicData>
        </a:graphic>
      </p:graphicFrame>
      <p:sp>
        <p:nvSpPr>
          <p:cNvPr id="5173" name="Rectangle 11"/>
          <p:cNvSpPr>
            <a:spLocks noChangeArrowheads="1"/>
          </p:cNvSpPr>
          <p:nvPr/>
        </p:nvSpPr>
        <p:spPr bwMode="auto">
          <a:xfrm>
            <a:off x="304800" y="126460"/>
            <a:ext cx="11480800" cy="6350540"/>
          </a:xfrm>
          <a:prstGeom prst="rect">
            <a:avLst/>
          </a:prstGeom>
          <a:noFill/>
          <a:ln w="9525">
            <a:noFill/>
            <a:miter lim="800000"/>
            <a:headEnd/>
            <a:tailEnd/>
          </a:ln>
        </p:spPr>
        <p:txBody>
          <a:bodyPr/>
          <a:lstStyle/>
          <a:p>
            <a:pPr marL="609600" indent="-609600" algn="ctr" eaLnBrk="1" hangingPunct="1">
              <a:spcBef>
                <a:spcPct val="20000"/>
              </a:spcBef>
            </a:pPr>
            <a:r>
              <a:rPr lang="en-US" altLang="en-US" sz="3600" b="1" dirty="0" smtClean="0">
                <a:solidFill>
                  <a:srgbClr val="FFFF00"/>
                </a:solidFill>
                <a:latin typeface="Arial" pitchFamily="34" charset="0"/>
                <a:cs typeface="Arial" pitchFamily="34" charset="0"/>
              </a:rPr>
              <a:t>ACID BASE STATUS-NORMAL VALUES</a:t>
            </a:r>
            <a:endParaRPr lang="en-US" altLang="en-US" sz="3600" b="1" dirty="0">
              <a:solidFill>
                <a:srgbClr val="FFFF00"/>
              </a:solidFill>
              <a:latin typeface="Arial" pitchFamily="34" charset="0"/>
              <a:cs typeface="Arial" pitchFamily="34" charset="0"/>
            </a:endParaRPr>
          </a:p>
        </p:txBody>
      </p:sp>
      <p:sp>
        <p:nvSpPr>
          <p:cNvPr id="5174" name="Line 8"/>
          <p:cNvSpPr>
            <a:spLocks noChangeShapeType="1"/>
          </p:cNvSpPr>
          <p:nvPr/>
        </p:nvSpPr>
        <p:spPr bwMode="auto">
          <a:xfrm>
            <a:off x="406400" y="914400"/>
            <a:ext cx="10871200" cy="0"/>
          </a:xfrm>
          <a:prstGeom prst="line">
            <a:avLst/>
          </a:prstGeom>
          <a:noFill/>
          <a:ln w="9525">
            <a:solidFill>
              <a:srgbClr val="FFC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37746"/>
            <a:ext cx="10353761" cy="1138135"/>
          </a:xfrm>
        </p:spPr>
        <p:txBody>
          <a:bodyPr>
            <a:normAutofit/>
          </a:bodyPr>
          <a:lstStyle/>
          <a:p>
            <a:r>
              <a:rPr lang="en-US" sz="3200" dirty="0" smtClean="0">
                <a:solidFill>
                  <a:srgbClr val="FFFF00"/>
                </a:solidFill>
                <a:latin typeface="Arial" pitchFamily="34" charset="0"/>
                <a:cs typeface="Arial" pitchFamily="34" charset="0"/>
              </a:rPr>
              <a:t>Approach to solve acid-base disorders</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sz="2800" b="1" dirty="0" smtClean="0">
                <a:latin typeface="Arial" pitchFamily="34" charset="0"/>
                <a:cs typeface="Arial" pitchFamily="34" charset="0"/>
              </a:rPr>
              <a:t>                                      11 step approach</a:t>
            </a:r>
            <a:endParaRPr lang="en-US" sz="2800" b="1"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914400" y="1225681"/>
          <a:ext cx="10353676" cy="5175115"/>
        </p:xfrm>
        <a:graphic>
          <a:graphicData uri="http://schemas.openxmlformats.org/drawingml/2006/table">
            <a:tbl>
              <a:tblPr firstRow="1" bandRow="1">
                <a:tableStyleId>{BC89EF96-8CEA-46FF-86C4-4CE0E7609802}</a:tableStyleId>
              </a:tblPr>
              <a:tblGrid>
                <a:gridCol w="1429966"/>
                <a:gridCol w="8923710"/>
              </a:tblGrid>
              <a:tr h="470465">
                <a:tc>
                  <a:txBody>
                    <a:bodyPr/>
                    <a:lstStyle/>
                    <a:p>
                      <a:r>
                        <a:rPr lang="en-US" b="1" dirty="0" smtClean="0">
                          <a:latin typeface="Arial" pitchFamily="34" charset="0"/>
                          <a:cs typeface="Arial" pitchFamily="34" charset="0"/>
                        </a:rPr>
                        <a:t>Step 1</a:t>
                      </a:r>
                      <a:endParaRPr lang="en-US" b="1" dirty="0">
                        <a:latin typeface="Arial" pitchFamily="34" charset="0"/>
                        <a:cs typeface="Arial" pitchFamily="34" charset="0"/>
                      </a:endParaRPr>
                    </a:p>
                  </a:txBody>
                  <a:tcPr/>
                </a:tc>
                <a:tc>
                  <a:txBody>
                    <a:bodyPr/>
                    <a:lstStyle/>
                    <a:p>
                      <a:r>
                        <a:rPr lang="en-US" b="0" dirty="0" smtClean="0">
                          <a:latin typeface="Arial" pitchFamily="34" charset="0"/>
                          <a:cs typeface="Arial" pitchFamily="34" charset="0"/>
                        </a:rPr>
                        <a:t>Check pH : Acidosis</a:t>
                      </a:r>
                      <a:r>
                        <a:rPr lang="en-US" b="0" baseline="0" dirty="0" smtClean="0">
                          <a:latin typeface="Arial" pitchFamily="34" charset="0"/>
                          <a:cs typeface="Arial" pitchFamily="34" charset="0"/>
                        </a:rPr>
                        <a:t> / Alkalosis</a:t>
                      </a:r>
                      <a:endParaRPr lang="en-US" b="0" dirty="0">
                        <a:latin typeface="Arial" pitchFamily="34" charset="0"/>
                        <a:cs typeface="Arial" pitchFamily="34" charset="0"/>
                      </a:endParaRPr>
                    </a:p>
                  </a:txBody>
                  <a:tcPr/>
                </a:tc>
              </a:tr>
              <a:tr h="470465">
                <a:tc>
                  <a:txBody>
                    <a:bodyPr/>
                    <a:lstStyle/>
                    <a:p>
                      <a:r>
                        <a:rPr lang="en-US" b="1" dirty="0" smtClean="0">
                          <a:latin typeface="Arial" pitchFamily="34" charset="0"/>
                          <a:cs typeface="Arial" pitchFamily="34" charset="0"/>
                        </a:rPr>
                        <a:t>Step 2</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Check </a:t>
                      </a:r>
                      <a:r>
                        <a:rPr kumimoji="0" lang="en-US" sz="18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PaCO</a:t>
                      </a:r>
                      <a:r>
                        <a:rPr kumimoji="0" lang="en-US" sz="1800" b="0" i="0" u="none" strike="noStrike" kern="1200" cap="none" spc="0" normalizeH="0" baseline="-25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2  </a:t>
                      </a:r>
                      <a:r>
                        <a:rPr kumimoji="0" lang="en-US" sz="18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Is Respiratory the primary cause</a:t>
                      </a:r>
                      <a:endParaRPr lang="en-US" dirty="0">
                        <a:solidFill>
                          <a:schemeClr val="tx1"/>
                        </a:solidFill>
                        <a:latin typeface="Arial" pitchFamily="34" charset="0"/>
                        <a:cs typeface="Arial" pitchFamily="34" charset="0"/>
                      </a:endParaRPr>
                    </a:p>
                  </a:txBody>
                  <a:tcPr/>
                </a:tc>
              </a:tr>
              <a:tr h="470465">
                <a:tc>
                  <a:txBody>
                    <a:bodyPr/>
                    <a:lstStyle/>
                    <a:p>
                      <a:r>
                        <a:rPr lang="en-US" b="1" dirty="0" smtClean="0">
                          <a:latin typeface="Arial" pitchFamily="34" charset="0"/>
                          <a:cs typeface="Arial" pitchFamily="34" charset="0"/>
                        </a:rPr>
                        <a:t>Step</a:t>
                      </a:r>
                      <a:r>
                        <a:rPr lang="en-US" b="1" baseline="0" dirty="0" smtClean="0">
                          <a:latin typeface="Arial" pitchFamily="34" charset="0"/>
                          <a:cs typeface="Arial" pitchFamily="34" charset="0"/>
                        </a:rPr>
                        <a:t> 3</a:t>
                      </a:r>
                      <a:endParaRPr lang="en-US" b="1" dirty="0">
                        <a:latin typeface="Arial" pitchFamily="34" charset="0"/>
                        <a:cs typeface="Arial" pitchFamily="34" charset="0"/>
                      </a:endParaRPr>
                    </a:p>
                  </a:txBody>
                  <a:tcPr/>
                </a:tc>
                <a:tc>
                  <a:txBody>
                    <a:bodyPr/>
                    <a:lstStyle/>
                    <a:p>
                      <a:r>
                        <a:rPr kumimoji="0" lang="en-US" sz="18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Check HCO</a:t>
                      </a:r>
                      <a:r>
                        <a:rPr kumimoji="0" lang="en-US" sz="1800" b="0" i="0" u="none" strike="noStrike" kern="1200" cap="none" spc="0" normalizeH="0" baseline="-25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3</a:t>
                      </a:r>
                      <a:r>
                        <a:rPr kumimoji="0" lang="en-US" sz="1800" b="0" i="0" u="none" strike="noStrike" kern="1200" cap="none" spc="0" normalizeH="0" baseline="3000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a:t>
                      </a:r>
                      <a:r>
                        <a:rPr kumimoji="0" lang="en-US" sz="1800" b="0" i="0" u="none" strike="noStrike" kern="1200" cap="none" spc="0" normalizeH="0" baseline="0" noProof="0" dirty="0" smtClean="0">
                          <a:ln>
                            <a:noFill/>
                          </a:ln>
                          <a:solidFill>
                            <a:schemeClr val="tx1"/>
                          </a:solidFill>
                          <a:effectLst>
                            <a:outerShdw blurRad="50800" dist="38100" dir="2700000" algn="tl" rotWithShape="0">
                              <a:srgbClr val="000000">
                                <a:alpha val="48000"/>
                              </a:srgbClr>
                            </a:outerShdw>
                          </a:effectLst>
                          <a:uLnTx/>
                          <a:uFillTx/>
                          <a:latin typeface="Arial" pitchFamily="34" charset="0"/>
                          <a:ea typeface="+mn-ea"/>
                          <a:cs typeface="Arial" pitchFamily="34" charset="0"/>
                        </a:rPr>
                        <a:t>   : Is Metabolic the primary cause</a:t>
                      </a:r>
                      <a:endParaRPr lang="en-US" dirty="0">
                        <a:solidFill>
                          <a:schemeClr val="tx1"/>
                        </a:solidFill>
                        <a:latin typeface="Arial" pitchFamily="34" charset="0"/>
                        <a:cs typeface="Arial" pitchFamily="34" charset="0"/>
                      </a:endParaRPr>
                    </a:p>
                  </a:txBody>
                  <a:tcPr/>
                </a:tc>
              </a:tr>
              <a:tr h="470465">
                <a:tc>
                  <a:txBody>
                    <a:bodyPr/>
                    <a:lstStyle/>
                    <a:p>
                      <a:r>
                        <a:rPr lang="en-US" b="1" dirty="0" smtClean="0">
                          <a:latin typeface="Arial" pitchFamily="34" charset="0"/>
                          <a:cs typeface="Arial" pitchFamily="34" charset="0"/>
                        </a:rPr>
                        <a:t>Step 4</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Is the body</a:t>
                      </a:r>
                      <a:r>
                        <a:rPr lang="en-US" baseline="0" dirty="0" smtClean="0">
                          <a:latin typeface="Arial" pitchFamily="34" charset="0"/>
                          <a:cs typeface="Arial" pitchFamily="34" charset="0"/>
                        </a:rPr>
                        <a:t> compensating?</a:t>
                      </a:r>
                      <a:endParaRPr lang="en-US" dirty="0">
                        <a:latin typeface="Arial" pitchFamily="34" charset="0"/>
                        <a:cs typeface="Arial" pitchFamily="34" charset="0"/>
                      </a:endParaRPr>
                    </a:p>
                  </a:txBody>
                  <a:tcPr/>
                </a:tc>
              </a:tr>
              <a:tr h="470465">
                <a:tc>
                  <a:txBody>
                    <a:bodyPr/>
                    <a:lstStyle/>
                    <a:p>
                      <a:r>
                        <a:rPr lang="en-US" b="1" dirty="0" smtClean="0">
                          <a:latin typeface="Arial" pitchFamily="34" charset="0"/>
                          <a:cs typeface="Arial" pitchFamily="34" charset="0"/>
                        </a:rPr>
                        <a:t>Step 5</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Initial classification</a:t>
                      </a:r>
                      <a:endParaRPr lang="en-US" dirty="0">
                        <a:latin typeface="Arial" pitchFamily="34" charset="0"/>
                        <a:cs typeface="Arial" pitchFamily="34" charset="0"/>
                      </a:endParaRPr>
                    </a:p>
                  </a:txBody>
                  <a:tcPr/>
                </a:tc>
              </a:tr>
              <a:tr h="470465">
                <a:tc>
                  <a:txBody>
                    <a:bodyPr/>
                    <a:lstStyle/>
                    <a:p>
                      <a:r>
                        <a:rPr lang="en-US" b="1" dirty="0" smtClean="0">
                          <a:latin typeface="Arial" pitchFamily="34" charset="0"/>
                          <a:cs typeface="Arial" pitchFamily="34" charset="0"/>
                        </a:rPr>
                        <a:t>Step 6</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Determine if compensation is appropriate</a:t>
                      </a:r>
                      <a:r>
                        <a:rPr lang="en-US" baseline="0" dirty="0" smtClean="0">
                          <a:latin typeface="Arial" pitchFamily="34" charset="0"/>
                          <a:cs typeface="Arial" pitchFamily="34" charset="0"/>
                        </a:rPr>
                        <a:t> or are there other primary disorders</a:t>
                      </a:r>
                      <a:endParaRPr lang="en-US" dirty="0">
                        <a:latin typeface="Arial" pitchFamily="34" charset="0"/>
                        <a:cs typeface="Arial" pitchFamily="34" charset="0"/>
                      </a:endParaRPr>
                    </a:p>
                  </a:txBody>
                  <a:tcPr/>
                </a:tc>
              </a:tr>
              <a:tr h="470465">
                <a:tc>
                  <a:txBody>
                    <a:bodyPr/>
                    <a:lstStyle/>
                    <a:p>
                      <a:r>
                        <a:rPr lang="en-US" b="1" dirty="0" smtClean="0">
                          <a:latin typeface="Arial" pitchFamily="34" charset="0"/>
                          <a:cs typeface="Arial" pitchFamily="34" charset="0"/>
                        </a:rPr>
                        <a:t>Step 7</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Determine Anion gap and Bicarbonate gap</a:t>
                      </a:r>
                      <a:endParaRPr lang="en-US" dirty="0">
                        <a:latin typeface="Arial" pitchFamily="34" charset="0"/>
                        <a:cs typeface="Arial" pitchFamily="34" charset="0"/>
                      </a:endParaRPr>
                    </a:p>
                  </a:txBody>
                  <a:tcPr/>
                </a:tc>
              </a:tr>
              <a:tr h="470465">
                <a:tc>
                  <a:txBody>
                    <a:bodyPr/>
                    <a:lstStyle/>
                    <a:p>
                      <a:r>
                        <a:rPr lang="en-US" b="1" dirty="0" smtClean="0">
                          <a:latin typeface="Arial" pitchFamily="34" charset="0"/>
                          <a:cs typeface="Arial" pitchFamily="34" charset="0"/>
                        </a:rPr>
                        <a:t>Step</a:t>
                      </a:r>
                      <a:r>
                        <a:rPr lang="en-US" b="1" baseline="0" dirty="0" smtClean="0">
                          <a:latin typeface="Arial" pitchFamily="34" charset="0"/>
                          <a:cs typeface="Arial" pitchFamily="34" charset="0"/>
                        </a:rPr>
                        <a:t> 8</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Determine oxygenation status</a:t>
                      </a:r>
                      <a:endParaRPr lang="en-US" dirty="0">
                        <a:latin typeface="Arial" pitchFamily="34" charset="0"/>
                        <a:cs typeface="Arial" pitchFamily="34" charset="0"/>
                      </a:endParaRPr>
                    </a:p>
                  </a:txBody>
                  <a:tcPr/>
                </a:tc>
              </a:tr>
              <a:tr h="470465">
                <a:tc>
                  <a:txBody>
                    <a:bodyPr/>
                    <a:lstStyle/>
                    <a:p>
                      <a:r>
                        <a:rPr lang="en-US" b="1" dirty="0" smtClean="0">
                          <a:latin typeface="Arial" pitchFamily="34" charset="0"/>
                          <a:cs typeface="Arial" pitchFamily="34" charset="0"/>
                        </a:rPr>
                        <a:t>Step 9</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Assess</a:t>
                      </a:r>
                      <a:r>
                        <a:rPr lang="en-US" baseline="0" dirty="0" smtClean="0">
                          <a:latin typeface="Arial" pitchFamily="34" charset="0"/>
                          <a:cs typeface="Arial" pitchFamily="34" charset="0"/>
                        </a:rPr>
                        <a:t> the patient</a:t>
                      </a:r>
                      <a:endParaRPr lang="en-US" dirty="0">
                        <a:latin typeface="Arial" pitchFamily="34" charset="0"/>
                        <a:cs typeface="Arial" pitchFamily="34" charset="0"/>
                      </a:endParaRPr>
                    </a:p>
                  </a:txBody>
                  <a:tcPr/>
                </a:tc>
              </a:tr>
              <a:tr h="470465">
                <a:tc>
                  <a:txBody>
                    <a:bodyPr/>
                    <a:lstStyle/>
                    <a:p>
                      <a:r>
                        <a:rPr lang="en-US" b="1" dirty="0" smtClean="0">
                          <a:latin typeface="Arial" pitchFamily="34" charset="0"/>
                          <a:cs typeface="Arial" pitchFamily="34" charset="0"/>
                        </a:rPr>
                        <a:t>Step 10</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Check for accuracy</a:t>
                      </a:r>
                      <a:endParaRPr lang="en-US" dirty="0">
                        <a:latin typeface="Arial" pitchFamily="34" charset="0"/>
                        <a:cs typeface="Arial" pitchFamily="34" charset="0"/>
                      </a:endParaRPr>
                    </a:p>
                  </a:txBody>
                  <a:tcPr/>
                </a:tc>
              </a:tr>
              <a:tr h="470465">
                <a:tc>
                  <a:txBody>
                    <a:bodyPr/>
                    <a:lstStyle/>
                    <a:p>
                      <a:r>
                        <a:rPr lang="en-US" b="1" dirty="0" smtClean="0">
                          <a:latin typeface="Arial" pitchFamily="34" charset="0"/>
                          <a:cs typeface="Arial" pitchFamily="34" charset="0"/>
                        </a:rPr>
                        <a:t>Step 11</a:t>
                      </a:r>
                      <a:endParaRPr lang="en-US" b="1"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Final interpretation</a:t>
                      </a:r>
                      <a:endParaRPr lang="en-US" dirty="0">
                        <a:latin typeface="Arial" pitchFamily="34" charset="0"/>
                        <a:cs typeface="Arial" pitchFamily="34" charset="0"/>
                      </a:endParaRPr>
                    </a:p>
                  </a:txBody>
                  <a:tcPr/>
                </a:tc>
              </a:tr>
            </a:tbl>
          </a:graphicData>
        </a:graphic>
      </p:graphicFrame>
      <p:sp>
        <p:nvSpPr>
          <p:cNvPr id="4" name="Title 1"/>
          <p:cNvSpPr>
            <a:spLocks noGrp="1"/>
          </p:cNvSpPr>
          <p:nvPr>
            <p:ph type="title"/>
          </p:nvPr>
        </p:nvSpPr>
        <p:spPr>
          <a:xfrm>
            <a:off x="913795" y="350197"/>
            <a:ext cx="10353761" cy="953310"/>
          </a:xfrm>
        </p:spPr>
        <p:txBody>
          <a:bodyPr>
            <a:normAutofit/>
          </a:bodyPr>
          <a:lstStyle/>
          <a:p>
            <a:r>
              <a:rPr lang="en-US" sz="3200" dirty="0" smtClean="0">
                <a:solidFill>
                  <a:srgbClr val="FFFF00"/>
                </a:solidFill>
                <a:latin typeface="Arial" pitchFamily="34" charset="0"/>
                <a:cs typeface="Arial" pitchFamily="34" charset="0"/>
              </a:rPr>
              <a:t>Approach to solve acid-base disorders</a:t>
            </a:r>
            <a:endParaRPr lang="en-US" sz="3200" dirty="0">
              <a:solidFill>
                <a:srgbClr val="FFFF0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995464"/>
          </a:xfrm>
        </p:spPr>
        <p:txBody>
          <a:bodyPr>
            <a:normAutofit/>
          </a:bodyPr>
          <a:lstStyle/>
          <a:p>
            <a:r>
              <a:rPr lang="en-US" sz="3200" dirty="0" smtClean="0">
                <a:solidFill>
                  <a:srgbClr val="FFFF00"/>
                </a:solidFill>
                <a:latin typeface="Arial" pitchFamily="34" charset="0"/>
                <a:cs typeface="Arial" pitchFamily="34" charset="0"/>
              </a:rPr>
              <a:t>step  1</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23523" y="2057153"/>
            <a:ext cx="10353762" cy="3695136"/>
          </a:xfrm>
        </p:spPr>
        <p:txBody>
          <a:bodyPr>
            <a:normAutofit/>
          </a:bodyPr>
          <a:lstStyle/>
          <a:p>
            <a:r>
              <a:rPr lang="en-US" sz="2800" b="1" dirty="0" smtClean="0">
                <a:latin typeface="Arial" pitchFamily="34" charset="0"/>
                <a:cs typeface="Arial" pitchFamily="34" charset="0"/>
              </a:rPr>
              <a:t>Check pH  :</a:t>
            </a:r>
          </a:p>
          <a:p>
            <a:pPr>
              <a:buNone/>
            </a:pPr>
            <a:r>
              <a:rPr lang="en-US" sz="2400" dirty="0" smtClean="0">
                <a:latin typeface="Arial" pitchFamily="34" charset="0"/>
                <a:cs typeface="Arial" pitchFamily="34" charset="0"/>
              </a:rPr>
              <a:t>            Normal / increase / decrease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05838"/>
            <a:ext cx="10353761" cy="963039"/>
          </a:xfrm>
        </p:spPr>
        <p:txBody>
          <a:bodyPr>
            <a:normAutofit/>
          </a:bodyPr>
          <a:lstStyle/>
          <a:p>
            <a:r>
              <a:rPr lang="en-US" sz="3200" dirty="0" smtClean="0">
                <a:solidFill>
                  <a:srgbClr val="FFFF00"/>
                </a:solidFill>
                <a:latin typeface="Arial" pitchFamily="34" charset="0"/>
                <a:cs typeface="Arial" pitchFamily="34" charset="0"/>
              </a:rPr>
              <a:t>Step  2</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b="1" dirty="0" smtClean="0">
                <a:latin typeface="Arial" pitchFamily="34" charset="0"/>
                <a:cs typeface="Arial" pitchFamily="34" charset="0"/>
              </a:rPr>
              <a:t>Check PaCO</a:t>
            </a:r>
            <a:r>
              <a:rPr lang="en-US" sz="2800" b="1" baseline="-25000" dirty="0" smtClean="0">
                <a:latin typeface="Arial" pitchFamily="34" charset="0"/>
                <a:cs typeface="Arial" pitchFamily="34" charset="0"/>
              </a:rPr>
              <a:t>2  </a:t>
            </a:r>
            <a:r>
              <a:rPr lang="en-US" sz="2800" b="1" dirty="0" smtClean="0">
                <a:latin typeface="Arial" pitchFamily="34" charset="0"/>
                <a:cs typeface="Arial" pitchFamily="34" charset="0"/>
              </a:rPr>
              <a:t>: Is Respiratory the primary cause</a:t>
            </a:r>
          </a:p>
          <a:p>
            <a:endParaRPr lang="en-US" altLang="en-US" sz="2400" dirty="0" smtClean="0">
              <a:latin typeface="Arial" charset="0"/>
              <a:cs typeface="Arial" charset="0"/>
            </a:endParaRPr>
          </a:p>
          <a:p>
            <a:pPr>
              <a:buNone/>
            </a:pPr>
            <a:r>
              <a:rPr lang="en-US" altLang="en-US" sz="2400" dirty="0" smtClean="0">
                <a:latin typeface="Arial" charset="0"/>
                <a:cs typeface="Arial" charset="0"/>
              </a:rPr>
              <a:t>     Is PaCO</a:t>
            </a:r>
            <a:r>
              <a:rPr lang="en-US" altLang="en-US" sz="2400" baseline="-25000" dirty="0" smtClean="0">
                <a:latin typeface="Arial" charset="0"/>
                <a:cs typeface="Arial" charset="0"/>
              </a:rPr>
              <a:t>2</a:t>
            </a:r>
            <a:r>
              <a:rPr lang="en-US" altLang="en-US" sz="2400" dirty="0" smtClean="0">
                <a:latin typeface="Arial" charset="0"/>
                <a:cs typeface="Arial" charset="0"/>
              </a:rPr>
              <a:t> Normal, ↑ or ↓ ?</a:t>
            </a:r>
          </a:p>
          <a:p>
            <a:pPr>
              <a:buNone/>
            </a:pPr>
            <a:r>
              <a:rPr lang="en-US" sz="2400" dirty="0" smtClean="0">
                <a:latin typeface="Arial" pitchFamily="34" charset="0"/>
                <a:cs typeface="Arial" pitchFamily="34" charset="0"/>
              </a:rPr>
              <a:t>     If pH  and PaCO</a:t>
            </a:r>
            <a:r>
              <a:rPr lang="en-US" sz="2400" baseline="-25000" dirty="0" smtClean="0">
                <a:latin typeface="Arial" pitchFamily="34" charset="0"/>
                <a:cs typeface="Arial" pitchFamily="34" charset="0"/>
              </a:rPr>
              <a:t>2</a:t>
            </a:r>
            <a:r>
              <a:rPr lang="en-US" sz="2400" baseline="30000" dirty="0" smtClean="0">
                <a:latin typeface="Arial" pitchFamily="34" charset="0"/>
                <a:cs typeface="Arial" pitchFamily="34" charset="0"/>
              </a:rPr>
              <a:t>  </a:t>
            </a:r>
            <a:r>
              <a:rPr lang="en-US" sz="2400" dirty="0" smtClean="0">
                <a:latin typeface="Arial" pitchFamily="34" charset="0"/>
                <a:cs typeface="Arial" pitchFamily="34" charset="0"/>
              </a:rPr>
              <a:t> go to opposite direction then it is a respiratory cause.</a:t>
            </a:r>
            <a:endParaRPr lang="en-US" altLang="en-US" sz="2400" dirty="0" smtClean="0">
              <a:latin typeface="Arial" charset="0"/>
              <a:cs typeface="Arial" charset="0"/>
            </a:endParaRPr>
          </a:p>
          <a:p>
            <a:endParaRPr lang="en-US" sz="24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ngladesh shadhinota dibosh facebook timeline (4).jpg"/>
          <p:cNvPicPr>
            <a:picLocks noGrp="1" noChangeAspect="1"/>
          </p:cNvPicPr>
          <p:nvPr>
            <p:ph idx="1"/>
          </p:nvPr>
        </p:nvPicPr>
        <p:blipFill>
          <a:blip r:embed="rId2"/>
          <a:stretch>
            <a:fillRect/>
          </a:stretch>
        </p:blipFill>
        <p:spPr>
          <a:xfrm>
            <a:off x="535021" y="1235413"/>
            <a:ext cx="11118715" cy="4572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latin typeface="Arial" pitchFamily="34" charset="0"/>
                <a:cs typeface="Arial" pitchFamily="34" charset="0"/>
              </a:rPr>
              <a:t>Check HCO</a:t>
            </a:r>
            <a:r>
              <a:rPr lang="en-US" sz="2800" b="1" baseline="-25000" dirty="0" smtClean="0">
                <a:latin typeface="Arial" pitchFamily="34" charset="0"/>
                <a:cs typeface="Arial" pitchFamily="34" charset="0"/>
              </a:rPr>
              <a:t>3</a:t>
            </a:r>
            <a:r>
              <a:rPr lang="en-US" sz="2800" b="1" baseline="30000" dirty="0" smtClean="0">
                <a:latin typeface="Arial" pitchFamily="34" charset="0"/>
                <a:cs typeface="Arial" pitchFamily="34" charset="0"/>
              </a:rPr>
              <a:t>-</a:t>
            </a:r>
            <a:r>
              <a:rPr lang="en-US" sz="2800" b="1" dirty="0" smtClean="0">
                <a:latin typeface="Arial" pitchFamily="34" charset="0"/>
                <a:cs typeface="Arial" pitchFamily="34" charset="0"/>
              </a:rPr>
              <a:t>  : Is Metabolic the primary cause</a:t>
            </a:r>
          </a:p>
          <a:p>
            <a:endParaRPr lang="en-US" sz="2800" b="1" dirty="0" smtClean="0">
              <a:latin typeface="Arial" pitchFamily="34" charset="0"/>
              <a:cs typeface="Arial" pitchFamily="34" charset="0"/>
            </a:endParaRPr>
          </a:p>
          <a:p>
            <a:pPr>
              <a:buNone/>
            </a:pPr>
            <a:r>
              <a:rPr lang="en-US" altLang="en-US" sz="2400" dirty="0" smtClean="0">
                <a:latin typeface="Arial" charset="0"/>
                <a:cs typeface="Arial" charset="0"/>
              </a:rPr>
              <a:t>     Is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r>
              <a:rPr lang="en-US" altLang="en-US" sz="2400" dirty="0" smtClean="0">
                <a:latin typeface="Arial" charset="0"/>
                <a:cs typeface="Arial" charset="0"/>
              </a:rPr>
              <a:t> Normal, ↑  or ↓ ?</a:t>
            </a:r>
          </a:p>
          <a:p>
            <a:pPr>
              <a:buNone/>
            </a:pPr>
            <a:r>
              <a:rPr lang="en-US" sz="2400" dirty="0" smtClean="0">
                <a:latin typeface="Arial" pitchFamily="34" charset="0"/>
                <a:cs typeface="Arial" pitchFamily="34" charset="0"/>
              </a:rPr>
              <a:t>     If pH  and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r>
              <a:rPr lang="en-US" sz="2400" dirty="0" smtClean="0">
                <a:latin typeface="Arial" pitchFamily="34" charset="0"/>
                <a:cs typeface="Arial" pitchFamily="34" charset="0"/>
              </a:rPr>
              <a:t> go to same direction then it is metabolic cause.</a:t>
            </a:r>
            <a:endParaRPr lang="en-US" altLang="en-US" sz="2400" dirty="0" smtClean="0">
              <a:latin typeface="Arial" charset="0"/>
              <a:cs typeface="Arial" charset="0"/>
            </a:endParaRPr>
          </a:p>
          <a:p>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4" name="Title 1"/>
          <p:cNvSpPr>
            <a:spLocks noGrp="1"/>
          </p:cNvSpPr>
          <p:nvPr>
            <p:ph type="title"/>
          </p:nvPr>
        </p:nvSpPr>
        <p:spPr>
          <a:xfrm>
            <a:off x="913795" y="428018"/>
            <a:ext cx="10353761" cy="1011676"/>
          </a:xfrm>
        </p:spPr>
        <p:txBody>
          <a:bodyPr>
            <a:normAutofit/>
          </a:bodyPr>
          <a:lstStyle/>
          <a:p>
            <a:r>
              <a:rPr lang="en-US" sz="3200" dirty="0" smtClean="0">
                <a:solidFill>
                  <a:srgbClr val="FFFF00"/>
                </a:solidFill>
                <a:latin typeface="Arial" pitchFamily="34" charset="0"/>
                <a:cs typeface="Arial" pitchFamily="34" charset="0"/>
              </a:rPr>
              <a:t>Step  3</a:t>
            </a:r>
            <a:endParaRPr lang="en-US" sz="3200" dirty="0">
              <a:solidFill>
                <a:srgbClr val="FFFF00"/>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877437"/>
            <a:ext cx="10353762" cy="4202349"/>
          </a:xfrm>
        </p:spPr>
        <p:txBody>
          <a:bodyPr>
            <a:normAutofit/>
          </a:bodyPr>
          <a:lstStyle/>
          <a:p>
            <a:r>
              <a:rPr lang="en-US" sz="2800" b="1" dirty="0" smtClean="0">
                <a:latin typeface="Arial" pitchFamily="34" charset="0"/>
                <a:cs typeface="Arial" pitchFamily="34" charset="0"/>
              </a:rPr>
              <a:t>Is the body compensating?</a:t>
            </a:r>
          </a:p>
          <a:p>
            <a:pPr>
              <a:buNone/>
            </a:pPr>
            <a:r>
              <a:rPr lang="en-US" sz="2400" dirty="0" smtClean="0">
                <a:latin typeface="Arial" pitchFamily="34" charset="0"/>
                <a:cs typeface="Arial" pitchFamily="34" charset="0"/>
              </a:rPr>
              <a:t>     </a:t>
            </a:r>
          </a:p>
          <a:p>
            <a:pPr>
              <a:buNone/>
            </a:pPr>
            <a:r>
              <a:rPr lang="en-US" sz="2400" dirty="0" smtClean="0">
                <a:latin typeface="Arial" pitchFamily="34" charset="0"/>
                <a:cs typeface="Arial" pitchFamily="34" charset="0"/>
              </a:rPr>
              <a:t>     If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and PaCO</a:t>
            </a:r>
            <a:r>
              <a:rPr lang="en-US" sz="2400" baseline="-25000" dirty="0" smtClean="0">
                <a:latin typeface="Arial" pitchFamily="34" charset="0"/>
                <a:cs typeface="Arial" pitchFamily="34" charset="0"/>
              </a:rPr>
              <a:t>2 </a:t>
            </a:r>
            <a:r>
              <a:rPr lang="en-US" sz="2400" dirty="0" smtClean="0">
                <a:latin typeface="Arial" pitchFamily="34" charset="0"/>
                <a:cs typeface="Arial" pitchFamily="34" charset="0"/>
              </a:rPr>
              <a:t>go to same direction then YES, the body is   </a:t>
            </a:r>
          </a:p>
          <a:p>
            <a:pPr>
              <a:buNone/>
            </a:pPr>
            <a:r>
              <a:rPr lang="en-US" sz="2400" dirty="0" smtClean="0">
                <a:latin typeface="Arial" pitchFamily="34" charset="0"/>
                <a:cs typeface="Arial" pitchFamily="34" charset="0"/>
              </a:rPr>
              <a:t>     compensating. </a:t>
            </a:r>
          </a:p>
          <a:p>
            <a:pPr>
              <a:buNone/>
              <a:defRPr/>
            </a:pPr>
            <a:r>
              <a:rPr lang="en-US" altLang="en-US" sz="2400" dirty="0" smtClean="0">
                <a:latin typeface="Arial" panose="020B0604020202020204" pitchFamily="34" charset="0"/>
                <a:cs typeface="Arial" panose="020B0604020202020204" pitchFamily="34" charset="0"/>
              </a:rPr>
              <a:t>     Compensation: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and ↑ HCO</a:t>
            </a:r>
            <a:r>
              <a:rPr lang="en-US" altLang="en-US" sz="2400" baseline="-25000" dirty="0" smtClean="0">
                <a:latin typeface="Arial" panose="020B0604020202020204" pitchFamily="34" charset="0"/>
                <a:cs typeface="Arial" panose="020B0604020202020204" pitchFamily="34" charset="0"/>
              </a:rPr>
              <a:t>3 </a:t>
            </a:r>
          </a:p>
          <a:p>
            <a:pPr>
              <a:buFontTx/>
              <a:buNone/>
              <a:defRPr/>
            </a:pPr>
            <a:r>
              <a:rPr lang="en-US" altLang="en-US" sz="2400" dirty="0" smtClean="0">
                <a:latin typeface="Arial" panose="020B0604020202020204" pitchFamily="34" charset="0"/>
                <a:cs typeface="Arial" panose="020B0604020202020204" pitchFamily="34" charset="0"/>
              </a:rPr>
              <a:t>					      or</a:t>
            </a:r>
          </a:p>
          <a:p>
            <a:pPr>
              <a:buFontTx/>
              <a:buNone/>
              <a:defRPr/>
            </a:pPr>
            <a:r>
              <a:rPr lang="en-US" altLang="en-US" sz="2400" dirty="0" smtClean="0">
                <a:latin typeface="Arial" panose="020B0604020202020204" pitchFamily="34" charset="0"/>
                <a:cs typeface="Arial" panose="020B0604020202020204" pitchFamily="34" charset="0"/>
              </a:rPr>
              <a:t>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and ↓HCO</a:t>
            </a:r>
            <a:r>
              <a:rPr lang="en-US" altLang="en-US" sz="2400" baseline="-25000" dirty="0" smtClean="0">
                <a:latin typeface="Arial" panose="020B0604020202020204" pitchFamily="34" charset="0"/>
                <a:cs typeface="Arial" panose="020B0604020202020204" pitchFamily="34" charset="0"/>
              </a:rPr>
              <a:t>3</a:t>
            </a:r>
          </a:p>
          <a:p>
            <a:endParaRPr lang="en-US" sz="2400" dirty="0"/>
          </a:p>
        </p:txBody>
      </p:sp>
      <p:sp>
        <p:nvSpPr>
          <p:cNvPr id="4" name="Title 1"/>
          <p:cNvSpPr>
            <a:spLocks noGrp="1"/>
          </p:cNvSpPr>
          <p:nvPr>
            <p:ph type="title"/>
          </p:nvPr>
        </p:nvSpPr>
        <p:spPr>
          <a:xfrm>
            <a:off x="913795" y="525294"/>
            <a:ext cx="10353761" cy="1186775"/>
          </a:xfrm>
        </p:spPr>
        <p:txBody>
          <a:bodyPr>
            <a:normAutofit/>
          </a:bodyPr>
          <a:lstStyle/>
          <a:p>
            <a:r>
              <a:rPr lang="en-US" sz="3200" dirty="0" smtClean="0">
                <a:solidFill>
                  <a:srgbClr val="FFFF00"/>
                </a:solidFill>
                <a:latin typeface="Arial" pitchFamily="34" charset="0"/>
                <a:cs typeface="Arial" pitchFamily="34" charset="0"/>
              </a:rPr>
              <a:t>Step  4</a:t>
            </a:r>
            <a:endParaRPr lang="en-US" sz="3200" dirty="0">
              <a:solidFill>
                <a:srgbClr val="FFFF00"/>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b="1" dirty="0" smtClean="0">
                <a:latin typeface="Arial" pitchFamily="34" charset="0"/>
                <a:cs typeface="Arial" pitchFamily="34" charset="0"/>
              </a:rPr>
              <a:t>Initial classification </a:t>
            </a:r>
            <a:endParaRPr lang="en-US" sz="2800" b="1" dirty="0">
              <a:latin typeface="Arial" pitchFamily="34" charset="0"/>
              <a:cs typeface="Arial" pitchFamily="34" charset="0"/>
            </a:endParaRPr>
          </a:p>
        </p:txBody>
      </p:sp>
      <p:sp>
        <p:nvSpPr>
          <p:cNvPr id="4" name="Title 1"/>
          <p:cNvSpPr>
            <a:spLocks noGrp="1"/>
          </p:cNvSpPr>
          <p:nvPr>
            <p:ph type="title"/>
          </p:nvPr>
        </p:nvSpPr>
        <p:spPr>
          <a:xfrm>
            <a:off x="894339" y="476655"/>
            <a:ext cx="10353761" cy="1031132"/>
          </a:xfrm>
        </p:spPr>
        <p:txBody>
          <a:bodyPr>
            <a:normAutofit/>
          </a:bodyPr>
          <a:lstStyle/>
          <a:p>
            <a:r>
              <a:rPr lang="en-US" sz="3200" dirty="0" smtClean="0">
                <a:solidFill>
                  <a:srgbClr val="FFFF00"/>
                </a:solidFill>
                <a:latin typeface="Arial" pitchFamily="34" charset="0"/>
                <a:cs typeface="Arial" pitchFamily="34" charset="0"/>
              </a:rPr>
              <a:t>Step  5</a:t>
            </a:r>
            <a:endParaRPr lang="en-US" sz="3200" dirty="0">
              <a:solidFill>
                <a:srgbClr val="FFFF00"/>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86384"/>
            <a:ext cx="10353761" cy="1108952"/>
          </a:xfrm>
        </p:spPr>
        <p:txBody>
          <a:bodyPr>
            <a:normAutofit/>
          </a:bodyPr>
          <a:lstStyle/>
          <a:p>
            <a:r>
              <a:rPr lang="en-US" sz="3200" dirty="0" smtClean="0">
                <a:solidFill>
                  <a:srgbClr val="FFFF00"/>
                </a:solidFill>
                <a:latin typeface="Arial" pitchFamily="34" charset="0"/>
                <a:cs typeface="Arial" pitchFamily="34" charset="0"/>
              </a:rPr>
              <a:t>Classification of acid-base disorder</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13795" y="1731523"/>
            <a:ext cx="10353762" cy="4727643"/>
          </a:xfrm>
        </p:spPr>
        <p:txBody>
          <a:bodyPr>
            <a:normAutofit/>
          </a:bodyPr>
          <a:lstStyle/>
          <a:p>
            <a:pPr>
              <a:buNone/>
            </a:pPr>
            <a:r>
              <a:rPr lang="en-US" sz="2400" dirty="0" smtClean="0">
                <a:latin typeface="Arial" pitchFamily="34" charset="0"/>
                <a:cs typeface="Arial" pitchFamily="34" charset="0"/>
              </a:rPr>
              <a:t>A)   Functional classification</a:t>
            </a:r>
          </a:p>
          <a:p>
            <a:pPr>
              <a:buNone/>
            </a:pP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a:t>
            </a:r>
            <a:r>
              <a:rPr lang="en-US" sz="2400" dirty="0" smtClean="0">
                <a:latin typeface="Arial" pitchFamily="34" charset="0"/>
                <a:cs typeface="Arial" pitchFamily="34" charset="0"/>
              </a:rPr>
              <a:t>) Metabolic acidosis		iv) Chronic respiratory acidosis</a:t>
            </a:r>
          </a:p>
          <a:p>
            <a:pPr>
              <a:buNone/>
            </a:pPr>
            <a:r>
              <a:rPr lang="en-US" sz="2400" dirty="0" smtClean="0">
                <a:latin typeface="Arial" pitchFamily="34" charset="0"/>
                <a:cs typeface="Arial" pitchFamily="34" charset="0"/>
              </a:rPr>
              <a:t>		ii) Metabolic alkalosis		v) Acute respiratory alkalosis</a:t>
            </a:r>
          </a:p>
          <a:p>
            <a:pPr>
              <a:buNone/>
            </a:pPr>
            <a:r>
              <a:rPr lang="en-US" sz="2400" dirty="0" smtClean="0">
                <a:latin typeface="Arial" pitchFamily="34" charset="0"/>
                <a:cs typeface="Arial" pitchFamily="34" charset="0"/>
              </a:rPr>
              <a:t>		iii) Acute respiratory acidosis	vi) Chronic respiratory alkalosis</a:t>
            </a:r>
          </a:p>
          <a:p>
            <a:pPr marL="457200" indent="-457200">
              <a:buAutoNum type="alphaUcParenR" startAt="2"/>
            </a:pPr>
            <a:r>
              <a:rPr lang="en-US" sz="2400" dirty="0" smtClean="0">
                <a:latin typeface="Arial" pitchFamily="34" charset="0"/>
                <a:cs typeface="Arial" pitchFamily="34" charset="0"/>
              </a:rPr>
              <a:t>Technical classification</a:t>
            </a:r>
          </a:p>
          <a:p>
            <a:pPr marL="914400" lvl="1" indent="-457200">
              <a:buNone/>
            </a:pP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i</a:t>
            </a:r>
            <a:r>
              <a:rPr lang="en-US" sz="2200" dirty="0" smtClean="0">
                <a:latin typeface="Arial" pitchFamily="34" charset="0"/>
                <a:cs typeface="Arial" pitchFamily="34" charset="0"/>
              </a:rPr>
              <a:t>) Uncompensated</a:t>
            </a:r>
          </a:p>
          <a:p>
            <a:pPr marL="914400" lvl="1" indent="-457200">
              <a:buNone/>
            </a:pPr>
            <a:r>
              <a:rPr lang="en-US" sz="2200" dirty="0" smtClean="0">
                <a:latin typeface="Arial" pitchFamily="34" charset="0"/>
                <a:cs typeface="Arial" pitchFamily="34" charset="0"/>
              </a:rPr>
              <a:t>	ii) Partially compensated</a:t>
            </a:r>
          </a:p>
          <a:p>
            <a:pPr marL="914400" lvl="1" indent="-457200">
              <a:buNone/>
            </a:pPr>
            <a:r>
              <a:rPr lang="en-US" sz="2200" dirty="0" smtClean="0">
                <a:latin typeface="Arial" pitchFamily="34" charset="0"/>
                <a:cs typeface="Arial" pitchFamily="34" charset="0"/>
              </a:rPr>
              <a:t>	iii) Maximum compensated</a:t>
            </a:r>
          </a:p>
          <a:p>
            <a:pPr>
              <a:buNone/>
            </a:pPr>
            <a:endParaRPr lang="en-US" sz="24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98834"/>
            <a:ext cx="10353761" cy="856035"/>
          </a:xfrm>
        </p:spPr>
        <p:txBody>
          <a:bodyPr>
            <a:normAutofit/>
          </a:bodyPr>
          <a:lstStyle/>
          <a:p>
            <a:r>
              <a:rPr lang="en-US" sz="3200" dirty="0" smtClean="0">
                <a:solidFill>
                  <a:srgbClr val="FFFF00"/>
                </a:solidFill>
                <a:latin typeface="Arial" pitchFamily="34" charset="0"/>
                <a:cs typeface="Arial" pitchFamily="34" charset="0"/>
              </a:rPr>
              <a:t>Classification characteristics</a:t>
            </a:r>
            <a:endParaRPr lang="en-US" sz="3200"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856035" y="1284050"/>
          <a:ext cx="10330774" cy="5214030"/>
        </p:xfrm>
        <a:graphic>
          <a:graphicData uri="http://schemas.openxmlformats.org/drawingml/2006/table">
            <a:tbl>
              <a:tblPr firstRow="1" bandRow="1">
                <a:tableStyleId>{BC89EF96-8CEA-46FF-86C4-4CE0E7609802}</a:tableStyleId>
              </a:tblPr>
              <a:tblGrid>
                <a:gridCol w="5176838"/>
                <a:gridCol w="5153936"/>
              </a:tblGrid>
              <a:tr h="554434">
                <a:tc>
                  <a:txBody>
                    <a:bodyPr/>
                    <a:lstStyle/>
                    <a:p>
                      <a:r>
                        <a:rPr lang="en-US" dirty="0" smtClean="0">
                          <a:solidFill>
                            <a:srgbClr val="FF0000"/>
                          </a:solidFill>
                          <a:latin typeface="Arial" pitchFamily="34" charset="0"/>
                          <a:cs typeface="Arial" pitchFamily="34" charset="0"/>
                        </a:rPr>
                        <a:t>SINGLE</a:t>
                      </a:r>
                      <a:r>
                        <a:rPr lang="en-US" baseline="0" dirty="0" smtClean="0">
                          <a:solidFill>
                            <a:srgbClr val="FF0000"/>
                          </a:solidFill>
                          <a:latin typeface="Arial" pitchFamily="34" charset="0"/>
                          <a:cs typeface="Arial" pitchFamily="34" charset="0"/>
                        </a:rPr>
                        <a:t> DISORDERS</a:t>
                      </a:r>
                      <a:endParaRPr lang="en-US" dirty="0">
                        <a:solidFill>
                          <a:srgbClr val="FF0000"/>
                        </a:solidFill>
                        <a:latin typeface="Arial" pitchFamily="34" charset="0"/>
                        <a:cs typeface="Arial" pitchFamily="34" charset="0"/>
                      </a:endParaRPr>
                    </a:p>
                  </a:txBody>
                  <a:tcPr/>
                </a:tc>
                <a:tc>
                  <a:txBody>
                    <a:bodyPr/>
                    <a:lstStyle/>
                    <a:p>
                      <a:endParaRPr lang="en-US" dirty="0"/>
                    </a:p>
                  </a:txBody>
                  <a:tcPr/>
                </a:tc>
              </a:tr>
              <a:tr h="554434">
                <a:tc>
                  <a:txBody>
                    <a:bodyPr/>
                    <a:lstStyle/>
                    <a:p>
                      <a:r>
                        <a:rPr lang="en-US" dirty="0" smtClean="0">
                          <a:latin typeface="Arial" pitchFamily="34" charset="0"/>
                          <a:cs typeface="Arial" pitchFamily="34" charset="0"/>
                        </a:rPr>
                        <a:t>Metabolic disorder</a:t>
                      </a:r>
                      <a:endParaRPr lang="en-US" dirty="0">
                        <a:latin typeface="Arial" pitchFamily="34" charset="0"/>
                        <a:cs typeface="Arial" pitchFamily="34" charset="0"/>
                      </a:endParaRPr>
                    </a:p>
                  </a:txBody>
                  <a:tcPr/>
                </a:tc>
                <a:tc>
                  <a:txBody>
                    <a:bodyPr/>
                    <a:lstStyle/>
                    <a:p>
                      <a:r>
                        <a:rPr lang="en-US" sz="1800" dirty="0" smtClean="0">
                          <a:solidFill>
                            <a:schemeClr val="tx1"/>
                          </a:solidFill>
                          <a:latin typeface="Arial" pitchFamily="34" charset="0"/>
                          <a:cs typeface="Arial" pitchFamily="34" charset="0"/>
                        </a:rPr>
                        <a:t>pH  and  HCO</a:t>
                      </a:r>
                      <a:r>
                        <a:rPr lang="en-US" sz="1800" baseline="-25000" dirty="0" smtClean="0">
                          <a:solidFill>
                            <a:schemeClr val="tx1"/>
                          </a:solidFill>
                          <a:latin typeface="Arial" pitchFamily="34" charset="0"/>
                          <a:cs typeface="Arial" pitchFamily="34" charset="0"/>
                        </a:rPr>
                        <a:t>3</a:t>
                      </a:r>
                      <a:r>
                        <a:rPr lang="en-US" sz="1800" baseline="30000" dirty="0" smtClean="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 go to same direction</a:t>
                      </a:r>
                      <a:endParaRPr lang="en-US" dirty="0">
                        <a:solidFill>
                          <a:schemeClr val="tx1"/>
                        </a:solidFill>
                        <a:latin typeface="Arial" pitchFamily="34" charset="0"/>
                        <a:cs typeface="Arial" pitchFamily="34" charset="0"/>
                      </a:endParaRPr>
                    </a:p>
                  </a:txBody>
                  <a:tcPr/>
                </a:tc>
              </a:tr>
              <a:tr h="554434">
                <a:tc>
                  <a:txBody>
                    <a:bodyPr/>
                    <a:lstStyle/>
                    <a:p>
                      <a:r>
                        <a:rPr lang="en-US" dirty="0" smtClean="0">
                          <a:latin typeface="Arial" pitchFamily="34" charset="0"/>
                          <a:cs typeface="Arial" pitchFamily="34" charset="0"/>
                        </a:rPr>
                        <a:t>Respiratory disorder</a:t>
                      </a:r>
                      <a:endParaRPr lang="en-US" dirty="0">
                        <a:latin typeface="Arial" pitchFamily="34" charset="0"/>
                        <a:cs typeface="Arial" pitchFamily="34" charset="0"/>
                      </a:endParaRPr>
                    </a:p>
                  </a:txBody>
                  <a:tcPr/>
                </a:tc>
                <a:tc>
                  <a:txBody>
                    <a:bodyPr/>
                    <a:lstStyle/>
                    <a:p>
                      <a:r>
                        <a:rPr lang="en-US" sz="1800" dirty="0" smtClean="0">
                          <a:solidFill>
                            <a:schemeClr val="tx1"/>
                          </a:solidFill>
                          <a:latin typeface="Arial" pitchFamily="34" charset="0"/>
                          <a:cs typeface="Arial" pitchFamily="34" charset="0"/>
                        </a:rPr>
                        <a:t>pH  and PaCO</a:t>
                      </a:r>
                      <a:r>
                        <a:rPr lang="en-US" sz="1800" baseline="-25000" dirty="0" smtClean="0">
                          <a:solidFill>
                            <a:schemeClr val="tx1"/>
                          </a:solidFill>
                          <a:latin typeface="Arial" pitchFamily="34" charset="0"/>
                          <a:cs typeface="Arial" pitchFamily="34" charset="0"/>
                        </a:rPr>
                        <a:t>2</a:t>
                      </a:r>
                      <a:r>
                        <a:rPr lang="en-US" sz="1800" baseline="30000" dirty="0" smtClean="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 go to opposite direction</a:t>
                      </a:r>
                      <a:endParaRPr lang="en-US" dirty="0">
                        <a:solidFill>
                          <a:schemeClr val="tx1"/>
                        </a:solidFill>
                        <a:latin typeface="Arial" pitchFamily="34" charset="0"/>
                        <a:cs typeface="Arial" pitchFamily="34" charset="0"/>
                      </a:endParaRPr>
                    </a:p>
                  </a:txBody>
                  <a:tcPr/>
                </a:tc>
              </a:tr>
              <a:tr h="554434">
                <a:tc>
                  <a:txBody>
                    <a:bodyPr/>
                    <a:lstStyle/>
                    <a:p>
                      <a:r>
                        <a:rPr lang="en-US" dirty="0" smtClean="0">
                          <a:latin typeface="Arial" pitchFamily="34" charset="0"/>
                          <a:cs typeface="Arial" pitchFamily="34" charset="0"/>
                        </a:rPr>
                        <a:t>Compensating</a:t>
                      </a:r>
                      <a:endParaRPr lang="en-US" dirty="0">
                        <a:latin typeface="Arial" pitchFamily="34" charset="0"/>
                        <a:cs typeface="Arial" pitchFamily="34" charset="0"/>
                      </a:endParaRPr>
                    </a:p>
                  </a:txBody>
                  <a:tcPr/>
                </a:tc>
                <a:tc>
                  <a:txBody>
                    <a:bodyPr/>
                    <a:lstStyle/>
                    <a:p>
                      <a:r>
                        <a:rPr lang="en-US" sz="1800" dirty="0" smtClean="0">
                          <a:solidFill>
                            <a:schemeClr val="tx1"/>
                          </a:solidFill>
                          <a:latin typeface="Arial" pitchFamily="34" charset="0"/>
                          <a:cs typeface="Arial" pitchFamily="34" charset="0"/>
                        </a:rPr>
                        <a:t>HCO</a:t>
                      </a:r>
                      <a:r>
                        <a:rPr lang="en-US" sz="1800" baseline="-25000" dirty="0" smtClean="0">
                          <a:solidFill>
                            <a:schemeClr val="tx1"/>
                          </a:solidFill>
                          <a:latin typeface="Arial" pitchFamily="34" charset="0"/>
                          <a:cs typeface="Arial" pitchFamily="34" charset="0"/>
                        </a:rPr>
                        <a:t>3</a:t>
                      </a:r>
                      <a:r>
                        <a:rPr lang="en-US" sz="1800" baseline="30000" dirty="0" smtClean="0">
                          <a:solidFill>
                            <a:schemeClr val="tx1"/>
                          </a:solidFill>
                          <a:latin typeface="Arial" pitchFamily="34" charset="0"/>
                          <a:cs typeface="Arial" pitchFamily="34" charset="0"/>
                        </a:rPr>
                        <a:t>-</a:t>
                      </a:r>
                      <a:r>
                        <a:rPr lang="en-US" sz="1800" dirty="0" smtClean="0">
                          <a:solidFill>
                            <a:schemeClr val="tx1"/>
                          </a:solidFill>
                          <a:latin typeface="Arial" pitchFamily="34" charset="0"/>
                          <a:cs typeface="Arial" pitchFamily="34" charset="0"/>
                        </a:rPr>
                        <a:t> and PaCO</a:t>
                      </a:r>
                      <a:r>
                        <a:rPr lang="en-US" sz="1800" baseline="-25000" dirty="0" smtClean="0">
                          <a:solidFill>
                            <a:schemeClr val="tx1"/>
                          </a:solidFill>
                          <a:latin typeface="Arial" pitchFamily="34" charset="0"/>
                          <a:cs typeface="Arial" pitchFamily="34" charset="0"/>
                        </a:rPr>
                        <a:t>2 </a:t>
                      </a:r>
                      <a:r>
                        <a:rPr lang="en-US" sz="1800" dirty="0" smtClean="0">
                          <a:solidFill>
                            <a:schemeClr val="tx1"/>
                          </a:solidFill>
                          <a:latin typeface="Arial" pitchFamily="34" charset="0"/>
                          <a:cs typeface="Arial" pitchFamily="34" charset="0"/>
                        </a:rPr>
                        <a:t>go to</a:t>
                      </a:r>
                      <a:r>
                        <a:rPr lang="en-US" sz="1800" baseline="0" dirty="0" smtClean="0">
                          <a:solidFill>
                            <a:schemeClr val="tx1"/>
                          </a:solidFill>
                          <a:latin typeface="Arial" pitchFamily="34" charset="0"/>
                          <a:cs typeface="Arial" pitchFamily="34" charset="0"/>
                        </a:rPr>
                        <a:t> same direction</a:t>
                      </a:r>
                      <a:endParaRPr lang="en-US" dirty="0">
                        <a:solidFill>
                          <a:schemeClr val="tx1"/>
                        </a:solidFill>
                        <a:latin typeface="Arial" pitchFamily="34" charset="0"/>
                        <a:cs typeface="Arial" pitchFamily="34" charset="0"/>
                      </a:endParaRPr>
                    </a:p>
                  </a:txBody>
                  <a:tcPr/>
                </a:tc>
              </a:tr>
              <a:tr h="554434">
                <a:tc>
                  <a:txBody>
                    <a:bodyPr/>
                    <a:lstStyle/>
                    <a:p>
                      <a:r>
                        <a:rPr lang="en-US" b="1" dirty="0" smtClean="0">
                          <a:solidFill>
                            <a:srgbClr val="FF0000"/>
                          </a:solidFill>
                          <a:latin typeface="Arial" pitchFamily="34" charset="0"/>
                          <a:cs typeface="Arial" pitchFamily="34" charset="0"/>
                        </a:rPr>
                        <a:t>MIXED</a:t>
                      </a:r>
                      <a:r>
                        <a:rPr lang="en-US" b="1" baseline="0" dirty="0" smtClean="0">
                          <a:solidFill>
                            <a:srgbClr val="FF0000"/>
                          </a:solidFill>
                          <a:latin typeface="Arial" pitchFamily="34" charset="0"/>
                          <a:cs typeface="Arial" pitchFamily="34" charset="0"/>
                        </a:rPr>
                        <a:t> DOSORDERS</a:t>
                      </a:r>
                      <a:endParaRPr lang="en-US" b="1" dirty="0">
                        <a:solidFill>
                          <a:srgbClr val="FF0000"/>
                        </a:solidFill>
                        <a:latin typeface="Arial" pitchFamily="34" charset="0"/>
                        <a:cs typeface="Arial" pitchFamily="34" charset="0"/>
                      </a:endParaRPr>
                    </a:p>
                  </a:txBody>
                  <a:tcPr/>
                </a:tc>
                <a:tc>
                  <a:txBody>
                    <a:bodyPr/>
                    <a:lstStyle/>
                    <a:p>
                      <a:endParaRPr lang="en-US" dirty="0">
                        <a:solidFill>
                          <a:schemeClr val="tx1"/>
                        </a:solidFill>
                        <a:latin typeface="Arial" pitchFamily="34" charset="0"/>
                        <a:cs typeface="Arial" pitchFamily="34" charset="0"/>
                      </a:endParaRPr>
                    </a:p>
                  </a:txBody>
                  <a:tcPr/>
                </a:tc>
              </a:tr>
              <a:tr h="943713">
                <a:tc>
                  <a:txBody>
                    <a:bodyPr/>
                    <a:lstStyle/>
                    <a:p>
                      <a:r>
                        <a:rPr lang="en-US" b="1" dirty="0" smtClean="0">
                          <a:solidFill>
                            <a:srgbClr val="FFC000"/>
                          </a:solidFill>
                          <a:latin typeface="Arial" pitchFamily="34" charset="0"/>
                          <a:cs typeface="Arial" pitchFamily="34" charset="0"/>
                        </a:rPr>
                        <a:t>Same direction disorder :</a:t>
                      </a:r>
                    </a:p>
                    <a:p>
                      <a:r>
                        <a:rPr lang="en-US" dirty="0" smtClean="0">
                          <a:latin typeface="Arial" pitchFamily="34" charset="0"/>
                          <a:cs typeface="Arial" pitchFamily="34" charset="0"/>
                        </a:rPr>
                        <a:t>Respiratory</a:t>
                      </a:r>
                      <a:r>
                        <a:rPr lang="en-US" baseline="0" dirty="0" smtClean="0">
                          <a:latin typeface="Arial" pitchFamily="34" charset="0"/>
                          <a:cs typeface="Arial" pitchFamily="34" charset="0"/>
                        </a:rPr>
                        <a:t> and metabolic acidosis</a:t>
                      </a:r>
                    </a:p>
                    <a:p>
                      <a:r>
                        <a:rPr lang="en-US" dirty="0" smtClean="0">
                          <a:latin typeface="Arial" pitchFamily="34" charset="0"/>
                          <a:cs typeface="Arial" pitchFamily="34" charset="0"/>
                        </a:rPr>
                        <a:t>Respiratory</a:t>
                      </a:r>
                      <a:r>
                        <a:rPr lang="en-US" baseline="0" dirty="0" smtClean="0">
                          <a:latin typeface="Arial" pitchFamily="34" charset="0"/>
                          <a:cs typeface="Arial" pitchFamily="34" charset="0"/>
                        </a:rPr>
                        <a:t> and metabolic alkalosis</a:t>
                      </a:r>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pitchFamily="34" charset="0"/>
                          <a:cs typeface="Arial" pitchFamily="34" charset="0"/>
                        </a:rPr>
                        <a:t>HCO</a:t>
                      </a:r>
                      <a:r>
                        <a:rPr lang="en-US" sz="1800" baseline="-25000" dirty="0" smtClean="0">
                          <a:solidFill>
                            <a:schemeClr val="tx1"/>
                          </a:solidFill>
                          <a:latin typeface="Arial" pitchFamily="34" charset="0"/>
                          <a:cs typeface="Arial" pitchFamily="34" charset="0"/>
                        </a:rPr>
                        <a:t>3</a:t>
                      </a:r>
                      <a:r>
                        <a:rPr lang="en-US" sz="1800" baseline="30000" dirty="0" smtClean="0">
                          <a:solidFill>
                            <a:schemeClr val="tx1"/>
                          </a:solidFill>
                          <a:latin typeface="Arial" pitchFamily="34" charset="0"/>
                          <a:cs typeface="Arial" pitchFamily="34" charset="0"/>
                        </a:rPr>
                        <a:t>-</a:t>
                      </a:r>
                      <a:r>
                        <a:rPr lang="en-US" sz="1800" dirty="0" smtClean="0">
                          <a:solidFill>
                            <a:schemeClr val="tx1"/>
                          </a:solidFill>
                          <a:latin typeface="Arial" pitchFamily="34" charset="0"/>
                          <a:cs typeface="Arial" pitchFamily="34" charset="0"/>
                        </a:rPr>
                        <a:t> and PaCO</a:t>
                      </a:r>
                      <a:r>
                        <a:rPr lang="en-US" sz="1800" baseline="-25000" dirty="0" smtClean="0">
                          <a:solidFill>
                            <a:schemeClr val="tx1"/>
                          </a:solidFill>
                          <a:latin typeface="Arial" pitchFamily="34" charset="0"/>
                          <a:cs typeface="Arial" pitchFamily="34" charset="0"/>
                        </a:rPr>
                        <a:t>2 </a:t>
                      </a:r>
                      <a:r>
                        <a:rPr lang="en-US" sz="1800" dirty="0" smtClean="0">
                          <a:solidFill>
                            <a:schemeClr val="tx1"/>
                          </a:solidFill>
                          <a:latin typeface="Arial" pitchFamily="34" charset="0"/>
                          <a:cs typeface="Arial" pitchFamily="34" charset="0"/>
                        </a:rPr>
                        <a:t>go to</a:t>
                      </a:r>
                      <a:r>
                        <a:rPr lang="en-US" sz="1800" baseline="0" dirty="0" smtClean="0">
                          <a:solidFill>
                            <a:schemeClr val="tx1"/>
                          </a:solidFill>
                          <a:latin typeface="Arial" pitchFamily="34" charset="0"/>
                          <a:cs typeface="Arial" pitchFamily="34" charset="0"/>
                        </a:rPr>
                        <a:t> opposite direction</a:t>
                      </a:r>
                      <a:endParaRPr lang="en-US" dirty="0" smtClean="0">
                        <a:solidFill>
                          <a:schemeClr val="tx1"/>
                        </a:solidFill>
                        <a:latin typeface="Arial" pitchFamily="34" charset="0"/>
                        <a:cs typeface="Arial" pitchFamily="34" charset="0"/>
                      </a:endParaRPr>
                    </a:p>
                  </a:txBody>
                  <a:tcPr/>
                </a:tc>
              </a:tr>
              <a:tr h="943713">
                <a:tc>
                  <a:txBody>
                    <a:bodyPr/>
                    <a:lstStyle/>
                    <a:p>
                      <a:r>
                        <a:rPr lang="en-US" b="1" dirty="0" smtClean="0">
                          <a:solidFill>
                            <a:srgbClr val="FFC000"/>
                          </a:solidFill>
                          <a:latin typeface="Arial" pitchFamily="34" charset="0"/>
                          <a:cs typeface="Arial" pitchFamily="34" charset="0"/>
                        </a:rPr>
                        <a:t>Opposite direction disorder :</a:t>
                      </a:r>
                    </a:p>
                    <a:p>
                      <a:r>
                        <a:rPr lang="en-US" dirty="0" smtClean="0">
                          <a:latin typeface="Arial" pitchFamily="34" charset="0"/>
                          <a:cs typeface="Arial" pitchFamily="34" charset="0"/>
                        </a:rPr>
                        <a:t>Respiratory acidosis and metabolic alkalosis</a:t>
                      </a:r>
                    </a:p>
                    <a:p>
                      <a:r>
                        <a:rPr lang="en-US" dirty="0" smtClean="0">
                          <a:latin typeface="Arial" pitchFamily="34" charset="0"/>
                          <a:cs typeface="Arial" pitchFamily="34" charset="0"/>
                        </a:rPr>
                        <a:t>Respiratory alkalosis and metabolic acidosis</a:t>
                      </a:r>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pitchFamily="34" charset="0"/>
                          <a:cs typeface="Arial" pitchFamily="34" charset="0"/>
                        </a:rPr>
                        <a:t>HCO</a:t>
                      </a:r>
                      <a:r>
                        <a:rPr lang="en-US" sz="1800" baseline="-25000" dirty="0" smtClean="0">
                          <a:solidFill>
                            <a:schemeClr val="tx1"/>
                          </a:solidFill>
                          <a:latin typeface="Arial" pitchFamily="34" charset="0"/>
                          <a:cs typeface="Arial" pitchFamily="34" charset="0"/>
                        </a:rPr>
                        <a:t>3</a:t>
                      </a:r>
                      <a:r>
                        <a:rPr lang="en-US" sz="1800" baseline="30000" dirty="0" smtClean="0">
                          <a:solidFill>
                            <a:schemeClr val="tx1"/>
                          </a:solidFill>
                          <a:latin typeface="Arial" pitchFamily="34" charset="0"/>
                          <a:cs typeface="Arial" pitchFamily="34" charset="0"/>
                        </a:rPr>
                        <a:t>-</a:t>
                      </a:r>
                      <a:r>
                        <a:rPr lang="en-US" sz="1800" dirty="0" smtClean="0">
                          <a:solidFill>
                            <a:schemeClr val="tx1"/>
                          </a:solidFill>
                          <a:latin typeface="Arial" pitchFamily="34" charset="0"/>
                          <a:cs typeface="Arial" pitchFamily="34" charset="0"/>
                        </a:rPr>
                        <a:t> and PaCO</a:t>
                      </a:r>
                      <a:r>
                        <a:rPr lang="en-US" sz="1800" baseline="-25000" dirty="0" smtClean="0">
                          <a:solidFill>
                            <a:schemeClr val="tx1"/>
                          </a:solidFill>
                          <a:latin typeface="Arial" pitchFamily="34" charset="0"/>
                          <a:cs typeface="Arial" pitchFamily="34" charset="0"/>
                        </a:rPr>
                        <a:t>2 </a:t>
                      </a:r>
                      <a:r>
                        <a:rPr lang="en-US" sz="1800" dirty="0" smtClean="0">
                          <a:solidFill>
                            <a:schemeClr val="tx1"/>
                          </a:solidFill>
                          <a:latin typeface="Arial" pitchFamily="34" charset="0"/>
                          <a:cs typeface="Arial" pitchFamily="34" charset="0"/>
                        </a:rPr>
                        <a:t>go to</a:t>
                      </a:r>
                      <a:r>
                        <a:rPr lang="en-US" sz="1800" baseline="0" dirty="0" smtClean="0">
                          <a:solidFill>
                            <a:schemeClr val="tx1"/>
                          </a:solidFill>
                          <a:latin typeface="Arial" pitchFamily="34" charset="0"/>
                          <a:cs typeface="Arial" pitchFamily="34" charset="0"/>
                        </a:rPr>
                        <a:t> same direction</a:t>
                      </a:r>
                      <a:endParaRPr lang="en-US" dirty="0" smtClean="0">
                        <a:solidFill>
                          <a:schemeClr val="tx1"/>
                        </a:solidFill>
                        <a:latin typeface="Arial" pitchFamily="34" charset="0"/>
                        <a:cs typeface="Arial" pitchFamily="34" charset="0"/>
                      </a:endParaRPr>
                    </a:p>
                  </a:txBody>
                  <a:tcPr/>
                </a:tc>
              </a:tr>
              <a:tr h="554434">
                <a:tc>
                  <a:txBody>
                    <a:bodyPr/>
                    <a:lstStyle/>
                    <a:p>
                      <a:r>
                        <a:rPr lang="en-US" b="1" dirty="0" smtClean="0">
                          <a:solidFill>
                            <a:srgbClr val="FF0000"/>
                          </a:solidFill>
                          <a:latin typeface="Arial" pitchFamily="34" charset="0"/>
                          <a:cs typeface="Arial" pitchFamily="34" charset="0"/>
                        </a:rPr>
                        <a:t>MIXED</a:t>
                      </a:r>
                      <a:r>
                        <a:rPr lang="en-US" b="1" baseline="0" dirty="0" smtClean="0">
                          <a:solidFill>
                            <a:srgbClr val="FF0000"/>
                          </a:solidFill>
                          <a:latin typeface="Arial" pitchFamily="34" charset="0"/>
                          <a:cs typeface="Arial" pitchFamily="34" charset="0"/>
                        </a:rPr>
                        <a:t> METABOLIC DISORDERS</a:t>
                      </a:r>
                      <a:endParaRPr lang="en-US" b="1" dirty="0">
                        <a:solidFill>
                          <a:srgbClr val="FF0000"/>
                        </a:solidFill>
                        <a:latin typeface="Arial" pitchFamily="34" charset="0"/>
                        <a:cs typeface="Arial" pitchFamily="34" charset="0"/>
                      </a:endParaRPr>
                    </a:p>
                  </a:txBody>
                  <a:tcPr/>
                </a:tc>
                <a:tc>
                  <a:txBody>
                    <a:bodyPr/>
                    <a:lstStyle/>
                    <a:p>
                      <a:endParaRPr lang="en-US"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Respiratory acidosis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923523" y="2134974"/>
            <a:ext cx="10353762" cy="3695136"/>
          </a:xfrm>
        </p:spPr>
        <p:txBody>
          <a:bodyPr>
            <a:normAutofit/>
          </a:bodyPr>
          <a:lstStyle/>
          <a:p>
            <a:r>
              <a:rPr lang="en-US" altLang="en-US" sz="2400" dirty="0" smtClean="0">
                <a:latin typeface="Arial" panose="020B0604020202020204" pitchFamily="34" charset="0"/>
                <a:cs typeface="Arial" panose="020B0604020202020204" pitchFamily="34" charset="0"/>
              </a:rPr>
              <a:t> Acute and Chronic</a:t>
            </a:r>
          </a:p>
          <a:p>
            <a:r>
              <a:rPr lang="en-US" altLang="en-US" sz="3200" dirty="0" smtClean="0">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&gt; 45 mmHg</a:t>
            </a:r>
          </a:p>
          <a:p>
            <a:r>
              <a:rPr lang="en-US" sz="2400" dirty="0" smtClean="0">
                <a:latin typeface="Arial" panose="020B0604020202020204" pitchFamily="34" charset="0"/>
                <a:cs typeface="Arial" panose="020B0604020202020204" pitchFamily="34" charset="0"/>
              </a:rPr>
              <a:t>Compensated by Renal system : </a:t>
            </a:r>
            <a:r>
              <a:rPr lang="en-US" altLang="en-US" sz="3200" dirty="0" smtClean="0">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Respiratory acidosis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923523" y="2134974"/>
            <a:ext cx="10353762" cy="3695136"/>
          </a:xfrm>
        </p:spPr>
        <p:txBody>
          <a:bodyPr>
            <a:normAutofit/>
          </a:bodyPr>
          <a:lstStyle/>
          <a:p>
            <a:r>
              <a:rPr lang="en-US" altLang="en-US" sz="2400" dirty="0" smtClean="0">
                <a:latin typeface="Arial" panose="020B0604020202020204" pitchFamily="34" charset="0"/>
                <a:cs typeface="Arial" panose="020B0604020202020204" pitchFamily="34" charset="0"/>
              </a:rPr>
              <a:t>For every 10 mmHg </a:t>
            </a:r>
            <a:r>
              <a:rPr lang="en-US" altLang="en-US" sz="2400" dirty="0" smtClean="0">
                <a:solidFill>
                  <a:srgbClr val="FF0000"/>
                </a:solidFill>
                <a:latin typeface="Arial" panose="020B0604020202020204" pitchFamily="34" charset="0"/>
                <a:cs typeface="Arial" panose="020B0604020202020204" pitchFamily="34" charset="0"/>
              </a:rPr>
              <a:t>acute increase </a:t>
            </a:r>
            <a:r>
              <a:rPr lang="en-US" altLang="en-US" sz="2400" dirty="0" smtClean="0">
                <a:latin typeface="Arial" panose="020B0604020202020204" pitchFamily="34" charset="0"/>
                <a:cs typeface="Arial" panose="020B0604020202020204" pitchFamily="34" charset="0"/>
              </a:rPr>
              <a:t>of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pH will decrease 0.08 and  </a:t>
            </a:r>
            <a:r>
              <a:rPr lang="en-US" sz="2400" dirty="0" smtClean="0">
                <a:latin typeface="Arial" pitchFamily="34" charset="0"/>
                <a:cs typeface="Arial" pitchFamily="34" charset="0"/>
              </a:rPr>
              <a:t>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r>
              <a:rPr lang="en-US" altLang="en-US" sz="2400" baseline="-250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will increase 1 </a:t>
            </a:r>
            <a:r>
              <a:rPr lang="en-US" altLang="en-US" sz="2400" dirty="0" err="1" smtClean="0">
                <a:latin typeface="Arial" panose="020B0604020202020204" pitchFamily="34" charset="0"/>
                <a:cs typeface="Arial" panose="020B0604020202020204" pitchFamily="34" charset="0"/>
              </a:rPr>
              <a:t>mEq</a:t>
            </a:r>
            <a:r>
              <a:rPr lang="en-US" altLang="en-US" sz="2400" dirty="0" smtClean="0">
                <a:latin typeface="Arial" panose="020B0604020202020204" pitchFamily="34" charset="0"/>
                <a:cs typeface="Arial" panose="020B0604020202020204" pitchFamily="34" charset="0"/>
              </a:rPr>
              <a:t>/L.</a:t>
            </a:r>
          </a:p>
          <a:p>
            <a:endParaRPr lang="en-US" altLang="en-US" sz="240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For every 10 mmHg </a:t>
            </a:r>
            <a:r>
              <a:rPr lang="en-US" altLang="en-US" sz="2400" dirty="0" smtClean="0">
                <a:solidFill>
                  <a:srgbClr val="FF0000"/>
                </a:solidFill>
                <a:latin typeface="Arial" panose="020B0604020202020204" pitchFamily="34" charset="0"/>
                <a:cs typeface="Arial" panose="020B0604020202020204" pitchFamily="34" charset="0"/>
              </a:rPr>
              <a:t>chronic increase </a:t>
            </a:r>
            <a:r>
              <a:rPr lang="en-US" altLang="en-US" sz="2400" dirty="0" smtClean="0">
                <a:latin typeface="Arial" panose="020B0604020202020204" pitchFamily="34" charset="0"/>
                <a:cs typeface="Arial" panose="020B0604020202020204" pitchFamily="34" charset="0"/>
              </a:rPr>
              <a:t>of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pH will decrease 0.03 and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r>
              <a:rPr lang="en-US" altLang="en-US" sz="2400" baseline="-250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will increase 4 </a:t>
            </a:r>
            <a:r>
              <a:rPr lang="en-US" altLang="en-US" sz="2400" dirty="0" err="1" smtClean="0">
                <a:latin typeface="Arial" panose="020B0604020202020204" pitchFamily="34" charset="0"/>
                <a:cs typeface="Arial" panose="020B0604020202020204" pitchFamily="34" charset="0"/>
              </a:rPr>
              <a:t>mEq</a:t>
            </a:r>
            <a:r>
              <a:rPr lang="en-US" altLang="en-US" sz="2400" dirty="0" smtClean="0">
                <a:latin typeface="Arial" panose="020B0604020202020204" pitchFamily="34" charset="0"/>
                <a:cs typeface="Arial" panose="020B0604020202020204" pitchFamily="34" charset="0"/>
              </a:rPr>
              <a:t>/L.</a:t>
            </a:r>
          </a:p>
          <a:p>
            <a:endParaRPr lang="en-US" altLang="en-US" sz="2400" dirty="0" smtClean="0">
              <a:latin typeface="Arial" panose="020B06040202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985736"/>
          </a:xfrm>
        </p:spPr>
        <p:txBody>
          <a:bodyPr>
            <a:noAutofit/>
          </a:bodyPr>
          <a:lstStyle/>
          <a:p>
            <a:r>
              <a:rPr lang="en-US" sz="2800" cap="none" dirty="0" smtClean="0">
                <a:latin typeface="Arial" pitchFamily="34" charset="0"/>
                <a:cs typeface="Arial" pitchFamily="34" charset="0"/>
              </a:rPr>
              <a:t>Acute respiratory acidosis with a P</a:t>
            </a:r>
            <a:r>
              <a:rPr lang="en-US" altLang="en-US" sz="2800" cap="none" dirty="0" smtClean="0">
                <a:latin typeface="Arial" panose="020B0604020202020204" pitchFamily="34" charset="0"/>
                <a:cs typeface="Arial" panose="020B0604020202020204" pitchFamily="34" charset="0"/>
              </a:rPr>
              <a:t>aCO</a:t>
            </a:r>
            <a:r>
              <a:rPr lang="en-US" altLang="en-US" sz="2800" cap="none" baseline="-25000" dirty="0" smtClean="0">
                <a:latin typeface="Arial" panose="020B0604020202020204" pitchFamily="34" charset="0"/>
                <a:cs typeface="Arial" panose="020B0604020202020204" pitchFamily="34" charset="0"/>
              </a:rPr>
              <a:t>2</a:t>
            </a:r>
            <a:r>
              <a:rPr lang="en-US" altLang="en-US" sz="2800" cap="none" dirty="0" smtClean="0">
                <a:latin typeface="Arial" panose="020B0604020202020204" pitchFamily="34" charset="0"/>
                <a:cs typeface="Arial" panose="020B0604020202020204" pitchFamily="34" charset="0"/>
              </a:rPr>
              <a:t> of 60 mmHg</a:t>
            </a:r>
            <a:r>
              <a:rPr lang="en-US" sz="2800" cap="none" dirty="0" smtClean="0">
                <a:latin typeface="Arial" pitchFamily="34" charset="0"/>
                <a:cs typeface="Arial" pitchFamily="34" charset="0"/>
              </a:rPr>
              <a:t/>
            </a:r>
            <a:br>
              <a:rPr lang="en-US" sz="2800" cap="none" dirty="0" smtClean="0">
                <a:latin typeface="Arial" pitchFamily="34" charset="0"/>
                <a:cs typeface="Arial" pitchFamily="34" charset="0"/>
              </a:rPr>
            </a:br>
            <a:r>
              <a:rPr lang="en-US" sz="2800" cap="none" dirty="0" smtClean="0">
                <a:latin typeface="Arial" pitchFamily="34" charset="0"/>
                <a:cs typeface="Arial" pitchFamily="34" charset="0"/>
              </a:rPr>
              <a:t> </a:t>
            </a:r>
            <a:endParaRPr lang="en-US" sz="2800" cap="none"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914400" y="2095500"/>
          <a:ext cx="10353676" cy="3925920"/>
        </p:xfrm>
        <a:graphic>
          <a:graphicData uri="http://schemas.openxmlformats.org/drawingml/2006/table">
            <a:tbl>
              <a:tblPr firstRow="1" bandRow="1">
                <a:tableStyleId>{BC89EF96-8CEA-46FF-86C4-4CE0E7609802}</a:tableStyleId>
              </a:tblPr>
              <a:tblGrid>
                <a:gridCol w="5176838"/>
                <a:gridCol w="5176838"/>
              </a:tblGrid>
              <a:tr h="981480">
                <a:tc>
                  <a:txBody>
                    <a:bodyPr/>
                    <a:lstStyle/>
                    <a:p>
                      <a:r>
                        <a:rPr lang="en-US" sz="2000" b="1" dirty="0" smtClean="0">
                          <a:solidFill>
                            <a:srgbClr val="FFFF00"/>
                          </a:solidFill>
                          <a:latin typeface="Arial" pitchFamily="34" charset="0"/>
                          <a:cs typeface="Arial" pitchFamily="34" charset="0"/>
                        </a:rPr>
                        <a:t>Expected pH</a:t>
                      </a:r>
                      <a:endParaRPr lang="en-US" sz="2000" b="1" dirty="0">
                        <a:solidFill>
                          <a:srgbClr val="FFFF00"/>
                        </a:solidFill>
                        <a:latin typeface="Arial" pitchFamily="34" charset="0"/>
                        <a:cs typeface="Arial" pitchFamily="34" charset="0"/>
                      </a:endParaRPr>
                    </a:p>
                  </a:txBody>
                  <a:tcPr/>
                </a:tc>
                <a:tc>
                  <a:txBody>
                    <a:bodyPr/>
                    <a:lstStyle/>
                    <a:p>
                      <a:r>
                        <a:rPr lang="en-US" sz="2000" b="1" dirty="0" smtClean="0">
                          <a:solidFill>
                            <a:srgbClr val="FFFF00"/>
                          </a:solidFill>
                          <a:latin typeface="Arial" pitchFamily="34" charset="0"/>
                          <a:cs typeface="Arial" pitchFamily="34" charset="0"/>
                        </a:rPr>
                        <a:t>Expected  HCO</a:t>
                      </a:r>
                      <a:r>
                        <a:rPr lang="en-US" sz="2000" b="1" baseline="-25000" dirty="0" smtClean="0">
                          <a:solidFill>
                            <a:srgbClr val="FFFF00"/>
                          </a:solidFill>
                          <a:latin typeface="Arial" pitchFamily="34" charset="0"/>
                          <a:cs typeface="Arial" pitchFamily="34" charset="0"/>
                        </a:rPr>
                        <a:t>3</a:t>
                      </a:r>
                      <a:r>
                        <a:rPr lang="en-US" sz="2000" b="1" baseline="30000" dirty="0" smtClean="0">
                          <a:solidFill>
                            <a:srgbClr val="FFFF00"/>
                          </a:solidFill>
                          <a:latin typeface="Arial" pitchFamily="34" charset="0"/>
                          <a:cs typeface="Arial" pitchFamily="34" charset="0"/>
                        </a:rPr>
                        <a:t>- </a:t>
                      </a:r>
                      <a:endParaRPr lang="en-US" sz="2000" b="1" dirty="0">
                        <a:solidFill>
                          <a:srgbClr val="FFFF00"/>
                        </a:solidFill>
                        <a:latin typeface="Arial" pitchFamily="34" charset="0"/>
                        <a:cs typeface="Arial" pitchFamily="34" charset="0"/>
                      </a:endParaRPr>
                    </a:p>
                  </a:txBody>
                  <a:tcPr/>
                </a:tc>
              </a:tr>
              <a:tr h="981480">
                <a:tc>
                  <a:txBody>
                    <a:bodyPr/>
                    <a:lstStyle/>
                    <a:p>
                      <a:r>
                        <a:rPr lang="en-US" dirty="0" smtClean="0">
                          <a:latin typeface="Arial" pitchFamily="34" charset="0"/>
                          <a:cs typeface="Arial" pitchFamily="34" charset="0"/>
                        </a:rPr>
                        <a:t>7.40 – (0.08</a:t>
                      </a:r>
                      <a:r>
                        <a:rPr lang="en-US" baseline="0" dirty="0" smtClean="0">
                          <a:latin typeface="Arial" pitchFamily="34" charset="0"/>
                          <a:cs typeface="Arial" pitchFamily="34" charset="0"/>
                        </a:rPr>
                        <a:t> x </a:t>
                      </a:r>
                      <a:r>
                        <a:rPr lang="en-US" sz="1800" u="sng" dirty="0" smtClean="0">
                          <a:latin typeface="Arial" charset="0"/>
                          <a:cs typeface="Arial" charset="0"/>
                        </a:rPr>
                        <a:t>∆ </a:t>
                      </a:r>
                      <a:r>
                        <a:rPr lang="en-US" sz="1800" u="sng" cap="none" dirty="0" smtClean="0">
                          <a:latin typeface="Arial" panose="020B0604020202020204" pitchFamily="34" charset="0"/>
                          <a:cs typeface="Arial" panose="020B0604020202020204" pitchFamily="34" charset="0"/>
                        </a:rPr>
                        <a:t>P</a:t>
                      </a:r>
                      <a:r>
                        <a:rPr lang="en-US" altLang="en-US" sz="1800" u="sng" cap="none" dirty="0" smtClean="0">
                          <a:latin typeface="Arial" panose="020B0604020202020204" pitchFamily="34" charset="0"/>
                          <a:cs typeface="Arial" panose="020B0604020202020204" pitchFamily="34" charset="0"/>
                        </a:rPr>
                        <a:t>aco</a:t>
                      </a:r>
                      <a:r>
                        <a:rPr lang="en-US" altLang="en-US" sz="1800" u="sng" cap="none" baseline="-25000" dirty="0" smtClean="0">
                          <a:latin typeface="Arial" panose="020B0604020202020204" pitchFamily="34" charset="0"/>
                          <a:cs typeface="Arial" panose="020B0604020202020204" pitchFamily="34" charset="0"/>
                        </a:rPr>
                        <a:t>2 </a:t>
                      </a:r>
                      <a:r>
                        <a:rPr lang="en-US" altLang="en-US" sz="1800" u="none" cap="none" baseline="0" dirty="0" smtClean="0">
                          <a:latin typeface="Arial" panose="020B0604020202020204" pitchFamily="34" charset="0"/>
                          <a:cs typeface="Arial" panose="020B0604020202020204" pitchFamily="34" charset="0"/>
                        </a:rPr>
                        <a:t>)</a:t>
                      </a:r>
                    </a:p>
                    <a:p>
                      <a:r>
                        <a:rPr lang="en-US" sz="1800" u="none" cap="none" baseline="0" dirty="0" smtClean="0">
                          <a:latin typeface="Arial" panose="020B0604020202020204" pitchFamily="34" charset="0"/>
                          <a:cs typeface="Arial" panose="020B0604020202020204" pitchFamily="34" charset="0"/>
                        </a:rPr>
                        <a:t>                           10</a:t>
                      </a:r>
                      <a:endParaRPr lang="en-US" u="none"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24 +</a:t>
                      </a:r>
                      <a:r>
                        <a:rPr lang="en-US" baseline="0" dirty="0" smtClean="0">
                          <a:latin typeface="Arial" pitchFamily="34" charset="0"/>
                          <a:cs typeface="Arial" pitchFamily="34" charset="0"/>
                        </a:rPr>
                        <a:t> ( 1 x </a:t>
                      </a:r>
                      <a:r>
                        <a:rPr lang="en-US" sz="1800" u="sng" dirty="0" smtClean="0">
                          <a:latin typeface="Arial" charset="0"/>
                          <a:cs typeface="Arial" charset="0"/>
                        </a:rPr>
                        <a:t>∆ </a:t>
                      </a:r>
                      <a:r>
                        <a:rPr lang="en-US" sz="1800" u="sng" cap="none" dirty="0" smtClean="0">
                          <a:latin typeface="Arial" panose="020B0604020202020204" pitchFamily="34" charset="0"/>
                          <a:cs typeface="Arial" panose="020B0604020202020204" pitchFamily="34" charset="0"/>
                        </a:rPr>
                        <a:t>P</a:t>
                      </a:r>
                      <a:r>
                        <a:rPr lang="en-US" altLang="en-US" sz="1800" u="sng" cap="none" dirty="0" smtClean="0">
                          <a:latin typeface="Arial" panose="020B0604020202020204" pitchFamily="34" charset="0"/>
                          <a:cs typeface="Arial" panose="020B0604020202020204" pitchFamily="34" charset="0"/>
                        </a:rPr>
                        <a:t>aco</a:t>
                      </a:r>
                      <a:r>
                        <a:rPr lang="en-US" altLang="en-US" sz="1800" u="sng" cap="none" baseline="-25000" dirty="0" smtClean="0">
                          <a:latin typeface="Arial" panose="020B0604020202020204" pitchFamily="34" charset="0"/>
                          <a:cs typeface="Arial" panose="020B0604020202020204" pitchFamily="34" charset="0"/>
                        </a:rPr>
                        <a:t>2 </a:t>
                      </a:r>
                      <a:r>
                        <a:rPr lang="en-US" altLang="en-US" sz="1800" u="none" cap="none" baseline="0" dirty="0" smtClean="0">
                          <a:latin typeface="Arial" panose="020B0604020202020204" pitchFamily="34" charset="0"/>
                          <a:cs typeface="Arial" panose="020B0604020202020204" pitchFamily="34" charset="0"/>
                        </a:rPr>
                        <a:t>)</a:t>
                      </a:r>
                    </a:p>
                    <a:p>
                      <a:r>
                        <a:rPr lang="en-US" sz="1800" u="none" cap="none" baseline="0" dirty="0" smtClean="0">
                          <a:latin typeface="Arial" panose="020B0604020202020204" pitchFamily="34" charset="0"/>
                          <a:cs typeface="Arial" panose="020B0604020202020204" pitchFamily="34" charset="0"/>
                        </a:rPr>
                        <a:t>                     10</a:t>
                      </a:r>
                      <a:endParaRPr lang="en-US" u="none" dirty="0" smtClean="0">
                        <a:latin typeface="Arial" pitchFamily="34" charset="0"/>
                        <a:cs typeface="Arial" pitchFamily="34" charset="0"/>
                      </a:endParaRPr>
                    </a:p>
                    <a:p>
                      <a:endParaRPr lang="en-US" dirty="0">
                        <a:latin typeface="Arial" pitchFamily="34" charset="0"/>
                        <a:cs typeface="Arial" pitchFamily="34" charset="0"/>
                      </a:endParaRPr>
                    </a:p>
                  </a:txBody>
                  <a:tcPr/>
                </a:tc>
              </a:tr>
              <a:tr h="981480">
                <a:tc>
                  <a:txBody>
                    <a:bodyPr/>
                    <a:lstStyle/>
                    <a:p>
                      <a:r>
                        <a:rPr lang="en-US" dirty="0" smtClean="0">
                          <a:latin typeface="Arial" pitchFamily="34" charset="0"/>
                          <a:cs typeface="Arial" pitchFamily="34" charset="0"/>
                        </a:rPr>
                        <a:t>7.40 – ( 0.08 x </a:t>
                      </a:r>
                      <a:r>
                        <a:rPr lang="en-US" u="sng" dirty="0" smtClean="0">
                          <a:latin typeface="Arial" pitchFamily="34" charset="0"/>
                          <a:cs typeface="Arial" pitchFamily="34" charset="0"/>
                        </a:rPr>
                        <a:t>60 - 40</a:t>
                      </a:r>
                      <a:r>
                        <a:rPr lang="en-US" dirty="0" smtClean="0">
                          <a:latin typeface="Arial" pitchFamily="34" charset="0"/>
                          <a:cs typeface="Arial" pitchFamily="34" charset="0"/>
                        </a:rPr>
                        <a:t> )</a:t>
                      </a:r>
                    </a:p>
                    <a:p>
                      <a:r>
                        <a:rPr lang="en-US" dirty="0" smtClean="0">
                          <a:latin typeface="Arial" pitchFamily="34" charset="0"/>
                          <a:cs typeface="Arial" pitchFamily="34" charset="0"/>
                        </a:rPr>
                        <a:t>                           10</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24 +</a:t>
                      </a:r>
                      <a:r>
                        <a:rPr lang="en-US" baseline="0" dirty="0" smtClean="0">
                          <a:latin typeface="Arial" pitchFamily="34" charset="0"/>
                          <a:cs typeface="Arial" pitchFamily="34" charset="0"/>
                        </a:rPr>
                        <a:t> ( 1 x </a:t>
                      </a:r>
                      <a:r>
                        <a:rPr lang="en-US" u="sng" dirty="0" smtClean="0">
                          <a:latin typeface="Arial" pitchFamily="34" charset="0"/>
                          <a:cs typeface="Arial" pitchFamily="34" charset="0"/>
                        </a:rPr>
                        <a:t>60 - 40</a:t>
                      </a:r>
                      <a:r>
                        <a:rPr lang="en-US" dirty="0" smtClean="0">
                          <a:latin typeface="Arial" pitchFamily="34" charset="0"/>
                          <a:cs typeface="Arial" pitchFamily="34" charset="0"/>
                        </a:rPr>
                        <a:t> )</a:t>
                      </a:r>
                    </a:p>
                    <a:p>
                      <a:r>
                        <a:rPr lang="en-US" dirty="0" smtClean="0">
                          <a:latin typeface="Arial" pitchFamily="34" charset="0"/>
                          <a:cs typeface="Arial" pitchFamily="34" charset="0"/>
                        </a:rPr>
                        <a:t>                   10</a:t>
                      </a:r>
                    </a:p>
                  </a:txBody>
                  <a:tcPr/>
                </a:tc>
              </a:tr>
              <a:tr h="981480">
                <a:tc>
                  <a:txBody>
                    <a:bodyPr/>
                    <a:lstStyle/>
                    <a:p>
                      <a:r>
                        <a:rPr lang="en-US" dirty="0" smtClean="0">
                          <a:latin typeface="Arial" pitchFamily="34" charset="0"/>
                          <a:cs typeface="Arial" pitchFamily="34" charset="0"/>
                        </a:rPr>
                        <a:t>7.40 – 0.16 = </a:t>
                      </a:r>
                      <a:r>
                        <a:rPr lang="en-US" b="1" dirty="0" smtClean="0">
                          <a:solidFill>
                            <a:srgbClr val="FFFF00"/>
                          </a:solidFill>
                          <a:latin typeface="Arial" pitchFamily="34" charset="0"/>
                          <a:cs typeface="Arial" pitchFamily="34" charset="0"/>
                        </a:rPr>
                        <a:t>7.24</a:t>
                      </a:r>
                      <a:endParaRPr lang="en-US" b="1" dirty="0">
                        <a:solidFill>
                          <a:srgbClr val="FFFF00"/>
                        </a:solidFill>
                        <a:latin typeface="Arial" pitchFamily="34" charset="0"/>
                        <a:cs typeface="Arial" pitchFamily="34" charset="0"/>
                      </a:endParaRPr>
                    </a:p>
                  </a:txBody>
                  <a:tcPr/>
                </a:tc>
                <a:tc>
                  <a:txBody>
                    <a:bodyPr/>
                    <a:lstStyle/>
                    <a:p>
                      <a:r>
                        <a:rPr lang="en-US" dirty="0" smtClean="0">
                          <a:latin typeface="Arial" pitchFamily="34" charset="0"/>
                          <a:cs typeface="Arial" pitchFamily="34" charset="0"/>
                        </a:rPr>
                        <a:t>24</a:t>
                      </a:r>
                      <a:r>
                        <a:rPr lang="en-US" baseline="0" dirty="0" smtClean="0">
                          <a:latin typeface="Arial" pitchFamily="34" charset="0"/>
                          <a:cs typeface="Arial" pitchFamily="34" charset="0"/>
                        </a:rPr>
                        <a:t> + 2 = </a:t>
                      </a:r>
                      <a:r>
                        <a:rPr lang="en-US" b="1" baseline="0" dirty="0" smtClean="0">
                          <a:solidFill>
                            <a:srgbClr val="FFFF00"/>
                          </a:solidFill>
                          <a:latin typeface="Arial" pitchFamily="34" charset="0"/>
                          <a:cs typeface="Arial" pitchFamily="34" charset="0"/>
                        </a:rPr>
                        <a:t>26</a:t>
                      </a:r>
                      <a:endParaRPr lang="en-US" b="1" dirty="0">
                        <a:solidFill>
                          <a:srgbClr val="FFFF00"/>
                        </a:solidFill>
                        <a:latin typeface="Arial" pitchFamily="34" charset="0"/>
                        <a:cs typeface="Arial" pitchFamily="34" charset="0"/>
                      </a:endParaRP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985736"/>
          </a:xfrm>
        </p:spPr>
        <p:txBody>
          <a:bodyPr>
            <a:noAutofit/>
          </a:bodyPr>
          <a:lstStyle/>
          <a:p>
            <a:r>
              <a:rPr lang="en-US" sz="2800" cap="none" dirty="0" smtClean="0">
                <a:latin typeface="Arial" pitchFamily="34" charset="0"/>
                <a:cs typeface="Arial" pitchFamily="34" charset="0"/>
              </a:rPr>
              <a:t>Chronic respiratory acidosis with a P</a:t>
            </a:r>
            <a:r>
              <a:rPr lang="en-US" altLang="en-US" sz="2800" cap="none" dirty="0" smtClean="0">
                <a:latin typeface="Arial" panose="020B0604020202020204" pitchFamily="34" charset="0"/>
                <a:cs typeface="Arial" panose="020B0604020202020204" pitchFamily="34" charset="0"/>
              </a:rPr>
              <a:t>aCO</a:t>
            </a:r>
            <a:r>
              <a:rPr lang="en-US" altLang="en-US" sz="2800" cap="none" baseline="-25000" dirty="0" smtClean="0">
                <a:latin typeface="Arial" panose="020B0604020202020204" pitchFamily="34" charset="0"/>
                <a:cs typeface="Arial" panose="020B0604020202020204" pitchFamily="34" charset="0"/>
              </a:rPr>
              <a:t>2</a:t>
            </a:r>
            <a:r>
              <a:rPr lang="en-US" altLang="en-US" sz="2800" cap="none" dirty="0" smtClean="0">
                <a:latin typeface="Arial" panose="020B0604020202020204" pitchFamily="34" charset="0"/>
                <a:cs typeface="Arial" panose="020B0604020202020204" pitchFamily="34" charset="0"/>
              </a:rPr>
              <a:t> of 60 mmHg</a:t>
            </a:r>
            <a:r>
              <a:rPr lang="en-US" sz="2800" cap="none" dirty="0" smtClean="0">
                <a:latin typeface="Arial" pitchFamily="34" charset="0"/>
                <a:cs typeface="Arial" pitchFamily="34" charset="0"/>
              </a:rPr>
              <a:t/>
            </a:r>
            <a:br>
              <a:rPr lang="en-US" sz="2800" cap="none" dirty="0" smtClean="0">
                <a:latin typeface="Arial" pitchFamily="34" charset="0"/>
                <a:cs typeface="Arial" pitchFamily="34" charset="0"/>
              </a:rPr>
            </a:br>
            <a:r>
              <a:rPr lang="en-US" sz="2800" cap="none" dirty="0" smtClean="0">
                <a:latin typeface="Arial" pitchFamily="34" charset="0"/>
                <a:cs typeface="Arial" pitchFamily="34" charset="0"/>
              </a:rPr>
              <a:t> </a:t>
            </a:r>
            <a:endParaRPr lang="en-US" sz="2800" cap="none"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914400" y="2095500"/>
          <a:ext cx="10353676" cy="3925920"/>
        </p:xfrm>
        <a:graphic>
          <a:graphicData uri="http://schemas.openxmlformats.org/drawingml/2006/table">
            <a:tbl>
              <a:tblPr firstRow="1" bandRow="1">
                <a:tableStyleId>{BC89EF96-8CEA-46FF-86C4-4CE0E7609802}</a:tableStyleId>
              </a:tblPr>
              <a:tblGrid>
                <a:gridCol w="5176838"/>
                <a:gridCol w="5176838"/>
              </a:tblGrid>
              <a:tr h="981480">
                <a:tc>
                  <a:txBody>
                    <a:bodyPr/>
                    <a:lstStyle/>
                    <a:p>
                      <a:r>
                        <a:rPr lang="en-US" sz="2000" b="1" dirty="0" smtClean="0">
                          <a:solidFill>
                            <a:srgbClr val="FFFF00"/>
                          </a:solidFill>
                          <a:latin typeface="Arial" pitchFamily="34" charset="0"/>
                          <a:cs typeface="Arial" pitchFamily="34" charset="0"/>
                        </a:rPr>
                        <a:t>Expected pH</a:t>
                      </a:r>
                      <a:endParaRPr lang="en-US" sz="2000" b="1" dirty="0">
                        <a:solidFill>
                          <a:srgbClr val="FFFF00"/>
                        </a:solidFill>
                        <a:latin typeface="Arial" pitchFamily="34" charset="0"/>
                        <a:cs typeface="Arial" pitchFamily="34" charset="0"/>
                      </a:endParaRPr>
                    </a:p>
                  </a:txBody>
                  <a:tcPr/>
                </a:tc>
                <a:tc>
                  <a:txBody>
                    <a:bodyPr/>
                    <a:lstStyle/>
                    <a:p>
                      <a:r>
                        <a:rPr lang="en-US" sz="2000" b="1" dirty="0" smtClean="0">
                          <a:solidFill>
                            <a:srgbClr val="FFFF00"/>
                          </a:solidFill>
                          <a:latin typeface="Arial" pitchFamily="34" charset="0"/>
                          <a:cs typeface="Arial" pitchFamily="34" charset="0"/>
                        </a:rPr>
                        <a:t>Expected  HCO</a:t>
                      </a:r>
                      <a:r>
                        <a:rPr lang="en-US" sz="2000" b="1" baseline="-25000" dirty="0" smtClean="0">
                          <a:solidFill>
                            <a:srgbClr val="FFFF00"/>
                          </a:solidFill>
                          <a:latin typeface="Arial" pitchFamily="34" charset="0"/>
                          <a:cs typeface="Arial" pitchFamily="34" charset="0"/>
                        </a:rPr>
                        <a:t>3</a:t>
                      </a:r>
                      <a:r>
                        <a:rPr lang="en-US" sz="2000" b="1" baseline="30000" dirty="0" smtClean="0">
                          <a:solidFill>
                            <a:srgbClr val="FFFF00"/>
                          </a:solidFill>
                          <a:latin typeface="Arial" pitchFamily="34" charset="0"/>
                          <a:cs typeface="Arial" pitchFamily="34" charset="0"/>
                        </a:rPr>
                        <a:t>- </a:t>
                      </a:r>
                      <a:endParaRPr lang="en-US" sz="2000" b="1" dirty="0">
                        <a:solidFill>
                          <a:srgbClr val="FFFF00"/>
                        </a:solidFill>
                        <a:latin typeface="Arial" pitchFamily="34" charset="0"/>
                        <a:cs typeface="Arial" pitchFamily="34" charset="0"/>
                      </a:endParaRPr>
                    </a:p>
                  </a:txBody>
                  <a:tcPr/>
                </a:tc>
              </a:tr>
              <a:tr h="981480">
                <a:tc>
                  <a:txBody>
                    <a:bodyPr/>
                    <a:lstStyle/>
                    <a:p>
                      <a:r>
                        <a:rPr lang="en-US" dirty="0" smtClean="0">
                          <a:latin typeface="Arial" pitchFamily="34" charset="0"/>
                          <a:cs typeface="Arial" pitchFamily="34" charset="0"/>
                        </a:rPr>
                        <a:t>7.40 – (0.03</a:t>
                      </a:r>
                      <a:r>
                        <a:rPr lang="en-US" baseline="0" dirty="0" smtClean="0">
                          <a:latin typeface="Arial" pitchFamily="34" charset="0"/>
                          <a:cs typeface="Arial" pitchFamily="34" charset="0"/>
                        </a:rPr>
                        <a:t> x </a:t>
                      </a:r>
                      <a:r>
                        <a:rPr lang="en-US" sz="1800" u="sng" dirty="0" smtClean="0">
                          <a:latin typeface="Arial" charset="0"/>
                          <a:cs typeface="Arial" charset="0"/>
                        </a:rPr>
                        <a:t>∆ </a:t>
                      </a:r>
                      <a:r>
                        <a:rPr lang="en-US" sz="1800" u="sng" cap="none" dirty="0" smtClean="0">
                          <a:latin typeface="Arial" panose="020B0604020202020204" pitchFamily="34" charset="0"/>
                          <a:cs typeface="Arial" panose="020B0604020202020204" pitchFamily="34" charset="0"/>
                        </a:rPr>
                        <a:t>P</a:t>
                      </a:r>
                      <a:r>
                        <a:rPr lang="en-US" altLang="en-US" sz="1800" u="sng" cap="none" dirty="0" smtClean="0">
                          <a:latin typeface="Arial" panose="020B0604020202020204" pitchFamily="34" charset="0"/>
                          <a:cs typeface="Arial" panose="020B0604020202020204" pitchFamily="34" charset="0"/>
                        </a:rPr>
                        <a:t>aCO</a:t>
                      </a:r>
                      <a:r>
                        <a:rPr lang="en-US" altLang="en-US" sz="1800" u="sng" cap="none" baseline="-25000" dirty="0" smtClean="0">
                          <a:latin typeface="Arial" panose="020B0604020202020204" pitchFamily="34" charset="0"/>
                          <a:cs typeface="Arial" panose="020B0604020202020204" pitchFamily="34" charset="0"/>
                        </a:rPr>
                        <a:t>2 </a:t>
                      </a:r>
                      <a:r>
                        <a:rPr lang="en-US" altLang="en-US" sz="1800" u="none" cap="none" baseline="0" dirty="0" smtClean="0">
                          <a:latin typeface="Arial" panose="020B0604020202020204" pitchFamily="34" charset="0"/>
                          <a:cs typeface="Arial" panose="020B0604020202020204" pitchFamily="34" charset="0"/>
                        </a:rPr>
                        <a:t>)</a:t>
                      </a:r>
                    </a:p>
                    <a:p>
                      <a:r>
                        <a:rPr lang="en-US" sz="1800" u="none" cap="none" baseline="0" dirty="0" smtClean="0">
                          <a:latin typeface="Arial" panose="020B0604020202020204" pitchFamily="34" charset="0"/>
                          <a:cs typeface="Arial" panose="020B0604020202020204" pitchFamily="34" charset="0"/>
                        </a:rPr>
                        <a:t>                           10</a:t>
                      </a:r>
                      <a:endParaRPr lang="en-US" u="none"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24 +</a:t>
                      </a:r>
                      <a:r>
                        <a:rPr lang="en-US" baseline="0" dirty="0" smtClean="0">
                          <a:latin typeface="Arial" pitchFamily="34" charset="0"/>
                          <a:cs typeface="Arial" pitchFamily="34" charset="0"/>
                        </a:rPr>
                        <a:t> ( 4 x </a:t>
                      </a:r>
                      <a:r>
                        <a:rPr lang="en-US" sz="1800" u="sng" dirty="0" smtClean="0">
                          <a:latin typeface="Arial" charset="0"/>
                          <a:cs typeface="Arial" charset="0"/>
                        </a:rPr>
                        <a:t>∆ </a:t>
                      </a:r>
                      <a:r>
                        <a:rPr lang="en-US" sz="1800" u="sng" cap="none" dirty="0" smtClean="0">
                          <a:latin typeface="Arial" panose="020B0604020202020204" pitchFamily="34" charset="0"/>
                          <a:cs typeface="Arial" panose="020B0604020202020204" pitchFamily="34" charset="0"/>
                        </a:rPr>
                        <a:t>P</a:t>
                      </a:r>
                      <a:r>
                        <a:rPr lang="en-US" altLang="en-US" sz="1800" u="sng" cap="none" dirty="0" smtClean="0">
                          <a:latin typeface="Arial" panose="020B0604020202020204" pitchFamily="34" charset="0"/>
                          <a:cs typeface="Arial" panose="020B0604020202020204" pitchFamily="34" charset="0"/>
                        </a:rPr>
                        <a:t>aCO</a:t>
                      </a:r>
                      <a:r>
                        <a:rPr lang="en-US" altLang="en-US" sz="1800" u="sng" cap="none" baseline="-25000" dirty="0" smtClean="0">
                          <a:latin typeface="Arial" panose="020B0604020202020204" pitchFamily="34" charset="0"/>
                          <a:cs typeface="Arial" panose="020B0604020202020204" pitchFamily="34" charset="0"/>
                        </a:rPr>
                        <a:t>2 </a:t>
                      </a:r>
                      <a:r>
                        <a:rPr lang="en-US" altLang="en-US" sz="1800" u="none" cap="none" baseline="0" dirty="0" smtClean="0">
                          <a:latin typeface="Arial" panose="020B0604020202020204" pitchFamily="34" charset="0"/>
                          <a:cs typeface="Arial" panose="020B0604020202020204" pitchFamily="34" charset="0"/>
                        </a:rPr>
                        <a:t>)</a:t>
                      </a:r>
                    </a:p>
                    <a:p>
                      <a:r>
                        <a:rPr lang="en-US" sz="1800" u="none" cap="none" baseline="0" dirty="0" smtClean="0">
                          <a:latin typeface="Arial" panose="020B0604020202020204" pitchFamily="34" charset="0"/>
                          <a:cs typeface="Arial" panose="020B0604020202020204" pitchFamily="34" charset="0"/>
                        </a:rPr>
                        <a:t>                     10</a:t>
                      </a:r>
                      <a:endParaRPr lang="en-US" u="none" dirty="0" smtClean="0">
                        <a:latin typeface="Arial" pitchFamily="34" charset="0"/>
                        <a:cs typeface="Arial" pitchFamily="34" charset="0"/>
                      </a:endParaRPr>
                    </a:p>
                    <a:p>
                      <a:endParaRPr lang="en-US" dirty="0">
                        <a:latin typeface="Arial" pitchFamily="34" charset="0"/>
                        <a:cs typeface="Arial" pitchFamily="34" charset="0"/>
                      </a:endParaRPr>
                    </a:p>
                  </a:txBody>
                  <a:tcPr/>
                </a:tc>
              </a:tr>
              <a:tr h="981480">
                <a:tc>
                  <a:txBody>
                    <a:bodyPr/>
                    <a:lstStyle/>
                    <a:p>
                      <a:r>
                        <a:rPr lang="en-US" dirty="0" smtClean="0">
                          <a:latin typeface="Arial" pitchFamily="34" charset="0"/>
                          <a:cs typeface="Arial" pitchFamily="34" charset="0"/>
                        </a:rPr>
                        <a:t>7.40 – ( 0.03 x </a:t>
                      </a:r>
                      <a:r>
                        <a:rPr lang="en-US" u="sng" dirty="0" smtClean="0">
                          <a:latin typeface="Arial" pitchFamily="34" charset="0"/>
                          <a:cs typeface="Arial" pitchFamily="34" charset="0"/>
                        </a:rPr>
                        <a:t>60 - 40</a:t>
                      </a:r>
                      <a:r>
                        <a:rPr lang="en-US" dirty="0" smtClean="0">
                          <a:latin typeface="Arial" pitchFamily="34" charset="0"/>
                          <a:cs typeface="Arial" pitchFamily="34" charset="0"/>
                        </a:rPr>
                        <a:t> )</a:t>
                      </a:r>
                    </a:p>
                    <a:p>
                      <a:r>
                        <a:rPr lang="en-US" dirty="0" smtClean="0">
                          <a:latin typeface="Arial" pitchFamily="34" charset="0"/>
                          <a:cs typeface="Arial" pitchFamily="34" charset="0"/>
                        </a:rPr>
                        <a:t>                           10</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24 +</a:t>
                      </a:r>
                      <a:r>
                        <a:rPr lang="en-US" baseline="0" dirty="0" smtClean="0">
                          <a:latin typeface="Arial" pitchFamily="34" charset="0"/>
                          <a:cs typeface="Arial" pitchFamily="34" charset="0"/>
                        </a:rPr>
                        <a:t> ( 4 x </a:t>
                      </a:r>
                      <a:r>
                        <a:rPr lang="en-US" u="sng" dirty="0" smtClean="0">
                          <a:latin typeface="Arial" pitchFamily="34" charset="0"/>
                          <a:cs typeface="Arial" pitchFamily="34" charset="0"/>
                        </a:rPr>
                        <a:t>60 - 40</a:t>
                      </a:r>
                      <a:r>
                        <a:rPr lang="en-US" dirty="0" smtClean="0">
                          <a:latin typeface="Arial" pitchFamily="34" charset="0"/>
                          <a:cs typeface="Arial" pitchFamily="34" charset="0"/>
                        </a:rPr>
                        <a:t> )</a:t>
                      </a:r>
                    </a:p>
                    <a:p>
                      <a:r>
                        <a:rPr lang="en-US" dirty="0" smtClean="0">
                          <a:latin typeface="Arial" pitchFamily="34" charset="0"/>
                          <a:cs typeface="Arial" pitchFamily="34" charset="0"/>
                        </a:rPr>
                        <a:t>                   10</a:t>
                      </a:r>
                    </a:p>
                  </a:txBody>
                  <a:tcPr/>
                </a:tc>
              </a:tr>
              <a:tr h="981480">
                <a:tc>
                  <a:txBody>
                    <a:bodyPr/>
                    <a:lstStyle/>
                    <a:p>
                      <a:r>
                        <a:rPr lang="en-US" dirty="0" smtClean="0">
                          <a:latin typeface="Arial" pitchFamily="34" charset="0"/>
                          <a:cs typeface="Arial" pitchFamily="34" charset="0"/>
                        </a:rPr>
                        <a:t>7.40 – 0.06 =</a:t>
                      </a:r>
                      <a:r>
                        <a:rPr lang="en-US" dirty="0" smtClean="0">
                          <a:solidFill>
                            <a:srgbClr val="FFFF00"/>
                          </a:solidFill>
                          <a:latin typeface="Arial" pitchFamily="34" charset="0"/>
                          <a:cs typeface="Arial" pitchFamily="34" charset="0"/>
                        </a:rPr>
                        <a:t> </a:t>
                      </a:r>
                      <a:r>
                        <a:rPr lang="en-US" b="1" dirty="0" smtClean="0">
                          <a:solidFill>
                            <a:srgbClr val="FFFF00"/>
                          </a:solidFill>
                          <a:latin typeface="Arial" pitchFamily="34" charset="0"/>
                          <a:cs typeface="Arial" pitchFamily="34" charset="0"/>
                        </a:rPr>
                        <a:t>7.34</a:t>
                      </a:r>
                      <a:endParaRPr lang="en-US" b="1" dirty="0">
                        <a:solidFill>
                          <a:srgbClr val="FFFF00"/>
                        </a:solidFill>
                        <a:latin typeface="Arial" pitchFamily="34" charset="0"/>
                        <a:cs typeface="Arial" pitchFamily="34" charset="0"/>
                      </a:endParaRPr>
                    </a:p>
                  </a:txBody>
                  <a:tcPr/>
                </a:tc>
                <a:tc>
                  <a:txBody>
                    <a:bodyPr/>
                    <a:lstStyle/>
                    <a:p>
                      <a:r>
                        <a:rPr lang="en-US" dirty="0" smtClean="0">
                          <a:latin typeface="Arial" pitchFamily="34" charset="0"/>
                          <a:cs typeface="Arial" pitchFamily="34" charset="0"/>
                        </a:rPr>
                        <a:t>24</a:t>
                      </a:r>
                      <a:r>
                        <a:rPr lang="en-US" baseline="0" dirty="0" smtClean="0">
                          <a:latin typeface="Arial" pitchFamily="34" charset="0"/>
                          <a:cs typeface="Arial" pitchFamily="34" charset="0"/>
                        </a:rPr>
                        <a:t> + 8 = </a:t>
                      </a:r>
                      <a:r>
                        <a:rPr lang="en-US" b="1" baseline="0" dirty="0" smtClean="0">
                          <a:solidFill>
                            <a:srgbClr val="FFFF00"/>
                          </a:solidFill>
                          <a:latin typeface="Arial" pitchFamily="34" charset="0"/>
                          <a:cs typeface="Arial" pitchFamily="34" charset="0"/>
                        </a:rPr>
                        <a:t>32</a:t>
                      </a:r>
                      <a:endParaRPr lang="en-US" b="1" dirty="0">
                        <a:solidFill>
                          <a:srgbClr val="FFFF00"/>
                        </a:solidFill>
                        <a:latin typeface="Arial" pitchFamily="34" charset="0"/>
                        <a:cs typeface="Arial" pitchFamily="34" charset="0"/>
                      </a:endParaRPr>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Respiratory alkalosis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923523" y="2134974"/>
            <a:ext cx="10353762" cy="3695136"/>
          </a:xfrm>
        </p:spPr>
        <p:txBody>
          <a:bodyPr>
            <a:normAutofit/>
          </a:bodyPr>
          <a:lstStyle/>
          <a:p>
            <a:r>
              <a:rPr lang="en-US" altLang="en-US" sz="2400" dirty="0" smtClean="0">
                <a:latin typeface="Arial" panose="020B0604020202020204" pitchFamily="34" charset="0"/>
                <a:cs typeface="Arial" panose="020B0604020202020204" pitchFamily="34" charset="0"/>
              </a:rPr>
              <a:t> Acute and Chronic</a:t>
            </a:r>
          </a:p>
          <a:p>
            <a:r>
              <a:rPr lang="en-US" altLang="en-US" sz="32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&lt; 35 mmHg</a:t>
            </a:r>
          </a:p>
          <a:p>
            <a:r>
              <a:rPr lang="en-US" sz="2400" dirty="0" smtClean="0">
                <a:latin typeface="Arial" panose="020B0604020202020204" pitchFamily="34" charset="0"/>
                <a:cs typeface="Arial" panose="020B0604020202020204" pitchFamily="34" charset="0"/>
              </a:rPr>
              <a:t>Compensated by Renal system : </a:t>
            </a:r>
            <a:r>
              <a:rPr lang="en-US" altLang="en-US" sz="3200" dirty="0" smtClean="0">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79379"/>
            <a:ext cx="10353761" cy="933855"/>
          </a:xfrm>
        </p:spPr>
        <p:txBody>
          <a:bodyPr>
            <a:normAutofit/>
          </a:bodyPr>
          <a:lstStyle/>
          <a:p>
            <a:r>
              <a:rPr lang="en-US" sz="3200" dirty="0" smtClean="0">
                <a:solidFill>
                  <a:srgbClr val="FFFF00"/>
                </a:solidFill>
                <a:latin typeface="Arial" pitchFamily="34" charset="0"/>
                <a:cs typeface="Arial" pitchFamily="34" charset="0"/>
              </a:rPr>
              <a:t>ABG machine</a:t>
            </a:r>
            <a:endParaRPr lang="en-US" sz="3200" dirty="0">
              <a:solidFill>
                <a:srgbClr val="FFFF00"/>
              </a:solidFill>
              <a:latin typeface="Arial" pitchFamily="34" charset="0"/>
              <a:cs typeface="Arial" pitchFamily="34" charset="0"/>
            </a:endParaRPr>
          </a:p>
        </p:txBody>
      </p:sp>
      <p:pic>
        <p:nvPicPr>
          <p:cNvPr id="8" name="Google Shape;148;p2"/>
          <p:cNvPicPr preferRelativeResize="0">
            <a:picLocks noGrp="1"/>
          </p:cNvPicPr>
          <p:nvPr>
            <p:ph idx="1"/>
          </p:nvPr>
        </p:nvPicPr>
        <p:blipFill>
          <a:blip r:embed="rId2">
            <a:alphaModFix/>
          </a:blip>
          <a:stretch>
            <a:fillRect/>
          </a:stretch>
        </p:blipFill>
        <p:spPr>
          <a:xfrm>
            <a:off x="1099225" y="1274324"/>
            <a:ext cx="10243225" cy="5398850"/>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Respiratory alkalosis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923523" y="2134974"/>
            <a:ext cx="10353762" cy="3695136"/>
          </a:xfrm>
        </p:spPr>
        <p:txBody>
          <a:bodyPr>
            <a:normAutofit/>
          </a:bodyPr>
          <a:lstStyle/>
          <a:p>
            <a:r>
              <a:rPr lang="en-US" altLang="en-US" sz="2400" dirty="0" smtClean="0">
                <a:latin typeface="Arial" panose="020B0604020202020204" pitchFamily="34" charset="0"/>
                <a:cs typeface="Arial" panose="020B0604020202020204" pitchFamily="34" charset="0"/>
              </a:rPr>
              <a:t>For every 10 mmHg </a:t>
            </a:r>
            <a:r>
              <a:rPr lang="en-US" altLang="en-US" sz="2400" dirty="0" smtClean="0">
                <a:solidFill>
                  <a:srgbClr val="FF0000"/>
                </a:solidFill>
                <a:latin typeface="Arial" panose="020B0604020202020204" pitchFamily="34" charset="0"/>
                <a:cs typeface="Arial" panose="020B0604020202020204" pitchFamily="34" charset="0"/>
              </a:rPr>
              <a:t>acute decrease </a:t>
            </a:r>
            <a:r>
              <a:rPr lang="en-US" altLang="en-US" sz="2400" dirty="0" smtClean="0">
                <a:latin typeface="Arial" panose="020B0604020202020204" pitchFamily="34" charset="0"/>
                <a:cs typeface="Arial" panose="020B0604020202020204" pitchFamily="34" charset="0"/>
              </a:rPr>
              <a:t>of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pH will increase 0.08 and  </a:t>
            </a:r>
            <a:r>
              <a:rPr lang="en-US" sz="2400" dirty="0" smtClean="0">
                <a:latin typeface="Arial" pitchFamily="34" charset="0"/>
                <a:cs typeface="Arial" pitchFamily="34" charset="0"/>
              </a:rPr>
              <a:t>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r>
              <a:rPr lang="en-US" altLang="en-US" sz="2400" baseline="-250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will decrease 2 </a:t>
            </a:r>
            <a:r>
              <a:rPr lang="en-US" altLang="en-US" sz="2400" dirty="0" err="1" smtClean="0">
                <a:latin typeface="Arial" panose="020B0604020202020204" pitchFamily="34" charset="0"/>
                <a:cs typeface="Arial" panose="020B0604020202020204" pitchFamily="34" charset="0"/>
              </a:rPr>
              <a:t>mEq</a:t>
            </a:r>
            <a:r>
              <a:rPr lang="en-US" altLang="en-US" sz="2400" dirty="0" smtClean="0">
                <a:latin typeface="Arial" panose="020B0604020202020204" pitchFamily="34" charset="0"/>
                <a:cs typeface="Arial" panose="020B0604020202020204" pitchFamily="34" charset="0"/>
              </a:rPr>
              <a:t>/L.</a:t>
            </a:r>
          </a:p>
          <a:p>
            <a:endParaRPr lang="en-US" altLang="en-US" sz="240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For every 10 mmHg </a:t>
            </a:r>
            <a:r>
              <a:rPr lang="en-US" altLang="en-US" sz="2400" dirty="0" smtClean="0">
                <a:solidFill>
                  <a:srgbClr val="FF0000"/>
                </a:solidFill>
                <a:latin typeface="Arial" panose="020B0604020202020204" pitchFamily="34" charset="0"/>
                <a:cs typeface="Arial" panose="020B0604020202020204" pitchFamily="34" charset="0"/>
              </a:rPr>
              <a:t>chronic decrease </a:t>
            </a:r>
            <a:r>
              <a:rPr lang="en-US" altLang="en-US" sz="2400" dirty="0" smtClean="0">
                <a:latin typeface="Arial" panose="020B0604020202020204" pitchFamily="34" charset="0"/>
                <a:cs typeface="Arial" panose="020B0604020202020204" pitchFamily="34" charset="0"/>
              </a:rPr>
              <a:t>of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pH will increase 0.03 and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r>
              <a:rPr lang="en-US" altLang="en-US" sz="2400" baseline="-250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will decrease 5 </a:t>
            </a:r>
            <a:r>
              <a:rPr lang="en-US" altLang="en-US" sz="2400" dirty="0" err="1" smtClean="0">
                <a:latin typeface="Arial" panose="020B0604020202020204" pitchFamily="34" charset="0"/>
                <a:cs typeface="Arial" panose="020B0604020202020204" pitchFamily="34" charset="0"/>
              </a:rPr>
              <a:t>mEq</a:t>
            </a:r>
            <a:r>
              <a:rPr lang="en-US" altLang="en-US" sz="2400" dirty="0" smtClean="0">
                <a:latin typeface="Arial" panose="020B0604020202020204" pitchFamily="34" charset="0"/>
                <a:cs typeface="Arial" panose="020B0604020202020204" pitchFamily="34" charset="0"/>
              </a:rPr>
              <a:t>/L.</a:t>
            </a:r>
          </a:p>
          <a:p>
            <a:endParaRPr lang="en-US" altLang="en-US" sz="2400" dirty="0" smtClean="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342417"/>
            <a:ext cx="10353762" cy="4341779"/>
          </a:xfrm>
        </p:spPr>
        <p:txBody>
          <a:bodyPr>
            <a:normAutofit/>
          </a:bodyPr>
          <a:lstStyle/>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a:t>
            </a:r>
            <a:r>
              <a:rPr lang="en-US" altLang="en-US" sz="2400" dirty="0" smtClean="0">
                <a:latin typeface="Arial" panose="020B0604020202020204" pitchFamily="34" charset="0"/>
                <a:cs typeface="Arial" panose="020B0604020202020204" pitchFamily="34" charset="0"/>
              </a:rPr>
              <a:t>If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altLang="en-US" sz="2400" dirty="0" smtClean="0">
                <a:latin typeface="Arial" panose="020B0604020202020204" pitchFamily="34" charset="0"/>
                <a:cs typeface="Arial" panose="020B0604020202020204" pitchFamily="34" charset="0"/>
              </a:rPr>
              <a:t> level is higher than expected       Secondary metabolic alkalosis</a:t>
            </a:r>
          </a:p>
          <a:p>
            <a:endParaRPr lang="en-US" altLang="en-US" sz="240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If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altLang="en-US" sz="2400" dirty="0" smtClean="0">
                <a:latin typeface="Arial" panose="020B0604020202020204" pitchFamily="34" charset="0"/>
                <a:cs typeface="Arial" panose="020B0604020202020204" pitchFamily="34" charset="0"/>
              </a:rPr>
              <a:t> level is lower than expected        Secondary metabolic acidosis</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4" name="Right Arrow 3"/>
          <p:cNvSpPr/>
          <p:nvPr/>
        </p:nvSpPr>
        <p:spPr>
          <a:xfrm>
            <a:off x="6429985" y="2140083"/>
            <a:ext cx="447471" cy="194554"/>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Right Arrow 4"/>
          <p:cNvSpPr/>
          <p:nvPr/>
        </p:nvSpPr>
        <p:spPr>
          <a:xfrm>
            <a:off x="6261372" y="3245795"/>
            <a:ext cx="447471" cy="194554"/>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Metabolic acidosis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923523" y="2134974"/>
            <a:ext cx="10353762" cy="3695136"/>
          </a:xfrm>
        </p:spPr>
        <p:txBody>
          <a:bodyPr>
            <a:normAutofit/>
          </a:bodyPr>
          <a:lstStyle/>
          <a:p>
            <a:pPr>
              <a:buNone/>
            </a:pPr>
            <a:endParaRPr lang="en-US" altLang="en-US" sz="2400" dirty="0" smtClean="0">
              <a:latin typeface="Arial" panose="020B0604020202020204" pitchFamily="34" charset="0"/>
              <a:cs typeface="Arial" panose="020B0604020202020204" pitchFamily="34" charset="0"/>
            </a:endParaRPr>
          </a:p>
          <a:p>
            <a:r>
              <a:rPr lang="en-US" altLang="en-US" sz="3200" dirty="0" smtClean="0">
                <a:latin typeface="Arial" panose="020B0604020202020204" pitchFamily="34" charset="0"/>
                <a:cs typeface="Arial" panose="020B0604020202020204" pitchFamily="34" charset="0"/>
              </a:rPr>
              <a:t>↓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endParaRPr lang="en-US" alt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&lt; 22 mmHg</a:t>
            </a:r>
          </a:p>
          <a:p>
            <a:r>
              <a:rPr lang="en-US" sz="2400" dirty="0" smtClean="0">
                <a:latin typeface="Arial" panose="020B0604020202020204" pitchFamily="34" charset="0"/>
                <a:cs typeface="Arial" panose="020B0604020202020204" pitchFamily="34" charset="0"/>
              </a:rPr>
              <a:t>Compensated by Respiratory system : </a:t>
            </a:r>
            <a:r>
              <a:rPr lang="en-US" altLang="en-US" sz="2400" dirty="0" smtClean="0">
                <a:latin typeface="Arial" panose="020B0604020202020204" pitchFamily="34" charset="0"/>
                <a:cs typeface="Arial" panose="020B0604020202020204" pitchFamily="34" charset="0"/>
              </a:rPr>
              <a:t>Hyperventilation</a:t>
            </a:r>
            <a:endParaRPr lang="en-US" sz="2400" dirty="0" smtClean="0"/>
          </a:p>
          <a:p>
            <a:endParaRPr lang="en-US" altLang="en-US" sz="2400" dirty="0" smtClean="0">
              <a:latin typeface="Arial" panose="020B0604020202020204" pitchFamily="34" charset="0"/>
              <a:cs typeface="Arial" panose="020B0604020202020204" pitchFamily="34" charset="0"/>
            </a:endParaRPr>
          </a:p>
          <a:p>
            <a:endParaRPr lang="en-US" altLang="en-US" sz="2400" dirty="0" smtClean="0">
              <a:latin typeface="Arial" panose="020B0604020202020204" pitchFamily="34" charset="0"/>
              <a:cs typeface="Arial" panose="020B0604020202020204" pitchFamily="34" charset="0"/>
            </a:endParaRPr>
          </a:p>
          <a:p>
            <a:pPr>
              <a:buNone/>
            </a:pPr>
            <a:endParaRPr lang="en-US" altLang="en-US" sz="2400" dirty="0" smtClean="0">
              <a:latin typeface="Arial" panose="020B0604020202020204" pitchFamily="34" charset="0"/>
              <a:cs typeface="Arial" panose="020B0604020202020204" pitchFamily="34" charset="0"/>
            </a:endParaRPr>
          </a:p>
          <a:p>
            <a:endParaRPr lang="en-US" altLang="en-US" sz="24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33;gb2c0f55f13_0_8"/>
          <p:cNvPicPr preferRelativeResize="0">
            <a:picLocks noGrp="1"/>
          </p:cNvPicPr>
          <p:nvPr>
            <p:ph idx="1"/>
          </p:nvPr>
        </p:nvPicPr>
        <p:blipFill>
          <a:blip r:embed="rId2">
            <a:alphaModFix/>
          </a:blip>
          <a:stretch>
            <a:fillRect/>
          </a:stretch>
        </p:blipFill>
        <p:spPr>
          <a:xfrm>
            <a:off x="1167319" y="924129"/>
            <a:ext cx="9951396" cy="518484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839821"/>
          </a:xfrm>
        </p:spPr>
        <p:txBody>
          <a:bodyPr>
            <a:normAutofit/>
          </a:bodyPr>
          <a:lstStyle/>
          <a:p>
            <a:r>
              <a:rPr lang="en-US" sz="3200" dirty="0" smtClean="0">
                <a:latin typeface="Arial" pitchFamily="34" charset="0"/>
                <a:cs typeface="Arial" pitchFamily="34" charset="0"/>
              </a:rPr>
              <a:t>Metabolic acidosis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923523" y="1702339"/>
            <a:ext cx="10353762" cy="4552545"/>
          </a:xfrm>
        </p:spPr>
        <p:txBody>
          <a:bodyPr>
            <a:normAutofit/>
          </a:bodyPr>
          <a:lstStyle/>
          <a:p>
            <a:r>
              <a:rPr lang="en-US" altLang="en-US" sz="2400" dirty="0" smtClean="0">
                <a:latin typeface="Arial" panose="020B0604020202020204" pitchFamily="34" charset="0"/>
                <a:cs typeface="Arial" panose="020B0604020202020204" pitchFamily="34" charset="0"/>
              </a:rPr>
              <a:t>Calculate expected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a:t>
            </a:r>
          </a:p>
          <a:p>
            <a:pPr>
              <a:buNone/>
            </a:pPr>
            <a:r>
              <a:rPr lang="en-US" altLang="en-US" sz="2400" dirty="0" smtClean="0">
                <a:latin typeface="Arial" panose="020B0604020202020204" pitchFamily="34" charset="0"/>
                <a:cs typeface="Arial" panose="020B0604020202020204" pitchFamily="34" charset="0"/>
              </a:rPr>
              <a:t>		Is there secondary respiratory acidosis / alkalosis?</a:t>
            </a:r>
          </a:p>
          <a:p>
            <a:pPr>
              <a:buNone/>
            </a:pPr>
            <a:endParaRPr lang="en-US" altLang="en-US" sz="240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Calculate Anion Gap (AG)</a:t>
            </a:r>
          </a:p>
          <a:p>
            <a:pPr>
              <a:buNone/>
            </a:pPr>
            <a:r>
              <a:rPr lang="en-US" altLang="en-US" sz="2400" dirty="0" smtClean="0">
                <a:latin typeface="Arial" panose="020B0604020202020204" pitchFamily="34" charset="0"/>
                <a:cs typeface="Arial" panose="020B0604020202020204" pitchFamily="34" charset="0"/>
              </a:rPr>
              <a:t>		Is it high anion gap / normal anion gap metabolic acidosis?</a:t>
            </a:r>
          </a:p>
          <a:p>
            <a:pPr>
              <a:buNone/>
            </a:pPr>
            <a:endParaRPr lang="en-US" altLang="en-US" sz="240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Calculate Bicarbonate gap</a:t>
            </a:r>
          </a:p>
          <a:p>
            <a:pPr>
              <a:buNone/>
            </a:pPr>
            <a:r>
              <a:rPr lang="en-US" altLang="en-US" sz="2400" dirty="0" smtClean="0">
                <a:latin typeface="Arial" panose="020B0604020202020204" pitchFamily="34" charset="0"/>
                <a:cs typeface="Arial" panose="020B0604020202020204" pitchFamily="34" charset="0"/>
              </a:rPr>
              <a:t>		Is it mixed metabolic disorder?</a:t>
            </a:r>
          </a:p>
          <a:p>
            <a:endParaRPr lang="en-US" altLang="en-US" sz="2400" dirty="0" smtClean="0">
              <a:latin typeface="Arial" panose="020B0604020202020204" pitchFamily="34" charset="0"/>
              <a:cs typeface="Arial" panose="020B0604020202020204" pitchFamily="34" charset="0"/>
            </a:endParaRPr>
          </a:p>
          <a:p>
            <a:endParaRPr lang="en-US" altLang="en-US" sz="2400" dirty="0" smtClean="0">
              <a:latin typeface="Arial" panose="020B0604020202020204" pitchFamily="34" charset="0"/>
              <a:cs typeface="Arial" panose="020B0604020202020204" pitchFamily="34" charset="0"/>
            </a:endParaRPr>
          </a:p>
          <a:p>
            <a:endParaRPr lang="en-US" altLang="en-US" sz="2400" dirty="0" smtClean="0">
              <a:latin typeface="Arial" panose="020B0604020202020204" pitchFamily="34" charset="0"/>
              <a:cs typeface="Arial" panose="020B0604020202020204" pitchFamily="34" charset="0"/>
            </a:endParaRPr>
          </a:p>
          <a:p>
            <a:pPr>
              <a:buNone/>
            </a:pPr>
            <a:endParaRPr lang="en-US" altLang="en-US" sz="2400" dirty="0" smtClean="0">
              <a:latin typeface="Arial" panose="020B0604020202020204" pitchFamily="34" charset="0"/>
              <a:cs typeface="Arial" panose="020B0604020202020204" pitchFamily="34" charset="0"/>
            </a:endParaRPr>
          </a:p>
          <a:p>
            <a:endParaRPr lang="en-US" altLang="en-US" sz="2400" dirty="0" smtClean="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Metabolic acidosis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923523" y="2134974"/>
            <a:ext cx="10353762" cy="3695136"/>
          </a:xfrm>
        </p:spPr>
        <p:txBody>
          <a:bodyPr>
            <a:normAutofit/>
          </a:bodyPr>
          <a:lstStyle/>
          <a:p>
            <a:endParaRPr lang="en-US" altLang="en-US" sz="240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For every 1 </a:t>
            </a:r>
            <a:r>
              <a:rPr lang="en-US" altLang="en-US" sz="2400" dirty="0" err="1" smtClean="0">
                <a:latin typeface="Arial" panose="020B0604020202020204" pitchFamily="34" charset="0"/>
                <a:cs typeface="Arial" panose="020B0604020202020204" pitchFamily="34" charset="0"/>
              </a:rPr>
              <a:t>mEq</a:t>
            </a:r>
            <a:r>
              <a:rPr lang="en-US" altLang="en-US" sz="2400" dirty="0" smtClean="0">
                <a:latin typeface="Arial" panose="020B0604020202020204" pitchFamily="34" charset="0"/>
                <a:cs typeface="Arial" panose="020B0604020202020204" pitchFamily="34" charset="0"/>
              </a:rPr>
              <a:t>/L decrease of</a:t>
            </a:r>
            <a:r>
              <a:rPr lang="en-US" sz="2400" dirty="0" smtClean="0">
                <a:latin typeface="Arial" pitchFamily="34" charset="0"/>
                <a:cs typeface="Arial" pitchFamily="34" charset="0"/>
              </a:rPr>
              <a:t>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a:t>
            </a:r>
            <a:r>
              <a:rPr lang="en-US" altLang="en-US" sz="2400" dirty="0" smtClean="0">
                <a:latin typeface="Arial" panose="020B0604020202020204" pitchFamily="34" charset="0"/>
                <a:cs typeface="Arial" panose="020B0604020202020204" pitchFamily="34" charset="0"/>
              </a:rPr>
              <a:t>pH will decrease 0.015 and PaCO</a:t>
            </a:r>
            <a:r>
              <a:rPr lang="en-US" altLang="en-US" sz="2400" baseline="-25000" dirty="0" smtClean="0">
                <a:latin typeface="Arial" panose="020B0604020202020204" pitchFamily="34" charset="0"/>
                <a:cs typeface="Arial" panose="020B0604020202020204" pitchFamily="34" charset="0"/>
              </a:rPr>
              <a:t>2</a:t>
            </a:r>
            <a:r>
              <a:rPr lang="en-US" sz="2400" baseline="30000" dirty="0" smtClean="0">
                <a:latin typeface="Arial" pitchFamily="34" charset="0"/>
                <a:cs typeface="Arial" pitchFamily="34" charset="0"/>
              </a:rPr>
              <a:t> </a:t>
            </a:r>
            <a:r>
              <a:rPr lang="en-US" altLang="en-US" sz="2400" baseline="-250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will decrease 1.5 mmHg.</a:t>
            </a:r>
          </a:p>
          <a:p>
            <a:endParaRPr lang="en-US" altLang="en-US" sz="2400" dirty="0" smtClean="0">
              <a:latin typeface="Arial" panose="020B0604020202020204" pitchFamily="34" charset="0"/>
              <a:cs typeface="Arial" panose="020B0604020202020204" pitchFamily="34" charset="0"/>
            </a:endParaRPr>
          </a:p>
          <a:p>
            <a:pPr>
              <a:buNone/>
            </a:pPr>
            <a:endParaRPr lang="en-US" altLang="en-US" sz="2400" dirty="0" smtClean="0">
              <a:latin typeface="Arial" panose="020B0604020202020204" pitchFamily="34" charset="0"/>
              <a:cs typeface="Arial" panose="020B0604020202020204" pitchFamily="34" charset="0"/>
            </a:endParaRPr>
          </a:p>
          <a:p>
            <a:endParaRPr lang="en-US" altLang="en-US" sz="2400" dirty="0" smtClean="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latin typeface="Arial" pitchFamily="34" charset="0"/>
                <a:cs typeface="Arial" pitchFamily="34" charset="0"/>
              </a:rPr>
              <a:t>WINter’s</a:t>
            </a:r>
            <a:r>
              <a:rPr lang="en-US" sz="3200" dirty="0" smtClean="0">
                <a:latin typeface="Arial" pitchFamily="34" charset="0"/>
                <a:cs typeface="Arial" pitchFamily="34" charset="0"/>
              </a:rPr>
              <a:t> formula</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Expected</a:t>
            </a:r>
            <a:r>
              <a:rPr lang="en-US" altLang="en-US" sz="2400" dirty="0" smtClean="0">
                <a:latin typeface="Arial" panose="020B0604020202020204" pitchFamily="34" charset="0"/>
                <a:cs typeface="Arial" panose="020B0604020202020204" pitchFamily="34" charset="0"/>
              </a:rPr>
              <a:t>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 [ (</a:t>
            </a:r>
            <a:r>
              <a:rPr lang="en-US" sz="2400" dirty="0" smtClean="0">
                <a:latin typeface="Arial" pitchFamily="34" charset="0"/>
                <a:cs typeface="Arial" pitchFamily="34" charset="0"/>
              </a:rPr>
              <a:t> 1.5 x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 + 8 ] </a:t>
            </a:r>
            <a:r>
              <a:rPr lang="en-US" altLang="en-US" sz="2400" dirty="0" smtClean="0">
                <a:latin typeface="Arial" charset="0"/>
                <a:ea typeface="ＭＳ Ｐゴシック" pitchFamily="34" charset="-128"/>
                <a:cs typeface="Arial" charset="0"/>
              </a:rPr>
              <a:t>± 2</a:t>
            </a:r>
          </a:p>
          <a:p>
            <a:pPr>
              <a:buNone/>
            </a:pPr>
            <a:r>
              <a:rPr lang="en-US" altLang="en-US" sz="2400" dirty="0" smtClean="0">
                <a:latin typeface="Arial" charset="0"/>
                <a:ea typeface="ＭＳ Ｐゴシック" pitchFamily="34" charset="-128"/>
                <a:cs typeface="Arial" charset="0"/>
              </a:rPr>
              <a:t>                                </a:t>
            </a:r>
            <a:r>
              <a:rPr lang="en-US" altLang="en-US" sz="2400" dirty="0" smtClean="0">
                <a:solidFill>
                  <a:srgbClr val="FFFF00"/>
                </a:solidFill>
                <a:latin typeface="Arial" charset="0"/>
                <a:ea typeface="ＭＳ Ｐゴシック" pitchFamily="34" charset="-128"/>
                <a:cs typeface="Arial" charset="0"/>
              </a:rPr>
              <a:t>OR</a:t>
            </a:r>
          </a:p>
          <a:p>
            <a:r>
              <a:rPr lang="en-US" sz="2400" b="1" dirty="0" smtClean="0">
                <a:solidFill>
                  <a:srgbClr val="FFC000"/>
                </a:solidFill>
                <a:latin typeface="Arial" pitchFamily="34" charset="0"/>
                <a:cs typeface="Arial" pitchFamily="34" charset="0"/>
              </a:rPr>
              <a:t>Expected</a:t>
            </a:r>
            <a:r>
              <a:rPr lang="en-US" altLang="en-US" sz="2400" b="1" dirty="0" smtClean="0">
                <a:solidFill>
                  <a:srgbClr val="FFC000"/>
                </a:solidFill>
                <a:latin typeface="Arial" panose="020B0604020202020204" pitchFamily="34" charset="0"/>
                <a:cs typeface="Arial" panose="020B0604020202020204" pitchFamily="34" charset="0"/>
              </a:rPr>
              <a:t> PaCO</a:t>
            </a:r>
            <a:r>
              <a:rPr lang="en-US" altLang="en-US" sz="2400" b="1" baseline="-25000" dirty="0" smtClean="0">
                <a:solidFill>
                  <a:srgbClr val="FFC000"/>
                </a:solidFill>
                <a:latin typeface="Arial" panose="020B0604020202020204" pitchFamily="34" charset="0"/>
                <a:cs typeface="Arial" panose="020B0604020202020204" pitchFamily="34" charset="0"/>
              </a:rPr>
              <a:t>2</a:t>
            </a:r>
            <a:r>
              <a:rPr lang="en-US" altLang="en-US" sz="2400" b="1" dirty="0" smtClean="0">
                <a:solidFill>
                  <a:srgbClr val="FFC000"/>
                </a:solidFill>
                <a:latin typeface="Arial" panose="020B0604020202020204" pitchFamily="34" charset="0"/>
                <a:cs typeface="Arial" panose="020B0604020202020204" pitchFamily="34" charset="0"/>
              </a:rPr>
              <a:t> = ( </a:t>
            </a:r>
            <a:r>
              <a:rPr lang="en-US" sz="2400" b="1" dirty="0" smtClean="0">
                <a:solidFill>
                  <a:srgbClr val="FFC000"/>
                </a:solidFill>
                <a:latin typeface="Arial" pitchFamily="34" charset="0"/>
                <a:cs typeface="Arial" pitchFamily="34" charset="0"/>
              </a:rPr>
              <a:t>HCO</a:t>
            </a:r>
            <a:r>
              <a:rPr lang="en-US" sz="2400" b="1" baseline="-25000" dirty="0" smtClean="0">
                <a:solidFill>
                  <a:srgbClr val="FFC000"/>
                </a:solidFill>
                <a:latin typeface="Arial" pitchFamily="34" charset="0"/>
                <a:cs typeface="Arial" pitchFamily="34" charset="0"/>
              </a:rPr>
              <a:t>3</a:t>
            </a:r>
            <a:r>
              <a:rPr lang="en-US" sz="2400" b="1" baseline="30000" dirty="0" smtClean="0">
                <a:solidFill>
                  <a:srgbClr val="FFC000"/>
                </a:solidFill>
                <a:latin typeface="Arial" pitchFamily="34" charset="0"/>
                <a:cs typeface="Arial" pitchFamily="34" charset="0"/>
              </a:rPr>
              <a:t>-  </a:t>
            </a:r>
            <a:r>
              <a:rPr lang="en-US" sz="2400" b="1" dirty="0" smtClean="0">
                <a:solidFill>
                  <a:srgbClr val="FFC000"/>
                </a:solidFill>
                <a:latin typeface="Arial" pitchFamily="34" charset="0"/>
                <a:cs typeface="Arial" pitchFamily="34" charset="0"/>
              </a:rPr>
              <a:t>+</a:t>
            </a:r>
            <a:r>
              <a:rPr lang="en-US" altLang="en-US" sz="2400" b="1" dirty="0" smtClean="0">
                <a:solidFill>
                  <a:srgbClr val="FFC000"/>
                </a:solidFill>
                <a:latin typeface="Arial" panose="020B0604020202020204" pitchFamily="34" charset="0"/>
                <a:cs typeface="Arial" panose="020B0604020202020204" pitchFamily="34" charset="0"/>
              </a:rPr>
              <a:t>15 ) </a:t>
            </a:r>
            <a:r>
              <a:rPr lang="en-US" altLang="en-US" sz="2400" b="1" dirty="0" smtClean="0">
                <a:solidFill>
                  <a:srgbClr val="FFC000"/>
                </a:solidFill>
                <a:latin typeface="Arial" charset="0"/>
                <a:ea typeface="ＭＳ Ｐゴシック" pitchFamily="34" charset="-128"/>
                <a:cs typeface="Arial" charset="0"/>
              </a:rPr>
              <a:t>± 2</a:t>
            </a:r>
          </a:p>
          <a:p>
            <a:pPr>
              <a:buNone/>
            </a:pPr>
            <a:r>
              <a:rPr lang="en-US" altLang="en-US" sz="2400" dirty="0" smtClean="0">
                <a:latin typeface="Arial" charset="0"/>
                <a:ea typeface="ＭＳ Ｐゴシック" pitchFamily="34" charset="-128"/>
                <a:cs typeface="Arial" charset="0"/>
              </a:rPr>
              <a:t>                                </a:t>
            </a:r>
            <a:r>
              <a:rPr lang="en-US" altLang="en-US" sz="2400" dirty="0" smtClean="0">
                <a:solidFill>
                  <a:srgbClr val="FFFF00"/>
                </a:solidFill>
                <a:latin typeface="Arial" charset="0"/>
                <a:ea typeface="ＭＳ Ｐゴシック" pitchFamily="34" charset="-128"/>
                <a:cs typeface="Arial" charset="0"/>
              </a:rPr>
              <a:t>OR</a:t>
            </a:r>
          </a:p>
          <a:p>
            <a:r>
              <a:rPr lang="en-US" sz="2400" dirty="0" smtClean="0">
                <a:latin typeface="Arial" pitchFamily="34" charset="0"/>
                <a:cs typeface="Arial" pitchFamily="34" charset="0"/>
              </a:rPr>
              <a:t>Expected</a:t>
            </a:r>
            <a:r>
              <a:rPr lang="en-US" altLang="en-US" sz="2400" dirty="0" smtClean="0">
                <a:latin typeface="Arial" panose="020B0604020202020204" pitchFamily="34" charset="0"/>
                <a:cs typeface="Arial" panose="020B0604020202020204" pitchFamily="34" charset="0"/>
              </a:rPr>
              <a:t>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 Last 2 digits of pH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Metabolic alkalosis</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altLang="en-US" sz="3200" dirty="0" smtClean="0">
                <a:latin typeface="Arial" panose="020B0604020202020204" pitchFamily="34" charset="0"/>
                <a:cs typeface="Arial" panose="020B0604020202020204" pitchFamily="34" charset="0"/>
              </a:rPr>
              <a:t>↑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endParaRPr lang="en-US" alt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&gt; 26 mmHg</a:t>
            </a:r>
          </a:p>
          <a:p>
            <a:r>
              <a:rPr lang="en-US" sz="2400" dirty="0" smtClean="0">
                <a:latin typeface="Arial" panose="020B0604020202020204" pitchFamily="34" charset="0"/>
                <a:cs typeface="Arial" panose="020B0604020202020204" pitchFamily="34" charset="0"/>
              </a:rPr>
              <a:t>Compensated by Respiratory system : </a:t>
            </a:r>
            <a:r>
              <a:rPr lang="en-US" altLang="en-US" sz="2400" dirty="0" smtClean="0">
                <a:latin typeface="Arial" panose="020B0604020202020204" pitchFamily="34" charset="0"/>
                <a:cs typeface="Arial" panose="020B0604020202020204" pitchFamily="34" charset="0"/>
              </a:rPr>
              <a:t>Hypoventilation</a:t>
            </a:r>
            <a:endParaRPr lang="en-US" sz="24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rial" pitchFamily="34" charset="0"/>
                <a:cs typeface="Arial" pitchFamily="34" charset="0"/>
              </a:rPr>
              <a:t>Metabolic alkalosis</a:t>
            </a:r>
            <a:endParaRPr lang="en-US" sz="32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altLang="en-US" sz="2400" dirty="0" smtClean="0">
                <a:latin typeface="Arial" panose="020B0604020202020204" pitchFamily="34" charset="0"/>
                <a:cs typeface="Arial" panose="020B0604020202020204" pitchFamily="34" charset="0"/>
              </a:rPr>
              <a:t>For every 1 </a:t>
            </a:r>
            <a:r>
              <a:rPr lang="en-US" altLang="en-US" sz="2400" dirty="0" err="1" smtClean="0">
                <a:latin typeface="Arial" panose="020B0604020202020204" pitchFamily="34" charset="0"/>
                <a:cs typeface="Arial" panose="020B0604020202020204" pitchFamily="34" charset="0"/>
              </a:rPr>
              <a:t>mEq</a:t>
            </a:r>
            <a:r>
              <a:rPr lang="en-US" altLang="en-US" sz="2400" dirty="0" smtClean="0">
                <a:latin typeface="Arial" panose="020B0604020202020204" pitchFamily="34" charset="0"/>
                <a:cs typeface="Arial" panose="020B0604020202020204" pitchFamily="34" charset="0"/>
              </a:rPr>
              <a:t>/L increase of</a:t>
            </a:r>
            <a:r>
              <a:rPr lang="en-US" sz="2400" dirty="0" smtClean="0">
                <a:latin typeface="Arial" pitchFamily="34" charset="0"/>
                <a:cs typeface="Arial" pitchFamily="34" charset="0"/>
              </a:rPr>
              <a:t>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a:t>
            </a:r>
            <a:r>
              <a:rPr lang="en-US" altLang="en-US" sz="2400" dirty="0" smtClean="0">
                <a:latin typeface="Arial" panose="020B0604020202020204" pitchFamily="34" charset="0"/>
                <a:cs typeface="Arial" panose="020B0604020202020204" pitchFamily="34" charset="0"/>
              </a:rPr>
              <a:t>pH will increase 0.015 and PaCO</a:t>
            </a:r>
            <a:r>
              <a:rPr lang="en-US" altLang="en-US" sz="2400" baseline="-25000" dirty="0" smtClean="0">
                <a:latin typeface="Arial" panose="020B0604020202020204" pitchFamily="34" charset="0"/>
                <a:cs typeface="Arial" panose="020B0604020202020204" pitchFamily="34" charset="0"/>
              </a:rPr>
              <a:t>2</a:t>
            </a:r>
            <a:r>
              <a:rPr lang="en-US" sz="2400" baseline="30000" dirty="0" smtClean="0">
                <a:latin typeface="Arial" pitchFamily="34" charset="0"/>
                <a:cs typeface="Arial" pitchFamily="34" charset="0"/>
              </a:rPr>
              <a:t> </a:t>
            </a:r>
            <a:r>
              <a:rPr lang="en-US" altLang="en-US" sz="2400" baseline="-250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will increase 0.9 mmHg.</a:t>
            </a:r>
          </a:p>
          <a:p>
            <a:endParaRPr lang="en-US" altLang="en-US" sz="2400" dirty="0" smtClean="0">
              <a:latin typeface="Arial" panose="020B0604020202020204" pitchFamily="34" charset="0"/>
              <a:cs typeface="Arial" panose="020B0604020202020204" pitchFamily="34" charset="0"/>
            </a:endParaRPr>
          </a:p>
          <a:p>
            <a:r>
              <a:rPr lang="en-US" sz="2400" dirty="0" smtClean="0">
                <a:latin typeface="Arial" pitchFamily="34" charset="0"/>
                <a:cs typeface="Arial" pitchFamily="34" charset="0"/>
              </a:rPr>
              <a:t>Expected</a:t>
            </a:r>
            <a:r>
              <a:rPr lang="en-US" altLang="en-US" sz="2400" dirty="0" smtClean="0">
                <a:latin typeface="Arial" panose="020B0604020202020204" pitchFamily="34" charset="0"/>
                <a:cs typeface="Arial" panose="020B0604020202020204" pitchFamily="34" charset="0"/>
              </a:rPr>
              <a:t>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 (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r>
              <a:rPr lang="en-US" sz="2400" dirty="0" smtClean="0">
                <a:latin typeface="Arial" pitchFamily="34" charset="0"/>
                <a:cs typeface="Arial" pitchFamily="34" charset="0"/>
              </a:rPr>
              <a:t>+</a:t>
            </a:r>
            <a:r>
              <a:rPr lang="en-US" altLang="en-US" sz="2400" dirty="0" smtClean="0">
                <a:latin typeface="Arial" panose="020B0604020202020204" pitchFamily="34" charset="0"/>
                <a:cs typeface="Arial" panose="020B0604020202020204" pitchFamily="34" charset="0"/>
              </a:rPr>
              <a:t>15 ) </a:t>
            </a:r>
            <a:r>
              <a:rPr lang="en-US" altLang="en-US" sz="2400" dirty="0" smtClean="0">
                <a:latin typeface="Arial" charset="0"/>
                <a:ea typeface="ＭＳ Ｐゴシック" pitchFamily="34" charset="-128"/>
                <a:cs typeface="Arial" charset="0"/>
              </a:rPr>
              <a:t>± 2</a:t>
            </a:r>
          </a:p>
          <a:p>
            <a:r>
              <a:rPr lang="en-US" sz="2400" dirty="0" smtClean="0">
                <a:latin typeface="Arial" pitchFamily="34" charset="0"/>
                <a:cs typeface="Arial" pitchFamily="34" charset="0"/>
              </a:rPr>
              <a:t>Expected</a:t>
            </a:r>
            <a:r>
              <a:rPr lang="en-US" altLang="en-US" sz="2400" dirty="0" smtClean="0">
                <a:latin typeface="Arial" panose="020B0604020202020204" pitchFamily="34" charset="0"/>
                <a:cs typeface="Arial" panose="020B0604020202020204" pitchFamily="34" charset="0"/>
              </a:rPr>
              <a:t>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 ( 0.9 x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r>
              <a:rPr lang="en-US" sz="2400" dirty="0" smtClean="0">
                <a:latin typeface="Arial" pitchFamily="34" charset="0"/>
                <a:cs typeface="Arial" pitchFamily="34" charset="0"/>
              </a:rPr>
              <a:t>) + ( 21 </a:t>
            </a:r>
            <a:r>
              <a:rPr lang="en-US" altLang="en-US" sz="2400" dirty="0" smtClean="0">
                <a:latin typeface="Arial" charset="0"/>
                <a:ea typeface="ＭＳ Ｐゴシック" pitchFamily="34" charset="-128"/>
                <a:cs typeface="Arial" charset="0"/>
              </a:rPr>
              <a:t>± 2 )</a:t>
            </a:r>
            <a:endParaRPr lang="en-US" altLang="en-US" sz="2400" dirty="0" smtClean="0">
              <a:latin typeface="Arial" panose="020B0604020202020204" pitchFamily="34" charset="0"/>
              <a:cs typeface="Arial" panose="020B0604020202020204" pitchFamily="34" charset="0"/>
            </a:endParaRPr>
          </a:p>
          <a:p>
            <a:endParaRPr lang="en-US" sz="24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1371600"/>
            <a:ext cx="10353762" cy="4419600"/>
          </a:xfrm>
        </p:spPr>
        <p:txBody>
          <a:bodyPr>
            <a:normAutofit/>
          </a:bodyPr>
          <a:lstStyle/>
          <a:p>
            <a:endParaRPr lang="en-US" altLang="en-US" sz="240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If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level is higher than expected       Secondary respiratory acidosis</a:t>
            </a:r>
          </a:p>
          <a:p>
            <a:endParaRPr lang="en-US" altLang="en-US" sz="240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If 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level is lower than expected        Secondary respiratory alkalosis</a:t>
            </a:r>
            <a:endParaRPr lang="en-US" sz="2400" dirty="0">
              <a:latin typeface="Arial" pitchFamily="34" charset="0"/>
              <a:cs typeface="Arial" pitchFamily="34" charset="0"/>
            </a:endParaRPr>
          </a:p>
        </p:txBody>
      </p:sp>
      <p:sp>
        <p:nvSpPr>
          <p:cNvPr id="4" name="Right Arrow 3"/>
          <p:cNvSpPr/>
          <p:nvPr/>
        </p:nvSpPr>
        <p:spPr>
          <a:xfrm>
            <a:off x="6410529" y="2130356"/>
            <a:ext cx="447471" cy="194554"/>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Right Arrow 4"/>
          <p:cNvSpPr/>
          <p:nvPr/>
        </p:nvSpPr>
        <p:spPr>
          <a:xfrm>
            <a:off x="6339193" y="3265249"/>
            <a:ext cx="450713" cy="18806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86383"/>
            <a:ext cx="10353761" cy="1011678"/>
          </a:xfrm>
        </p:spPr>
        <p:txBody>
          <a:bodyPr>
            <a:normAutofit/>
          </a:bodyPr>
          <a:lstStyle/>
          <a:p>
            <a:r>
              <a:rPr lang="en-US" sz="3200" dirty="0" smtClean="0">
                <a:solidFill>
                  <a:srgbClr val="FFFF00"/>
                </a:solidFill>
                <a:latin typeface="Arial" pitchFamily="34" charset="0"/>
                <a:cs typeface="Arial" pitchFamily="34" charset="0"/>
              </a:rPr>
              <a:t>Information from ABG</a:t>
            </a:r>
            <a:endParaRPr lang="en-US" sz="3200" dirty="0"/>
          </a:p>
        </p:txBody>
      </p:sp>
      <p:sp>
        <p:nvSpPr>
          <p:cNvPr id="3" name="Content Placeholder 2"/>
          <p:cNvSpPr>
            <a:spLocks noGrp="1"/>
          </p:cNvSpPr>
          <p:nvPr>
            <p:ph sz="half" idx="1"/>
          </p:nvPr>
        </p:nvSpPr>
        <p:spPr>
          <a:xfrm>
            <a:off x="2042204" y="1799616"/>
            <a:ext cx="4582333" cy="4250988"/>
          </a:xfrm>
        </p:spPr>
        <p:txBody>
          <a:bodyPr>
            <a:normAutofit/>
          </a:bodyPr>
          <a:lstStyle/>
          <a:p>
            <a:r>
              <a:rPr lang="en-US" sz="2400" dirty="0" smtClean="0">
                <a:latin typeface="Arial" pitchFamily="34" charset="0"/>
                <a:cs typeface="Arial" pitchFamily="34" charset="0"/>
              </a:rPr>
              <a:t>  pH</a:t>
            </a:r>
          </a:p>
          <a:p>
            <a:r>
              <a:rPr lang="en-US" sz="2400" dirty="0" smtClean="0">
                <a:latin typeface="Arial" pitchFamily="34" charset="0"/>
                <a:cs typeface="Arial" pitchFamily="34" charset="0"/>
              </a:rPr>
              <a:t>  PaO</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 </a:t>
            </a:r>
            <a:endParaRPr lang="en-US" sz="2400" baseline="-25000" dirty="0" smtClean="0">
              <a:latin typeface="Arial" pitchFamily="34" charset="0"/>
              <a:cs typeface="Arial" pitchFamily="34" charset="0"/>
            </a:endParaRPr>
          </a:p>
          <a:p>
            <a:r>
              <a:rPr lang="en-US" sz="2400" dirty="0" smtClean="0">
                <a:latin typeface="Arial" pitchFamily="34" charset="0"/>
                <a:cs typeface="Arial" pitchFamily="34" charset="0"/>
              </a:rPr>
              <a:t>  PaCO</a:t>
            </a:r>
            <a:r>
              <a:rPr lang="en-US" sz="2400" baseline="-25000" dirty="0" smtClean="0">
                <a:latin typeface="Arial" pitchFamily="34" charset="0"/>
                <a:cs typeface="Arial" pitchFamily="34" charset="0"/>
              </a:rPr>
              <a:t>2</a:t>
            </a:r>
          </a:p>
          <a:p>
            <a:r>
              <a:rPr lang="en-US" sz="2400" dirty="0" smtClean="0">
                <a:latin typeface="Arial" pitchFamily="34" charset="0"/>
                <a:cs typeface="Arial" pitchFamily="34" charset="0"/>
              </a:rPr>
              <a:t>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p>
          <a:p>
            <a:r>
              <a:rPr lang="en-US" sz="2400" dirty="0" smtClean="0">
                <a:latin typeface="Arial" pitchFamily="34" charset="0"/>
                <a:cs typeface="Arial" pitchFamily="34" charset="0"/>
              </a:rPr>
              <a:t>  Base excess / deficit</a:t>
            </a:r>
          </a:p>
          <a:p>
            <a:r>
              <a:rPr lang="en-US" sz="2400" dirty="0" smtClean="0">
                <a:latin typeface="Arial" pitchFamily="34" charset="0"/>
                <a:cs typeface="Arial" pitchFamily="34" charset="0"/>
              </a:rPr>
              <a:t>  Oxygen saturation</a:t>
            </a:r>
          </a:p>
          <a:p>
            <a:endParaRPr lang="en-US" sz="2400" dirty="0" smtClean="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83;gb2b87f7665_0_0"/>
          <p:cNvPicPr preferRelativeResize="0">
            <a:picLocks noGrp="1"/>
          </p:cNvPicPr>
          <p:nvPr>
            <p:ph idx="1"/>
          </p:nvPr>
        </p:nvPicPr>
        <p:blipFill>
          <a:blip r:embed="rId2">
            <a:alphaModFix/>
          </a:blip>
          <a:stretch>
            <a:fillRect/>
          </a:stretch>
        </p:blipFill>
        <p:spPr>
          <a:xfrm>
            <a:off x="924128" y="729575"/>
            <a:ext cx="10398868" cy="5642042"/>
          </a:xfrm>
          <a:prstGeom prst="rect">
            <a:avLst/>
          </a:prstGeom>
          <a:noFill/>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0196"/>
            <a:ext cx="10353761" cy="924127"/>
          </a:xfrm>
        </p:spPr>
        <p:txBody>
          <a:bodyPr>
            <a:normAutofit/>
          </a:bodyPr>
          <a:lstStyle/>
          <a:p>
            <a:r>
              <a:rPr lang="en-US" sz="3200" dirty="0" smtClean="0">
                <a:solidFill>
                  <a:srgbClr val="FFFF00"/>
                </a:solidFill>
                <a:latin typeface="Arial" pitchFamily="34" charset="0"/>
                <a:cs typeface="Arial" pitchFamily="34" charset="0"/>
              </a:rPr>
              <a:t>Step 6</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13795" y="1429966"/>
            <a:ext cx="10353762" cy="5038928"/>
          </a:xfrm>
        </p:spPr>
        <p:txBody>
          <a:bodyPr>
            <a:normAutofit/>
          </a:bodyPr>
          <a:lstStyle/>
          <a:p>
            <a:pPr algn="just">
              <a:buNone/>
            </a:pPr>
            <a:r>
              <a:rPr lang="en-US" sz="2800" b="1" dirty="0" smtClean="0">
                <a:latin typeface="Arial" pitchFamily="34" charset="0"/>
                <a:cs typeface="Arial" pitchFamily="34" charset="0"/>
              </a:rPr>
              <a:t>  Determine if compensation is appropriate or are there other primary disorders:</a:t>
            </a:r>
          </a:p>
          <a:p>
            <a:pPr algn="just"/>
            <a:r>
              <a:rPr lang="en-US" sz="2400" dirty="0" smtClean="0">
                <a:latin typeface="Arial" pitchFamily="34" charset="0"/>
                <a:cs typeface="Arial" pitchFamily="34" charset="0"/>
              </a:rPr>
              <a:t>Due to Homeostasis mechanism, primary changes in </a:t>
            </a:r>
            <a:r>
              <a:rPr lang="en-US" altLang="en-US" sz="2400" dirty="0" smtClean="0">
                <a:latin typeface="Arial" panose="020B0604020202020204" pitchFamily="34" charset="0"/>
                <a:cs typeface="Arial" panose="020B0604020202020204" pitchFamily="34" charset="0"/>
              </a:rPr>
              <a:t>PaCO</a:t>
            </a:r>
            <a:r>
              <a:rPr lang="en-US" altLang="en-US" sz="2400" baseline="-25000" dirty="0" smtClean="0">
                <a:latin typeface="Arial" panose="020B0604020202020204" pitchFamily="34" charset="0"/>
                <a:cs typeface="Arial" panose="020B0604020202020204" pitchFamily="34" charset="0"/>
              </a:rPr>
              <a:t>2</a:t>
            </a:r>
            <a:r>
              <a:rPr lang="en-US" sz="2400" dirty="0" smtClean="0">
                <a:latin typeface="Arial" pitchFamily="34" charset="0"/>
                <a:cs typeface="Arial" pitchFamily="34" charset="0"/>
              </a:rPr>
              <a:t> leads to secondary changes of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 Thus pH remains constant.</a:t>
            </a:r>
          </a:p>
          <a:p>
            <a:pPr algn="just"/>
            <a:r>
              <a:rPr lang="en-US" sz="2400" dirty="0" smtClean="0">
                <a:latin typeface="Arial" pitchFamily="34" charset="0"/>
                <a:cs typeface="Arial" pitchFamily="34" charset="0"/>
              </a:rPr>
              <a:t>The higher the </a:t>
            </a:r>
            <a:r>
              <a:rPr lang="en-US" altLang="en-US" sz="2400" dirty="0" smtClean="0">
                <a:latin typeface="Arial" panose="020B0604020202020204" pitchFamily="34" charset="0"/>
                <a:cs typeface="Arial" panose="020B0604020202020204" pitchFamily="34" charset="0"/>
              </a:rPr>
              <a:t>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(respiratory acidosis), the greater the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reabsorption</a:t>
            </a:r>
            <a:r>
              <a:rPr lang="en-US" sz="2400" dirty="0" smtClean="0">
                <a:latin typeface="Arial" pitchFamily="34" charset="0"/>
                <a:cs typeface="Arial" pitchFamily="34" charset="0"/>
              </a:rPr>
              <a:t> by kidney (compensation).</a:t>
            </a:r>
          </a:p>
          <a:p>
            <a:pPr algn="just"/>
            <a:r>
              <a:rPr lang="en-US" sz="2400" dirty="0" smtClean="0">
                <a:latin typeface="Arial" pitchFamily="34" charset="0"/>
                <a:cs typeface="Arial" pitchFamily="34" charset="0"/>
              </a:rPr>
              <a:t>The lower the </a:t>
            </a:r>
            <a:r>
              <a:rPr lang="en-US" altLang="en-US" sz="2400" dirty="0" smtClean="0">
                <a:latin typeface="Arial" panose="020B0604020202020204" pitchFamily="34" charset="0"/>
                <a:cs typeface="Arial" panose="020B0604020202020204" pitchFamily="34" charset="0"/>
              </a:rPr>
              <a:t>PaCO</a:t>
            </a:r>
            <a:r>
              <a:rPr lang="en-US" altLang="en-US" sz="2400" baseline="-25000" dirty="0" smtClean="0">
                <a:latin typeface="Arial" panose="020B0604020202020204" pitchFamily="34" charset="0"/>
                <a:cs typeface="Arial" panose="020B0604020202020204" pitchFamily="34" charset="0"/>
              </a:rPr>
              <a:t>2</a:t>
            </a:r>
            <a:r>
              <a:rPr lang="en-US" altLang="en-US" sz="2400" dirty="0" smtClean="0">
                <a:latin typeface="Arial" panose="020B0604020202020204" pitchFamily="34" charset="0"/>
                <a:cs typeface="Arial" panose="020B0604020202020204" pitchFamily="34" charset="0"/>
              </a:rPr>
              <a:t> (respiratory alkalosis), the lesser the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reabsorption</a:t>
            </a:r>
            <a:r>
              <a:rPr lang="en-US" sz="2400" dirty="0" smtClean="0">
                <a:latin typeface="Arial" pitchFamily="34" charset="0"/>
                <a:cs typeface="Arial" pitchFamily="34" charset="0"/>
              </a:rPr>
              <a:t> by kidney (compensation).</a:t>
            </a:r>
          </a:p>
          <a:p>
            <a:endParaRPr lang="en-US" sz="2400" b="1" dirty="0" smtClean="0">
              <a:latin typeface="Arial" pitchFamily="34" charset="0"/>
              <a:cs typeface="Arial" pitchFamily="34" charset="0"/>
            </a:endParaRP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compensation</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13795" y="2096064"/>
            <a:ext cx="10353762" cy="4256098"/>
          </a:xfrm>
        </p:spPr>
        <p:txBody>
          <a:bodyPr>
            <a:normAutofit/>
          </a:bodyPr>
          <a:lstStyle/>
          <a:p>
            <a:pPr algn="just"/>
            <a:r>
              <a:rPr lang="en-US" sz="2400" dirty="0" smtClean="0">
                <a:latin typeface="Arial" pitchFamily="34" charset="0"/>
                <a:cs typeface="Arial" pitchFamily="34" charset="0"/>
              </a:rPr>
              <a:t>As the respiratory system compensation is usually immediate, functionally, there is usually no time distinction between acute and chronic metabolic disorders. So in case of metabolic disorders, the term “Acute” or “Chronic” are often omitted.</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Because of limitation of lungs or kidneys to fully compensate “full” or “complete” compensation is more appropriately referred to as </a:t>
            </a:r>
            <a:r>
              <a:rPr lang="en-US" sz="2400" dirty="0" smtClean="0">
                <a:solidFill>
                  <a:srgbClr val="FFC000"/>
                </a:solidFill>
                <a:latin typeface="Arial" pitchFamily="34" charset="0"/>
                <a:cs typeface="Arial" pitchFamily="34" charset="0"/>
              </a:rPr>
              <a:t>maximal</a:t>
            </a:r>
            <a:r>
              <a:rPr lang="en-US" sz="2400" dirty="0" smtClean="0">
                <a:latin typeface="Arial" pitchFamily="34" charset="0"/>
                <a:cs typeface="Arial" pitchFamily="34" charset="0"/>
              </a:rPr>
              <a:t> compensation.</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878732"/>
          </a:xfrm>
        </p:spPr>
        <p:txBody>
          <a:bodyPr>
            <a:normAutofit/>
          </a:bodyPr>
          <a:lstStyle/>
          <a:p>
            <a:r>
              <a:rPr lang="en-US" sz="3200" dirty="0" smtClean="0">
                <a:solidFill>
                  <a:srgbClr val="FFFF00"/>
                </a:solidFill>
                <a:latin typeface="Arial" pitchFamily="34" charset="0"/>
                <a:cs typeface="Arial" pitchFamily="34" charset="0"/>
              </a:rPr>
              <a:t>Step 7</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b="1" dirty="0" smtClean="0">
                <a:latin typeface="Arial" pitchFamily="34" charset="0"/>
                <a:cs typeface="Arial" pitchFamily="34" charset="0"/>
              </a:rPr>
              <a:t>Calculate Anion gap.</a:t>
            </a:r>
          </a:p>
          <a:p>
            <a:r>
              <a:rPr lang="en-US" sz="2800" b="1" dirty="0" smtClean="0">
                <a:latin typeface="Arial" pitchFamily="34" charset="0"/>
                <a:cs typeface="Arial" pitchFamily="34" charset="0"/>
              </a:rPr>
              <a:t>If Anion gap acidosis present then calculate Bicarbonate gap.</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37744"/>
            <a:ext cx="10353761" cy="1731523"/>
          </a:xfrm>
        </p:spPr>
        <p:txBody>
          <a:bodyPr>
            <a:normAutofit/>
          </a:bodyPr>
          <a:lstStyle/>
          <a:p>
            <a:r>
              <a:rPr lang="en-US" sz="3200" dirty="0" smtClean="0">
                <a:solidFill>
                  <a:srgbClr val="FFFF00"/>
                </a:solidFill>
                <a:latin typeface="Arial" pitchFamily="34" charset="0"/>
                <a:cs typeface="Arial" pitchFamily="34" charset="0"/>
              </a:rPr>
              <a:t>ANION GAP concept</a:t>
            </a:r>
            <a:br>
              <a:rPr lang="en-US" sz="3200" dirty="0" smtClean="0">
                <a:solidFill>
                  <a:srgbClr val="FFFF00"/>
                </a:solidFill>
                <a:latin typeface="Arial" pitchFamily="34" charset="0"/>
                <a:cs typeface="Arial" pitchFamily="34" charset="0"/>
              </a:rPr>
            </a:br>
            <a:r>
              <a:rPr lang="en-US" sz="3200" dirty="0" smtClean="0">
                <a:solidFill>
                  <a:srgbClr val="FFFF00"/>
                </a:solidFill>
                <a:latin typeface="Arial" pitchFamily="34" charset="0"/>
                <a:cs typeface="Arial" pitchFamily="34" charset="0"/>
              </a:rPr>
              <a:t/>
            </a:r>
            <a:br>
              <a:rPr lang="en-US" sz="3200" dirty="0" smtClean="0">
                <a:solidFill>
                  <a:srgbClr val="FFFF00"/>
                </a:solidFill>
                <a:latin typeface="Arial" pitchFamily="34" charset="0"/>
                <a:cs typeface="Arial" pitchFamily="34" charset="0"/>
              </a:rPr>
            </a:br>
            <a:r>
              <a:rPr lang="en-US" sz="3200" cap="none" dirty="0" smtClean="0">
                <a:latin typeface="Arial" pitchFamily="34" charset="0"/>
                <a:cs typeface="Arial" pitchFamily="34" charset="0"/>
              </a:rPr>
              <a:t>In ECF</a:t>
            </a:r>
            <a:endParaRPr lang="en-US" sz="3200" dirty="0">
              <a:latin typeface="Arial" pitchFamily="34" charset="0"/>
              <a:cs typeface="Arial" pitchFamily="34" charset="0"/>
            </a:endParaRPr>
          </a:p>
        </p:txBody>
      </p:sp>
      <p:graphicFrame>
        <p:nvGraphicFramePr>
          <p:cNvPr id="7" name="Content Placeholder 6"/>
          <p:cNvGraphicFramePr>
            <a:graphicFrameLocks noGrp="1"/>
          </p:cNvGraphicFramePr>
          <p:nvPr>
            <p:ph sz="half" idx="1"/>
          </p:nvPr>
        </p:nvGraphicFramePr>
        <p:xfrm>
          <a:off x="856034" y="2593402"/>
          <a:ext cx="5105400" cy="3657600"/>
        </p:xfrm>
        <a:graphic>
          <a:graphicData uri="http://schemas.openxmlformats.org/drawingml/2006/table">
            <a:tbl>
              <a:tblPr firstRow="1" bandRow="1">
                <a:tableStyleId>{BC89EF96-8CEA-46FF-86C4-4CE0E7609802}</a:tableStyleId>
              </a:tblPr>
              <a:tblGrid>
                <a:gridCol w="2552700"/>
                <a:gridCol w="2552700"/>
              </a:tblGrid>
              <a:tr h="370840">
                <a:tc>
                  <a:txBody>
                    <a:bodyPr/>
                    <a:lstStyle/>
                    <a:p>
                      <a:r>
                        <a:rPr lang="en-US" sz="2400" dirty="0" err="1" smtClean="0">
                          <a:latin typeface="Arial" pitchFamily="34" charset="0"/>
                          <a:cs typeface="Arial" pitchFamily="34" charset="0"/>
                        </a:rPr>
                        <a:t>Cations</a:t>
                      </a:r>
                      <a:endParaRPr lang="en-US" sz="2400" dirty="0">
                        <a:latin typeface="Arial" pitchFamily="34" charset="0"/>
                        <a:cs typeface="Arial" pitchFamily="34" charset="0"/>
                      </a:endParaRPr>
                    </a:p>
                  </a:txBody>
                  <a:tcPr/>
                </a:tc>
                <a:tc>
                  <a:txBody>
                    <a:bodyPr/>
                    <a:lstStyle/>
                    <a:p>
                      <a:endParaRPr lang="en-US" sz="2400">
                        <a:latin typeface="Arial" pitchFamily="34" charset="0"/>
                        <a:cs typeface="Arial" pitchFamily="34" charset="0"/>
                      </a:endParaRPr>
                    </a:p>
                  </a:txBody>
                  <a:tcPr/>
                </a:tc>
              </a:tr>
              <a:tr h="370840">
                <a:tc>
                  <a:txBody>
                    <a:bodyPr/>
                    <a:lstStyle/>
                    <a:p>
                      <a:r>
                        <a:rPr lang="en-US" altLang="en-US" sz="2400" b="1" dirty="0" smtClean="0">
                          <a:solidFill>
                            <a:schemeClr val="tx1"/>
                          </a:solidFill>
                          <a:latin typeface="Arial" pitchFamily="34" charset="0"/>
                          <a:cs typeface="Arial" pitchFamily="34" charset="0"/>
                        </a:rPr>
                        <a:t>Na</a:t>
                      </a:r>
                      <a:r>
                        <a:rPr lang="en-US" altLang="en-US" sz="2400" b="1" baseline="30000" dirty="0" smtClean="0">
                          <a:solidFill>
                            <a:schemeClr val="tx1"/>
                          </a:solidFill>
                          <a:latin typeface="Arial" pitchFamily="34" charset="0"/>
                          <a:cs typeface="Arial" pitchFamily="34" charset="0"/>
                        </a:rPr>
                        <a:t>+</a:t>
                      </a:r>
                      <a:r>
                        <a:rPr lang="en-US" altLang="en-US" sz="2400" b="1" dirty="0" smtClean="0">
                          <a:solidFill>
                            <a:schemeClr val="tx1"/>
                          </a:solidFill>
                          <a:latin typeface="Arial" pitchFamily="34" charset="0"/>
                          <a:cs typeface="Arial" pitchFamily="34" charset="0"/>
                        </a:rPr>
                        <a:t> </a:t>
                      </a:r>
                      <a:endParaRPr lang="en-US" sz="2400" b="1" dirty="0">
                        <a:solidFill>
                          <a:schemeClr val="tx1"/>
                        </a:solidFill>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140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a:t>
                      </a:r>
                      <a:endParaRPr lang="en-US" sz="2400" dirty="0">
                        <a:latin typeface="Arial" pitchFamily="34" charset="0"/>
                        <a:cs typeface="Arial" pitchFamily="34" charset="0"/>
                      </a:endParaRPr>
                    </a:p>
                  </a:txBody>
                  <a:tcPr/>
                </a:tc>
              </a:tr>
              <a:tr h="370840">
                <a:tc>
                  <a:txBody>
                    <a:bodyPr/>
                    <a:lstStyle/>
                    <a:p>
                      <a:r>
                        <a:rPr lang="en-US" sz="2400" b="1" dirty="0" smtClean="0">
                          <a:solidFill>
                            <a:schemeClr val="tx1"/>
                          </a:solidFill>
                          <a:latin typeface="Arial" pitchFamily="34" charset="0"/>
                          <a:cs typeface="Arial" pitchFamily="34" charset="0"/>
                        </a:rPr>
                        <a:t>K</a:t>
                      </a:r>
                      <a:r>
                        <a:rPr lang="en-US" altLang="en-US" sz="2400" b="1" baseline="30000" dirty="0" smtClean="0">
                          <a:solidFill>
                            <a:schemeClr val="tx1"/>
                          </a:solidFill>
                          <a:latin typeface="Arial" pitchFamily="34" charset="0"/>
                          <a:cs typeface="Arial" pitchFamily="34" charset="0"/>
                        </a:rPr>
                        <a:t>+</a:t>
                      </a:r>
                      <a:r>
                        <a:rPr lang="en-US" altLang="en-US" sz="2400" b="1" dirty="0" smtClean="0">
                          <a:solidFill>
                            <a:schemeClr val="tx1"/>
                          </a:solidFill>
                          <a:latin typeface="Arial" pitchFamily="34" charset="0"/>
                          <a:cs typeface="Arial" pitchFamily="34" charset="0"/>
                        </a:rPr>
                        <a:t> </a:t>
                      </a:r>
                      <a:endParaRPr lang="en-US" sz="2400" b="1" dirty="0">
                        <a:solidFill>
                          <a:schemeClr val="tx1"/>
                        </a:solidFill>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4.5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a:t>
                      </a:r>
                      <a:endParaRPr lang="en-US" sz="2400"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chemeClr val="tx1"/>
                          </a:solidFill>
                          <a:latin typeface="Arial" pitchFamily="34" charset="0"/>
                          <a:cs typeface="Arial" pitchFamily="34" charset="0"/>
                        </a:rPr>
                        <a:t>Mg</a:t>
                      </a:r>
                      <a:r>
                        <a:rPr lang="en-US" altLang="en-US" sz="2400" b="1" baseline="30000" dirty="0" smtClean="0">
                          <a:solidFill>
                            <a:schemeClr val="tx1"/>
                          </a:solidFill>
                          <a:latin typeface="Arial" pitchFamily="34" charset="0"/>
                          <a:cs typeface="Arial" pitchFamily="34" charset="0"/>
                        </a:rPr>
                        <a:t>2+</a:t>
                      </a:r>
                      <a:r>
                        <a:rPr lang="en-US" altLang="en-US" sz="2400" b="1" dirty="0" smtClean="0">
                          <a:solidFill>
                            <a:schemeClr val="tx1"/>
                          </a:solidFill>
                          <a:latin typeface="Arial" pitchFamily="34" charset="0"/>
                          <a:cs typeface="Arial" pitchFamily="34" charset="0"/>
                        </a:rPr>
                        <a:t> </a:t>
                      </a:r>
                      <a:endParaRPr lang="en-US" sz="2400" b="1" dirty="0" smtClean="0">
                        <a:solidFill>
                          <a:schemeClr val="tx1"/>
                        </a:solidFill>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1.5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a:t>
                      </a:r>
                      <a:endParaRPr lang="en-US" sz="2400"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baseline="0" dirty="0" smtClean="0">
                          <a:solidFill>
                            <a:schemeClr val="tx1"/>
                          </a:solidFill>
                          <a:latin typeface="Arial" pitchFamily="34" charset="0"/>
                          <a:cs typeface="Arial" pitchFamily="34" charset="0"/>
                        </a:rPr>
                        <a:t>Ca</a:t>
                      </a:r>
                      <a:r>
                        <a:rPr lang="en-US" altLang="en-US" sz="2400" b="1" baseline="30000" dirty="0" smtClean="0">
                          <a:solidFill>
                            <a:schemeClr val="tx1"/>
                          </a:solidFill>
                          <a:latin typeface="Arial" pitchFamily="34" charset="0"/>
                          <a:cs typeface="Arial" pitchFamily="34" charset="0"/>
                        </a:rPr>
                        <a:t>2+</a:t>
                      </a:r>
                      <a:r>
                        <a:rPr lang="en-US" altLang="en-US" sz="2400" b="1" dirty="0" smtClean="0">
                          <a:solidFill>
                            <a:schemeClr val="tx1"/>
                          </a:solidFill>
                          <a:latin typeface="Arial" pitchFamily="34" charset="0"/>
                          <a:cs typeface="Arial" pitchFamily="34" charset="0"/>
                        </a:rPr>
                        <a:t> </a:t>
                      </a:r>
                      <a:endParaRPr lang="en-US" sz="2400" b="1" dirty="0" smtClean="0">
                        <a:solidFill>
                          <a:schemeClr val="tx1"/>
                        </a:solidFill>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5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a:t>
                      </a:r>
                      <a:endParaRPr lang="en-US" sz="2400" dirty="0">
                        <a:latin typeface="Arial" pitchFamily="34" charset="0"/>
                        <a:cs typeface="Arial" pitchFamily="34" charset="0"/>
                      </a:endParaRPr>
                    </a:p>
                  </a:txBody>
                  <a:tcPr/>
                </a:tc>
              </a:tr>
              <a:tr h="370840">
                <a:tc>
                  <a:txBody>
                    <a:bodyPr/>
                    <a:lstStyle/>
                    <a:p>
                      <a:r>
                        <a:rPr lang="en-US" sz="2400" b="1" dirty="0" smtClean="0">
                          <a:solidFill>
                            <a:srgbClr val="FFFF00"/>
                          </a:solidFill>
                          <a:latin typeface="Arial" pitchFamily="34" charset="0"/>
                          <a:cs typeface="Arial" pitchFamily="34" charset="0"/>
                        </a:rPr>
                        <a:t>Total</a:t>
                      </a:r>
                      <a:endParaRPr lang="en-US" sz="2400" b="1" dirty="0">
                        <a:solidFill>
                          <a:srgbClr val="FFFF00"/>
                        </a:solidFill>
                        <a:latin typeface="Arial" pitchFamily="34" charset="0"/>
                        <a:cs typeface="Arial" pitchFamily="34" charset="0"/>
                      </a:endParaRPr>
                    </a:p>
                  </a:txBody>
                  <a:tcPr/>
                </a:tc>
                <a:tc>
                  <a:txBody>
                    <a:bodyPr/>
                    <a:lstStyle/>
                    <a:p>
                      <a:r>
                        <a:rPr lang="en-US" sz="2400" b="1" dirty="0" smtClean="0">
                          <a:solidFill>
                            <a:srgbClr val="FFFF00"/>
                          </a:solidFill>
                          <a:latin typeface="Arial" pitchFamily="34" charset="0"/>
                          <a:cs typeface="Arial" pitchFamily="34" charset="0"/>
                        </a:rPr>
                        <a:t>151 </a:t>
                      </a:r>
                      <a:r>
                        <a:rPr lang="en-US" sz="2400" b="1" dirty="0" err="1" smtClean="0">
                          <a:solidFill>
                            <a:srgbClr val="FFFF00"/>
                          </a:solidFill>
                          <a:latin typeface="Arial" pitchFamily="34" charset="0"/>
                          <a:cs typeface="Arial" pitchFamily="34" charset="0"/>
                        </a:rPr>
                        <a:t>mmol</a:t>
                      </a:r>
                      <a:r>
                        <a:rPr lang="en-US" sz="2400" b="1" dirty="0" smtClean="0">
                          <a:solidFill>
                            <a:srgbClr val="FFFF00"/>
                          </a:solidFill>
                          <a:latin typeface="Arial" pitchFamily="34" charset="0"/>
                          <a:cs typeface="Arial" pitchFamily="34" charset="0"/>
                        </a:rPr>
                        <a:t>/L</a:t>
                      </a:r>
                      <a:endParaRPr lang="en-US" sz="2400" b="1" dirty="0">
                        <a:solidFill>
                          <a:srgbClr val="FFFF00"/>
                        </a:solidFill>
                        <a:latin typeface="Arial" pitchFamily="34" charset="0"/>
                        <a:cs typeface="Arial" pitchFamily="34" charset="0"/>
                      </a:endParaRPr>
                    </a:p>
                  </a:txBody>
                  <a:tcPr/>
                </a:tc>
              </a:tr>
              <a:tr h="370840">
                <a:tc>
                  <a:txBody>
                    <a:bodyPr/>
                    <a:lstStyle/>
                    <a:p>
                      <a:endParaRPr lang="en-US" sz="2400">
                        <a:latin typeface="Arial" pitchFamily="34" charset="0"/>
                        <a:cs typeface="Arial" pitchFamily="34" charset="0"/>
                      </a:endParaRPr>
                    </a:p>
                  </a:txBody>
                  <a:tcPr/>
                </a:tc>
                <a:tc>
                  <a:txBody>
                    <a:bodyPr/>
                    <a:lstStyle/>
                    <a:p>
                      <a:endParaRPr lang="en-US" sz="2400">
                        <a:latin typeface="Arial" pitchFamily="34" charset="0"/>
                        <a:cs typeface="Arial" pitchFamily="34" charset="0"/>
                      </a:endParaRPr>
                    </a:p>
                  </a:txBody>
                  <a:tcPr/>
                </a:tc>
              </a:tr>
              <a:tr h="370840">
                <a:tc>
                  <a:txBody>
                    <a:bodyPr/>
                    <a:lstStyle/>
                    <a:p>
                      <a:endParaRPr lang="en-US" sz="2400">
                        <a:latin typeface="Arial" pitchFamily="34" charset="0"/>
                        <a:cs typeface="Arial" pitchFamily="34" charset="0"/>
                      </a:endParaRPr>
                    </a:p>
                  </a:txBody>
                  <a:tcPr/>
                </a:tc>
                <a:tc>
                  <a:txBody>
                    <a:bodyPr/>
                    <a:lstStyle/>
                    <a:p>
                      <a:endParaRPr lang="en-US" sz="2400" dirty="0">
                        <a:latin typeface="Arial" pitchFamily="34" charset="0"/>
                        <a:cs typeface="Arial" pitchFamily="34" charset="0"/>
                      </a:endParaRPr>
                    </a:p>
                  </a:txBody>
                  <a:tcPr/>
                </a:tc>
              </a:tr>
            </a:tbl>
          </a:graphicData>
        </a:graphic>
      </p:graphicFrame>
      <p:graphicFrame>
        <p:nvGraphicFramePr>
          <p:cNvPr id="8" name="Content Placeholder 7"/>
          <p:cNvGraphicFramePr>
            <a:graphicFrameLocks noGrp="1"/>
          </p:cNvGraphicFramePr>
          <p:nvPr>
            <p:ph sz="half" idx="2"/>
          </p:nvPr>
        </p:nvGraphicFramePr>
        <p:xfrm>
          <a:off x="6164061" y="2583673"/>
          <a:ext cx="5094288" cy="3657600"/>
        </p:xfrm>
        <a:graphic>
          <a:graphicData uri="http://schemas.openxmlformats.org/drawingml/2006/table">
            <a:tbl>
              <a:tblPr firstRow="1" bandRow="1">
                <a:tableStyleId>{BC89EF96-8CEA-46FF-86C4-4CE0E7609802}</a:tableStyleId>
              </a:tblPr>
              <a:tblGrid>
                <a:gridCol w="2547144"/>
                <a:gridCol w="2547144"/>
              </a:tblGrid>
              <a:tr h="370840">
                <a:tc>
                  <a:txBody>
                    <a:bodyPr/>
                    <a:lstStyle/>
                    <a:p>
                      <a:r>
                        <a:rPr lang="en-US" sz="2400" dirty="0" smtClean="0">
                          <a:latin typeface="Arial" pitchFamily="34" charset="0"/>
                          <a:cs typeface="Arial" pitchFamily="34" charset="0"/>
                        </a:rPr>
                        <a:t>Anions</a:t>
                      </a:r>
                      <a:endParaRPr lang="en-US" sz="2400" dirty="0">
                        <a:latin typeface="Arial" pitchFamily="34" charset="0"/>
                        <a:cs typeface="Arial" pitchFamily="34" charset="0"/>
                      </a:endParaRPr>
                    </a:p>
                  </a:txBody>
                  <a:tcPr/>
                </a:tc>
                <a:tc>
                  <a:txBody>
                    <a:bodyPr/>
                    <a:lstStyle/>
                    <a:p>
                      <a:endParaRPr lang="en-US" sz="2400">
                        <a:latin typeface="Arial" pitchFamily="34" charset="0"/>
                        <a:cs typeface="Arial" pitchFamily="34" charset="0"/>
                      </a:endParaRPr>
                    </a:p>
                  </a:txBody>
                  <a:tcPr/>
                </a:tc>
              </a:tr>
              <a:tr h="370840">
                <a:tc>
                  <a:txBody>
                    <a:bodyPr/>
                    <a:lstStyle/>
                    <a:p>
                      <a:r>
                        <a:rPr lang="en-US" altLang="en-US" sz="2400" b="1" dirty="0" err="1" smtClean="0">
                          <a:solidFill>
                            <a:schemeClr val="tx1"/>
                          </a:solidFill>
                          <a:latin typeface="Arial" pitchFamily="34" charset="0"/>
                          <a:cs typeface="Arial" pitchFamily="34" charset="0"/>
                        </a:rPr>
                        <a:t>Cl</a:t>
                      </a:r>
                      <a:r>
                        <a:rPr lang="en-US" altLang="en-US" sz="2400" b="1" baseline="30000" dirty="0" smtClean="0">
                          <a:solidFill>
                            <a:schemeClr val="tx1"/>
                          </a:solidFill>
                          <a:latin typeface="Arial" pitchFamily="34" charset="0"/>
                          <a:cs typeface="Arial" pitchFamily="34" charset="0"/>
                        </a:rPr>
                        <a:t>-</a:t>
                      </a:r>
                      <a:endParaRPr lang="en-US" sz="2400" dirty="0">
                        <a:solidFill>
                          <a:schemeClr val="tx1"/>
                        </a:solidFill>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104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a:t>
                      </a:r>
                      <a:endParaRPr lang="en-US" sz="2400" dirty="0">
                        <a:latin typeface="Arial" pitchFamily="34" charset="0"/>
                        <a:cs typeface="Arial" pitchFamily="34" charset="0"/>
                      </a:endParaRPr>
                    </a:p>
                  </a:txBody>
                  <a:tcPr/>
                </a:tc>
              </a:tr>
              <a:tr h="370840">
                <a:tc>
                  <a:txBody>
                    <a:bodyPr/>
                    <a:lstStyle/>
                    <a:p>
                      <a:r>
                        <a:rPr lang="en-US" sz="2400" b="1" dirty="0" smtClean="0">
                          <a:solidFill>
                            <a:schemeClr val="tx1"/>
                          </a:solidFill>
                          <a:latin typeface="Arial" pitchFamily="34" charset="0"/>
                          <a:cs typeface="Arial" pitchFamily="34" charset="0"/>
                        </a:rPr>
                        <a:t>HCO</a:t>
                      </a:r>
                      <a:r>
                        <a:rPr lang="en-US" sz="2400" b="1" baseline="-25000" dirty="0" smtClean="0">
                          <a:solidFill>
                            <a:schemeClr val="tx1"/>
                          </a:solidFill>
                          <a:latin typeface="Arial" pitchFamily="34" charset="0"/>
                          <a:cs typeface="Arial" pitchFamily="34" charset="0"/>
                        </a:rPr>
                        <a:t>3</a:t>
                      </a:r>
                      <a:r>
                        <a:rPr lang="en-US" sz="2400" b="1" baseline="30000" dirty="0" smtClean="0">
                          <a:solidFill>
                            <a:schemeClr val="tx1"/>
                          </a:solidFill>
                          <a:latin typeface="Arial" pitchFamily="34" charset="0"/>
                          <a:cs typeface="Arial" pitchFamily="34" charset="0"/>
                        </a:rPr>
                        <a:t>-</a:t>
                      </a:r>
                      <a:r>
                        <a:rPr lang="en-US" altLang="en-US" sz="2400" b="1" baseline="30000" dirty="0" smtClean="0">
                          <a:solidFill>
                            <a:schemeClr val="tx1"/>
                          </a:solidFill>
                          <a:latin typeface="Arial" pitchFamily="34" charset="0"/>
                          <a:cs typeface="Arial" pitchFamily="34" charset="0"/>
                        </a:rPr>
                        <a:t> </a:t>
                      </a:r>
                      <a:endParaRPr lang="en-US" sz="2400" dirty="0">
                        <a:solidFill>
                          <a:schemeClr val="tx1"/>
                        </a:solidFill>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24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a:t>
                      </a:r>
                      <a:endParaRPr lang="en-US" sz="2400" dirty="0">
                        <a:latin typeface="Arial" pitchFamily="34" charset="0"/>
                        <a:cs typeface="Arial" pitchFamily="34" charset="0"/>
                      </a:endParaRPr>
                    </a:p>
                  </a:txBody>
                  <a:tcPr/>
                </a:tc>
              </a:tr>
              <a:tr h="370840">
                <a:tc>
                  <a:txBody>
                    <a:bodyPr/>
                    <a:lstStyle/>
                    <a:p>
                      <a:r>
                        <a:rPr lang="en-US" sz="2400" b="1" dirty="0" smtClean="0">
                          <a:solidFill>
                            <a:schemeClr val="tx1"/>
                          </a:solidFill>
                          <a:latin typeface="Arial" pitchFamily="34" charset="0"/>
                          <a:cs typeface="Arial" pitchFamily="34" charset="0"/>
                        </a:rPr>
                        <a:t>Protein</a:t>
                      </a:r>
                      <a:endParaRPr lang="en-US" sz="2400" b="1" dirty="0">
                        <a:solidFill>
                          <a:schemeClr val="tx1"/>
                        </a:solidFill>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15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a:t>
                      </a:r>
                      <a:endParaRPr lang="en-US" sz="2400" dirty="0">
                        <a:latin typeface="Arial" pitchFamily="34" charset="0"/>
                        <a:cs typeface="Arial" pitchFamily="34" charset="0"/>
                      </a:endParaRPr>
                    </a:p>
                  </a:txBody>
                  <a:tcPr/>
                </a:tc>
              </a:tr>
              <a:tr h="370840">
                <a:tc>
                  <a:txBody>
                    <a:bodyPr/>
                    <a:lstStyle/>
                    <a:p>
                      <a:r>
                        <a:rPr lang="en-US" sz="2400" b="1" dirty="0" smtClean="0">
                          <a:solidFill>
                            <a:schemeClr val="tx1"/>
                          </a:solidFill>
                          <a:latin typeface="Arial" pitchFamily="34" charset="0"/>
                          <a:cs typeface="Arial" pitchFamily="34" charset="0"/>
                        </a:rPr>
                        <a:t>Organic acids</a:t>
                      </a:r>
                      <a:endParaRPr lang="en-US" sz="2400" b="1" dirty="0">
                        <a:solidFill>
                          <a:schemeClr val="tx1"/>
                        </a:solidFill>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5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a:t>
                      </a:r>
                      <a:endParaRPr lang="en-US" sz="2400"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baseline="0" dirty="0" smtClean="0">
                          <a:solidFill>
                            <a:schemeClr val="tx1"/>
                          </a:solidFill>
                          <a:latin typeface="Arial" charset="0"/>
                          <a:cs typeface="Arial" charset="0"/>
                        </a:rPr>
                        <a:t>PO</a:t>
                      </a:r>
                      <a:r>
                        <a:rPr lang="en-US" altLang="en-US" sz="1600" b="1" baseline="0" dirty="0" smtClean="0">
                          <a:solidFill>
                            <a:schemeClr val="tx1"/>
                          </a:solidFill>
                          <a:latin typeface="Arial" charset="0"/>
                          <a:cs typeface="Arial" charset="0"/>
                        </a:rPr>
                        <a:t>4</a:t>
                      </a:r>
                      <a:r>
                        <a:rPr lang="en-US" altLang="en-US" sz="2400" b="1" baseline="30000" dirty="0" smtClean="0">
                          <a:solidFill>
                            <a:schemeClr val="tx1"/>
                          </a:solidFill>
                          <a:latin typeface="Arial" charset="0"/>
                          <a:cs typeface="Arial" charset="0"/>
                        </a:rPr>
                        <a:t>2</a:t>
                      </a:r>
                      <a:r>
                        <a:rPr lang="en-US" sz="2400" b="1" baseline="30000" dirty="0" smtClean="0">
                          <a:solidFill>
                            <a:schemeClr val="tx1"/>
                          </a:solidFill>
                          <a:latin typeface="Arial" pitchFamily="34" charset="0"/>
                          <a:cs typeface="Arial" pitchFamily="34" charset="0"/>
                        </a:rPr>
                        <a:t>-</a:t>
                      </a:r>
                      <a:r>
                        <a:rPr lang="en-US" altLang="en-US" sz="2400" b="1" baseline="30000" dirty="0" smtClean="0">
                          <a:solidFill>
                            <a:schemeClr val="tx1"/>
                          </a:solidFill>
                          <a:latin typeface="Arial" pitchFamily="34" charset="0"/>
                          <a:cs typeface="Arial" pitchFamily="34" charset="0"/>
                        </a:rPr>
                        <a:t> </a:t>
                      </a:r>
                      <a:r>
                        <a:rPr lang="en-US" altLang="en-US" sz="2400" b="1" dirty="0" smtClean="0">
                          <a:solidFill>
                            <a:schemeClr val="tx1"/>
                          </a:solidFill>
                          <a:latin typeface="Arial" charset="0"/>
                          <a:cs typeface="Arial" charset="0"/>
                        </a:rPr>
                        <a:t> </a:t>
                      </a:r>
                      <a:endParaRPr lang="en-US" sz="2400" dirty="0" smtClean="0">
                        <a:solidFill>
                          <a:schemeClr val="tx1"/>
                        </a:solidFill>
                      </a:endParaRPr>
                    </a:p>
                  </a:txBody>
                  <a:tcPr/>
                </a:tc>
                <a:tc>
                  <a:txBody>
                    <a:bodyPr/>
                    <a:lstStyle/>
                    <a:p>
                      <a:r>
                        <a:rPr lang="en-US" sz="2400" dirty="0" smtClean="0">
                          <a:latin typeface="Arial" pitchFamily="34" charset="0"/>
                          <a:cs typeface="Arial" pitchFamily="34" charset="0"/>
                        </a:rPr>
                        <a:t>2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a:t>
                      </a:r>
                      <a:endParaRPr lang="en-US" sz="2400" dirty="0">
                        <a:latin typeface="Arial" pitchFamily="34" charset="0"/>
                        <a:cs typeface="Arial"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baseline="0" dirty="0" smtClean="0">
                          <a:solidFill>
                            <a:schemeClr val="tx1"/>
                          </a:solidFill>
                          <a:latin typeface="Arial" charset="0"/>
                          <a:cs typeface="Arial" charset="0"/>
                        </a:rPr>
                        <a:t>SO</a:t>
                      </a:r>
                      <a:r>
                        <a:rPr lang="en-US" altLang="en-US" sz="1600" b="1" baseline="0" dirty="0" smtClean="0">
                          <a:solidFill>
                            <a:schemeClr val="tx1"/>
                          </a:solidFill>
                          <a:latin typeface="Arial" charset="0"/>
                          <a:cs typeface="Arial" charset="0"/>
                        </a:rPr>
                        <a:t>4</a:t>
                      </a:r>
                      <a:r>
                        <a:rPr lang="en-US" altLang="en-US" sz="2400" b="1" baseline="30000" dirty="0" smtClean="0">
                          <a:solidFill>
                            <a:schemeClr val="tx1"/>
                          </a:solidFill>
                          <a:latin typeface="Arial" charset="0"/>
                          <a:cs typeface="Arial" charset="0"/>
                        </a:rPr>
                        <a:t>2</a:t>
                      </a:r>
                      <a:r>
                        <a:rPr lang="en-US" sz="2400" b="1" baseline="30000" dirty="0" smtClean="0">
                          <a:solidFill>
                            <a:schemeClr val="tx1"/>
                          </a:solidFill>
                          <a:latin typeface="Arial" pitchFamily="34" charset="0"/>
                          <a:cs typeface="Arial" pitchFamily="34" charset="0"/>
                        </a:rPr>
                        <a:t>-</a:t>
                      </a:r>
                      <a:r>
                        <a:rPr lang="en-US" altLang="en-US" sz="2400" b="1" baseline="30000" dirty="0" smtClean="0">
                          <a:solidFill>
                            <a:schemeClr val="tx1"/>
                          </a:solidFill>
                          <a:latin typeface="Arial" pitchFamily="34" charset="0"/>
                          <a:cs typeface="Arial" pitchFamily="34" charset="0"/>
                        </a:rPr>
                        <a:t> </a:t>
                      </a:r>
                      <a:r>
                        <a:rPr lang="en-US" altLang="en-US" sz="2400" b="1" dirty="0" smtClean="0">
                          <a:solidFill>
                            <a:schemeClr val="tx1"/>
                          </a:solidFill>
                          <a:latin typeface="Arial" charset="0"/>
                          <a:cs typeface="Arial" charset="0"/>
                        </a:rPr>
                        <a:t> </a:t>
                      </a:r>
                      <a:endParaRPr lang="en-US" sz="2400" dirty="0" smtClean="0">
                        <a:solidFill>
                          <a:schemeClr val="tx1"/>
                        </a:solidFill>
                      </a:endParaRPr>
                    </a:p>
                  </a:txBody>
                  <a:tcPr/>
                </a:tc>
                <a:tc>
                  <a:txBody>
                    <a:bodyPr/>
                    <a:lstStyle/>
                    <a:p>
                      <a:r>
                        <a:rPr lang="en-US" sz="2400" dirty="0" smtClean="0">
                          <a:latin typeface="Arial" pitchFamily="34" charset="0"/>
                          <a:cs typeface="Arial" pitchFamily="34" charset="0"/>
                        </a:rPr>
                        <a:t>1 </a:t>
                      </a:r>
                      <a:r>
                        <a:rPr lang="en-US" sz="2400" dirty="0" err="1" smtClean="0">
                          <a:latin typeface="Arial" pitchFamily="34" charset="0"/>
                          <a:cs typeface="Arial" pitchFamily="34" charset="0"/>
                        </a:rPr>
                        <a:t>mmol</a:t>
                      </a:r>
                      <a:r>
                        <a:rPr lang="en-US" sz="2400" dirty="0" smtClean="0">
                          <a:latin typeface="Arial" pitchFamily="34" charset="0"/>
                          <a:cs typeface="Arial" pitchFamily="34" charset="0"/>
                        </a:rPr>
                        <a:t>/L</a:t>
                      </a:r>
                      <a:endParaRPr lang="en-US" sz="2400" dirty="0">
                        <a:latin typeface="Arial" pitchFamily="34" charset="0"/>
                        <a:cs typeface="Arial" pitchFamily="34" charset="0"/>
                      </a:endParaRPr>
                    </a:p>
                  </a:txBody>
                  <a:tcPr/>
                </a:tc>
              </a:tr>
              <a:tr h="370840">
                <a:tc>
                  <a:txBody>
                    <a:bodyPr/>
                    <a:lstStyle/>
                    <a:p>
                      <a:r>
                        <a:rPr lang="en-US" sz="2400" b="1" dirty="0" smtClean="0">
                          <a:solidFill>
                            <a:srgbClr val="FFFF00"/>
                          </a:solidFill>
                          <a:latin typeface="Arial" pitchFamily="34" charset="0"/>
                          <a:cs typeface="Arial" pitchFamily="34" charset="0"/>
                        </a:rPr>
                        <a:t>Total</a:t>
                      </a:r>
                      <a:endParaRPr lang="en-US" sz="2400" b="1" dirty="0">
                        <a:solidFill>
                          <a:srgbClr val="FFFF00"/>
                        </a:solidFill>
                        <a:latin typeface="Arial" pitchFamily="34" charset="0"/>
                        <a:cs typeface="Arial" pitchFamily="34" charset="0"/>
                      </a:endParaRPr>
                    </a:p>
                  </a:txBody>
                  <a:tcPr/>
                </a:tc>
                <a:tc>
                  <a:txBody>
                    <a:bodyPr/>
                    <a:lstStyle/>
                    <a:p>
                      <a:r>
                        <a:rPr lang="en-US" sz="2400" b="1" dirty="0" smtClean="0">
                          <a:solidFill>
                            <a:srgbClr val="FFFF00"/>
                          </a:solidFill>
                          <a:latin typeface="Arial" pitchFamily="34" charset="0"/>
                          <a:cs typeface="Arial" pitchFamily="34" charset="0"/>
                        </a:rPr>
                        <a:t>151 </a:t>
                      </a:r>
                      <a:r>
                        <a:rPr lang="en-US" sz="2400" b="1" dirty="0" err="1" smtClean="0">
                          <a:solidFill>
                            <a:srgbClr val="FFFF00"/>
                          </a:solidFill>
                          <a:latin typeface="Arial" pitchFamily="34" charset="0"/>
                          <a:cs typeface="Arial" pitchFamily="34" charset="0"/>
                        </a:rPr>
                        <a:t>mmol</a:t>
                      </a:r>
                      <a:r>
                        <a:rPr lang="en-US" sz="2400" b="1" dirty="0" smtClean="0">
                          <a:solidFill>
                            <a:srgbClr val="FFFF00"/>
                          </a:solidFill>
                          <a:latin typeface="Arial" pitchFamily="34" charset="0"/>
                          <a:cs typeface="Arial" pitchFamily="34" charset="0"/>
                        </a:rPr>
                        <a:t>/L</a:t>
                      </a:r>
                      <a:endParaRPr lang="en-US" sz="2400" b="1" dirty="0">
                        <a:solidFill>
                          <a:srgbClr val="FFFF00"/>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3795" y="486384"/>
            <a:ext cx="10353761" cy="1089498"/>
          </a:xfrm>
        </p:spPr>
        <p:txBody>
          <a:bodyPr>
            <a:normAutofit/>
          </a:bodyPr>
          <a:lstStyle/>
          <a:p>
            <a:r>
              <a:rPr lang="en-US" sz="3200" dirty="0" smtClean="0">
                <a:solidFill>
                  <a:srgbClr val="FFFF00"/>
                </a:solidFill>
                <a:latin typeface="Arial" pitchFamily="34" charset="0"/>
                <a:cs typeface="Arial" pitchFamily="34" charset="0"/>
              </a:rPr>
              <a:t>ANION GAP CONCEPT</a:t>
            </a:r>
            <a:endParaRPr lang="en-US" sz="3200" dirty="0">
              <a:solidFill>
                <a:srgbClr val="FFFF00"/>
              </a:solidFill>
              <a:latin typeface="Arial" pitchFamily="34" charset="0"/>
              <a:cs typeface="Arial" pitchFamily="34" charset="0"/>
            </a:endParaRPr>
          </a:p>
        </p:txBody>
      </p:sp>
      <p:sp>
        <p:nvSpPr>
          <p:cNvPr id="8" name="Content Placeholder 7"/>
          <p:cNvSpPr>
            <a:spLocks noGrp="1"/>
          </p:cNvSpPr>
          <p:nvPr>
            <p:ph idx="1"/>
          </p:nvPr>
        </p:nvSpPr>
        <p:spPr>
          <a:xfrm>
            <a:off x="913795" y="1896894"/>
            <a:ext cx="10353762" cy="4513634"/>
          </a:xfrm>
        </p:spPr>
        <p:txBody>
          <a:bodyPr>
            <a:normAutofit/>
          </a:bodyPr>
          <a:lstStyle/>
          <a:p>
            <a:pPr marL="254000" lvl="0" indent="-254000">
              <a:lnSpc>
                <a:spcPct val="115000"/>
              </a:lnSpc>
              <a:spcBef>
                <a:spcPts val="0"/>
              </a:spcBef>
              <a:buClr>
                <a:schemeClr val="dk1"/>
              </a:buClr>
              <a:buSzPts val="1100"/>
              <a:buNone/>
            </a:pPr>
            <a:r>
              <a:rPr lang="en-US" sz="2400" dirty="0" smtClean="0">
                <a:solidFill>
                  <a:srgbClr val="FFFFFF"/>
                </a:solidFill>
                <a:latin typeface="Arial" pitchFamily="34" charset="0"/>
                <a:ea typeface="Times New Roman"/>
                <a:cs typeface="Arial" pitchFamily="34" charset="0"/>
                <a:sym typeface="Times New Roman"/>
              </a:rPr>
              <a:t>   Normally in ECF all </a:t>
            </a:r>
            <a:r>
              <a:rPr lang="en-US" sz="2400" dirty="0" err="1" smtClean="0">
                <a:solidFill>
                  <a:srgbClr val="FFFFFF"/>
                </a:solidFill>
                <a:latin typeface="Arial" pitchFamily="34" charset="0"/>
                <a:ea typeface="Times New Roman"/>
                <a:cs typeface="Arial" pitchFamily="34" charset="0"/>
                <a:sym typeface="Times New Roman"/>
              </a:rPr>
              <a:t>cations</a:t>
            </a:r>
            <a:r>
              <a:rPr lang="en-US" sz="2400" dirty="0" smtClean="0">
                <a:solidFill>
                  <a:srgbClr val="FFFFFF"/>
                </a:solidFill>
                <a:latin typeface="Arial" pitchFamily="34" charset="0"/>
                <a:ea typeface="Times New Roman"/>
                <a:cs typeface="Arial" pitchFamily="34" charset="0"/>
                <a:sym typeface="Times New Roman"/>
              </a:rPr>
              <a:t> and anions are equal in number that means ECF is electrically neutral. So the equation is,                    	</a:t>
            </a:r>
          </a:p>
          <a:p>
            <a:pPr marL="457200" lvl="0" indent="-361950">
              <a:lnSpc>
                <a:spcPct val="115000"/>
              </a:lnSpc>
              <a:spcBef>
                <a:spcPts val="1200"/>
              </a:spcBef>
              <a:buClr>
                <a:srgbClr val="FFFFFF"/>
              </a:buClr>
              <a:buSzPts val="2100"/>
              <a:buFont typeface="Times New Roman"/>
              <a:buChar char="●"/>
            </a:pPr>
            <a:r>
              <a:rPr lang="en-US" sz="2400" dirty="0" smtClean="0">
                <a:solidFill>
                  <a:srgbClr val="FFFFFF"/>
                </a:solidFill>
                <a:latin typeface="Arial" pitchFamily="34" charset="0"/>
                <a:ea typeface="Times New Roman"/>
                <a:cs typeface="Arial" pitchFamily="34" charset="0"/>
                <a:sym typeface="Times New Roman"/>
              </a:rPr>
              <a:t>( Na</a:t>
            </a:r>
            <a:r>
              <a:rPr lang="en-US" sz="2400" baseline="30000" dirty="0" smtClean="0">
                <a:solidFill>
                  <a:srgbClr val="FFFFFF"/>
                </a:solidFill>
                <a:latin typeface="Arial" pitchFamily="34" charset="0"/>
                <a:ea typeface="Times New Roman"/>
                <a:cs typeface="Arial" pitchFamily="34" charset="0"/>
                <a:sym typeface="Times New Roman"/>
              </a:rPr>
              <a:t>+</a:t>
            </a:r>
            <a:r>
              <a:rPr lang="en-US" sz="2400" dirty="0" smtClean="0">
                <a:solidFill>
                  <a:srgbClr val="FFFFFF"/>
                </a:solidFill>
                <a:latin typeface="Arial" pitchFamily="34" charset="0"/>
                <a:ea typeface="Times New Roman"/>
                <a:cs typeface="Arial" pitchFamily="34" charset="0"/>
                <a:sym typeface="Times New Roman"/>
              </a:rPr>
              <a:t> + K</a:t>
            </a:r>
            <a:r>
              <a:rPr lang="en-US" sz="2400" baseline="30000" dirty="0" smtClean="0">
                <a:solidFill>
                  <a:srgbClr val="FFFFFF"/>
                </a:solidFill>
                <a:latin typeface="Arial" pitchFamily="34" charset="0"/>
                <a:ea typeface="Times New Roman"/>
                <a:cs typeface="Arial" pitchFamily="34" charset="0"/>
                <a:sym typeface="Times New Roman"/>
              </a:rPr>
              <a:t>+ </a:t>
            </a:r>
            <a:r>
              <a:rPr lang="en-US" sz="2400" dirty="0" smtClean="0">
                <a:solidFill>
                  <a:srgbClr val="FFFFFF"/>
                </a:solidFill>
                <a:latin typeface="Arial" pitchFamily="34" charset="0"/>
                <a:ea typeface="Times New Roman"/>
                <a:cs typeface="Arial" pitchFamily="34" charset="0"/>
                <a:sym typeface="Times New Roman"/>
              </a:rPr>
              <a:t>) + UC		= ( </a:t>
            </a:r>
            <a:r>
              <a:rPr lang="en-US" sz="2400" dirty="0" err="1" smtClean="0">
                <a:solidFill>
                  <a:srgbClr val="FFFFFF"/>
                </a:solidFill>
                <a:latin typeface="Arial" pitchFamily="34" charset="0"/>
                <a:ea typeface="Times New Roman"/>
                <a:cs typeface="Arial" pitchFamily="34" charset="0"/>
                <a:sym typeface="Times New Roman"/>
              </a:rPr>
              <a:t>Cl</a:t>
            </a:r>
            <a:r>
              <a:rPr lang="en-US" sz="2400" baseline="30000" dirty="0" smtClean="0">
                <a:solidFill>
                  <a:srgbClr val="FFFFFF"/>
                </a:solidFill>
                <a:latin typeface="Arial" pitchFamily="34" charset="0"/>
                <a:ea typeface="Times New Roman"/>
                <a:cs typeface="Arial" pitchFamily="34" charset="0"/>
                <a:sym typeface="Times New Roman"/>
              </a:rPr>
              <a:t>- </a:t>
            </a:r>
            <a:r>
              <a:rPr lang="en-US" sz="2400" dirty="0" smtClean="0">
                <a:solidFill>
                  <a:srgbClr val="FFFFFF"/>
                </a:solidFill>
                <a:latin typeface="Arial" pitchFamily="34" charset="0"/>
                <a:ea typeface="Times New Roman"/>
                <a:cs typeface="Arial" pitchFamily="34" charset="0"/>
                <a:sym typeface="Times New Roman"/>
              </a:rPr>
              <a:t>+ HCO</a:t>
            </a:r>
            <a:r>
              <a:rPr lang="en-US" sz="2400" baseline="-25000" dirty="0" smtClean="0">
                <a:solidFill>
                  <a:srgbClr val="FFFFFF"/>
                </a:solidFill>
                <a:latin typeface="Arial" pitchFamily="34" charset="0"/>
                <a:ea typeface="Times New Roman"/>
                <a:cs typeface="Arial" pitchFamily="34" charset="0"/>
                <a:sym typeface="Times New Roman"/>
              </a:rPr>
              <a:t>3</a:t>
            </a:r>
            <a:r>
              <a:rPr lang="en-US" sz="2400" baseline="30000" dirty="0" smtClean="0">
                <a:solidFill>
                  <a:srgbClr val="FFFFFF"/>
                </a:solidFill>
                <a:latin typeface="Arial" pitchFamily="34" charset="0"/>
                <a:ea typeface="Times New Roman"/>
                <a:cs typeface="Arial" pitchFamily="34" charset="0"/>
                <a:sym typeface="Times New Roman"/>
              </a:rPr>
              <a:t>- </a:t>
            </a:r>
            <a:r>
              <a:rPr lang="en-US" sz="2400" dirty="0" smtClean="0">
                <a:solidFill>
                  <a:srgbClr val="FFFFFF"/>
                </a:solidFill>
                <a:latin typeface="Arial" pitchFamily="34" charset="0"/>
                <a:ea typeface="Times New Roman"/>
                <a:cs typeface="Arial" pitchFamily="34" charset="0"/>
                <a:sym typeface="Times New Roman"/>
              </a:rPr>
              <a:t>) + UA   </a:t>
            </a:r>
          </a:p>
          <a:p>
            <a:pPr marL="457200" lvl="0" indent="-361950">
              <a:lnSpc>
                <a:spcPct val="115000"/>
              </a:lnSpc>
              <a:spcBef>
                <a:spcPts val="0"/>
              </a:spcBef>
              <a:buClr>
                <a:srgbClr val="FFFFFF"/>
              </a:buClr>
              <a:buSzPts val="2100"/>
              <a:buFont typeface="Times New Roman"/>
              <a:buChar char="●"/>
            </a:pPr>
            <a:r>
              <a:rPr lang="en-US" sz="2400" dirty="0" smtClean="0">
                <a:solidFill>
                  <a:srgbClr val="FFFFFF"/>
                </a:solidFill>
                <a:latin typeface="Arial" pitchFamily="34" charset="0"/>
                <a:ea typeface="Times New Roman"/>
                <a:cs typeface="Arial" pitchFamily="34" charset="0"/>
                <a:sym typeface="Times New Roman"/>
              </a:rPr>
              <a:t>( Na</a:t>
            </a:r>
            <a:r>
              <a:rPr lang="en-US" sz="2400" baseline="30000" dirty="0" smtClean="0">
                <a:solidFill>
                  <a:srgbClr val="FFFFFF"/>
                </a:solidFill>
                <a:latin typeface="Arial" pitchFamily="34" charset="0"/>
                <a:ea typeface="Times New Roman"/>
                <a:cs typeface="Arial" pitchFamily="34" charset="0"/>
                <a:sym typeface="Times New Roman"/>
              </a:rPr>
              <a:t>+</a:t>
            </a:r>
            <a:r>
              <a:rPr lang="en-US" sz="2400" dirty="0" smtClean="0">
                <a:solidFill>
                  <a:srgbClr val="FFFFFF"/>
                </a:solidFill>
                <a:latin typeface="Arial" pitchFamily="34" charset="0"/>
                <a:ea typeface="Times New Roman"/>
                <a:cs typeface="Arial" pitchFamily="34" charset="0"/>
                <a:sym typeface="Times New Roman"/>
              </a:rPr>
              <a:t> + K</a:t>
            </a:r>
            <a:r>
              <a:rPr lang="en-US" sz="2400" baseline="30000" dirty="0" smtClean="0">
                <a:solidFill>
                  <a:srgbClr val="FFFFFF"/>
                </a:solidFill>
                <a:latin typeface="Arial" pitchFamily="34" charset="0"/>
                <a:ea typeface="Times New Roman"/>
                <a:cs typeface="Arial" pitchFamily="34" charset="0"/>
                <a:sym typeface="Times New Roman"/>
              </a:rPr>
              <a:t>+ </a:t>
            </a:r>
            <a:r>
              <a:rPr lang="en-US" sz="2400" dirty="0" smtClean="0">
                <a:solidFill>
                  <a:srgbClr val="FFFFFF"/>
                </a:solidFill>
                <a:latin typeface="Arial" pitchFamily="34" charset="0"/>
                <a:ea typeface="Times New Roman"/>
                <a:cs typeface="Arial" pitchFamily="34" charset="0"/>
                <a:sym typeface="Times New Roman"/>
              </a:rPr>
              <a:t>) - ( </a:t>
            </a:r>
            <a:r>
              <a:rPr lang="en-US" sz="2400" dirty="0" err="1" smtClean="0">
                <a:solidFill>
                  <a:srgbClr val="FFFFFF"/>
                </a:solidFill>
                <a:latin typeface="Arial" pitchFamily="34" charset="0"/>
                <a:ea typeface="Times New Roman"/>
                <a:cs typeface="Arial" pitchFamily="34" charset="0"/>
                <a:sym typeface="Times New Roman"/>
              </a:rPr>
              <a:t>Cl</a:t>
            </a:r>
            <a:r>
              <a:rPr lang="en-US" sz="2400" baseline="30000" dirty="0" smtClean="0">
                <a:solidFill>
                  <a:srgbClr val="FFFFFF"/>
                </a:solidFill>
                <a:latin typeface="Arial" pitchFamily="34" charset="0"/>
                <a:ea typeface="Times New Roman"/>
                <a:cs typeface="Arial" pitchFamily="34" charset="0"/>
                <a:sym typeface="Times New Roman"/>
              </a:rPr>
              <a:t>- </a:t>
            </a:r>
            <a:r>
              <a:rPr lang="en-US" sz="2400" dirty="0" smtClean="0">
                <a:solidFill>
                  <a:srgbClr val="FFFFFF"/>
                </a:solidFill>
                <a:latin typeface="Arial" pitchFamily="34" charset="0"/>
                <a:ea typeface="Times New Roman"/>
                <a:cs typeface="Arial" pitchFamily="34" charset="0"/>
                <a:sym typeface="Times New Roman"/>
              </a:rPr>
              <a:t>+ HCO</a:t>
            </a:r>
            <a:r>
              <a:rPr lang="en-US" sz="2400" baseline="-25000" dirty="0" smtClean="0">
                <a:solidFill>
                  <a:srgbClr val="FFFFFF"/>
                </a:solidFill>
                <a:latin typeface="Arial" pitchFamily="34" charset="0"/>
                <a:ea typeface="Times New Roman"/>
                <a:cs typeface="Arial" pitchFamily="34" charset="0"/>
                <a:sym typeface="Times New Roman"/>
              </a:rPr>
              <a:t>3</a:t>
            </a:r>
            <a:r>
              <a:rPr lang="en-US" sz="2400" baseline="30000" dirty="0" smtClean="0">
                <a:solidFill>
                  <a:srgbClr val="FFFFFF"/>
                </a:solidFill>
                <a:latin typeface="Arial" pitchFamily="34" charset="0"/>
                <a:ea typeface="Times New Roman"/>
                <a:cs typeface="Arial" pitchFamily="34" charset="0"/>
                <a:sym typeface="Times New Roman"/>
              </a:rPr>
              <a:t>- </a:t>
            </a:r>
            <a:r>
              <a:rPr lang="en-US" sz="2400" dirty="0" smtClean="0">
                <a:solidFill>
                  <a:srgbClr val="FFFFFF"/>
                </a:solidFill>
                <a:latin typeface="Arial" pitchFamily="34" charset="0"/>
                <a:ea typeface="Times New Roman"/>
                <a:cs typeface="Arial" pitchFamily="34" charset="0"/>
                <a:sym typeface="Times New Roman"/>
              </a:rPr>
              <a:t>)	= UA - UC	= </a:t>
            </a:r>
            <a:r>
              <a:rPr lang="en-US" sz="2400" b="1" dirty="0" smtClean="0">
                <a:solidFill>
                  <a:srgbClr val="FFFF00"/>
                </a:solidFill>
                <a:latin typeface="Arial" pitchFamily="34" charset="0"/>
                <a:ea typeface="Times New Roman"/>
                <a:cs typeface="Arial" pitchFamily="34" charset="0"/>
                <a:sym typeface="Times New Roman"/>
              </a:rPr>
              <a:t>Anion gap</a:t>
            </a:r>
          </a:p>
          <a:p>
            <a:pPr marL="457200" lvl="0" indent="-361950">
              <a:lnSpc>
                <a:spcPct val="115000"/>
              </a:lnSpc>
              <a:spcBef>
                <a:spcPts val="0"/>
              </a:spcBef>
              <a:buClr>
                <a:srgbClr val="FFFFFF"/>
              </a:buClr>
              <a:buSzPts val="2100"/>
              <a:buFont typeface="Times New Roman"/>
              <a:buChar char="●"/>
            </a:pPr>
            <a:endParaRPr lang="en-US" sz="2400" b="1" dirty="0" smtClean="0">
              <a:solidFill>
                <a:srgbClr val="FFFFFF"/>
              </a:solidFill>
              <a:latin typeface="Arial" pitchFamily="34" charset="0"/>
              <a:ea typeface="Times New Roman"/>
              <a:cs typeface="Arial" pitchFamily="34" charset="0"/>
              <a:sym typeface="Times New Roman"/>
            </a:endParaRPr>
          </a:p>
          <a:p>
            <a:pPr marL="457200" lvl="0" indent="-361950">
              <a:lnSpc>
                <a:spcPct val="115000"/>
              </a:lnSpc>
              <a:spcBef>
                <a:spcPts val="0"/>
              </a:spcBef>
              <a:buClr>
                <a:srgbClr val="FFFFFF"/>
              </a:buClr>
              <a:buSzPts val="2100"/>
              <a:buFont typeface="Times New Roman"/>
              <a:buChar char="●"/>
            </a:pPr>
            <a:r>
              <a:rPr lang="en-US" sz="2400" b="1" dirty="0" smtClean="0">
                <a:solidFill>
                  <a:srgbClr val="FFFFFF"/>
                </a:solidFill>
                <a:latin typeface="Arial" pitchFamily="34" charset="0"/>
                <a:ea typeface="Times New Roman"/>
                <a:cs typeface="Arial" pitchFamily="34" charset="0"/>
                <a:sym typeface="Times New Roman"/>
              </a:rPr>
              <a:t>Anion Gap 			= UA – UC </a:t>
            </a:r>
          </a:p>
          <a:p>
            <a:pPr marL="457200" lvl="0" indent="-361950">
              <a:lnSpc>
                <a:spcPct val="115000"/>
              </a:lnSpc>
              <a:spcBef>
                <a:spcPts val="0"/>
              </a:spcBef>
              <a:buClr>
                <a:srgbClr val="FFFFFF"/>
              </a:buClr>
              <a:buSzPts val="2100"/>
              <a:buFont typeface="Times New Roman"/>
              <a:buChar char="●"/>
            </a:pPr>
            <a:endParaRPr lang="en-US" sz="2400" b="1" dirty="0" smtClean="0">
              <a:solidFill>
                <a:srgbClr val="FFFFFF"/>
              </a:solidFill>
              <a:latin typeface="Arial" pitchFamily="34" charset="0"/>
              <a:ea typeface="Times New Roman"/>
              <a:cs typeface="Arial" pitchFamily="34" charset="0"/>
              <a:sym typeface="Times New Roman"/>
            </a:endParaRPr>
          </a:p>
          <a:p>
            <a:pPr marL="457200" indent="-361950">
              <a:lnSpc>
                <a:spcPct val="115000"/>
              </a:lnSpc>
              <a:spcBef>
                <a:spcPts val="0"/>
              </a:spcBef>
              <a:buClr>
                <a:srgbClr val="FFFFFF"/>
              </a:buClr>
              <a:buSzPts val="2100"/>
              <a:buFont typeface="Times New Roman"/>
              <a:buChar char="●"/>
            </a:pPr>
            <a:r>
              <a:rPr lang="en-US" sz="2800" b="1" dirty="0" smtClean="0">
                <a:solidFill>
                  <a:srgbClr val="FFC000"/>
                </a:solidFill>
                <a:latin typeface="Arial" pitchFamily="34" charset="0"/>
                <a:cs typeface="Arial" pitchFamily="34" charset="0"/>
              </a:rPr>
              <a:t>AG = </a:t>
            </a:r>
            <a:r>
              <a:rPr lang="en-US" altLang="en-US" sz="2800" b="1" dirty="0" smtClean="0">
                <a:solidFill>
                  <a:srgbClr val="FFC000"/>
                </a:solidFill>
                <a:latin typeface="Arial" pitchFamily="34" charset="0"/>
                <a:cs typeface="Arial" pitchFamily="34" charset="0"/>
              </a:rPr>
              <a:t> Na</a:t>
            </a:r>
            <a:r>
              <a:rPr lang="en-US" altLang="en-US" sz="2800" b="1" baseline="30000" dirty="0" smtClean="0">
                <a:solidFill>
                  <a:srgbClr val="FFC000"/>
                </a:solidFill>
                <a:latin typeface="Arial" pitchFamily="34" charset="0"/>
                <a:cs typeface="Arial" pitchFamily="34" charset="0"/>
              </a:rPr>
              <a:t>+</a:t>
            </a:r>
            <a:r>
              <a:rPr lang="en-US" altLang="en-US" sz="2800" b="1" dirty="0" smtClean="0">
                <a:solidFill>
                  <a:srgbClr val="FFC000"/>
                </a:solidFill>
                <a:latin typeface="Arial" pitchFamily="34" charset="0"/>
                <a:cs typeface="Arial" pitchFamily="34" charset="0"/>
              </a:rPr>
              <a:t> - ( </a:t>
            </a:r>
            <a:r>
              <a:rPr lang="en-US" altLang="en-US" sz="2800" b="1" dirty="0" err="1" smtClean="0">
                <a:solidFill>
                  <a:srgbClr val="FFC000"/>
                </a:solidFill>
                <a:latin typeface="Arial" pitchFamily="34" charset="0"/>
                <a:cs typeface="Arial" pitchFamily="34" charset="0"/>
              </a:rPr>
              <a:t>Cl</a:t>
            </a:r>
            <a:r>
              <a:rPr lang="en-US" altLang="en-US" sz="2800" b="1" baseline="30000" dirty="0" smtClean="0">
                <a:solidFill>
                  <a:srgbClr val="FFC000"/>
                </a:solidFill>
                <a:latin typeface="Arial" pitchFamily="34" charset="0"/>
                <a:cs typeface="Arial" pitchFamily="34" charset="0"/>
              </a:rPr>
              <a:t>-</a:t>
            </a:r>
            <a:r>
              <a:rPr lang="en-US" altLang="en-US" sz="2800" b="1" dirty="0" smtClean="0">
                <a:solidFill>
                  <a:srgbClr val="FFC000"/>
                </a:solidFill>
                <a:latin typeface="Arial" pitchFamily="34" charset="0"/>
                <a:cs typeface="Arial" pitchFamily="34" charset="0"/>
              </a:rPr>
              <a:t> + </a:t>
            </a:r>
            <a:r>
              <a:rPr lang="en-US" sz="2800" b="1" dirty="0" smtClean="0">
                <a:solidFill>
                  <a:srgbClr val="FFC000"/>
                </a:solidFill>
                <a:latin typeface="Arial" pitchFamily="34" charset="0"/>
                <a:cs typeface="Arial" pitchFamily="34" charset="0"/>
              </a:rPr>
              <a:t>HCO</a:t>
            </a:r>
            <a:r>
              <a:rPr lang="en-US" sz="2800" b="1" baseline="-25000" dirty="0" smtClean="0">
                <a:solidFill>
                  <a:srgbClr val="FFC000"/>
                </a:solidFill>
                <a:latin typeface="Arial" pitchFamily="34" charset="0"/>
                <a:cs typeface="Arial" pitchFamily="34" charset="0"/>
              </a:rPr>
              <a:t>3</a:t>
            </a:r>
            <a:r>
              <a:rPr lang="en-US" sz="2800" b="1" baseline="30000" dirty="0" smtClean="0">
                <a:solidFill>
                  <a:srgbClr val="FFC000"/>
                </a:solidFill>
                <a:latin typeface="Arial" pitchFamily="34" charset="0"/>
                <a:cs typeface="Arial" pitchFamily="34" charset="0"/>
              </a:rPr>
              <a:t>-</a:t>
            </a:r>
            <a:r>
              <a:rPr lang="en-US" altLang="en-US" sz="2800" b="1" baseline="30000" dirty="0" smtClean="0">
                <a:solidFill>
                  <a:srgbClr val="FFC000"/>
                </a:solidFill>
                <a:latin typeface="Arial" pitchFamily="34" charset="0"/>
                <a:cs typeface="Arial" pitchFamily="34" charset="0"/>
              </a:rPr>
              <a:t> </a:t>
            </a:r>
            <a:r>
              <a:rPr lang="en-US" altLang="en-US" sz="2800" b="1" dirty="0" smtClean="0">
                <a:solidFill>
                  <a:srgbClr val="FFC000"/>
                </a:solidFill>
                <a:latin typeface="Arial" pitchFamily="34" charset="0"/>
                <a:cs typeface="Arial" pitchFamily="34" charset="0"/>
              </a:rPr>
              <a:t>) </a:t>
            </a:r>
          </a:p>
          <a:p>
            <a:pPr marL="457200" lvl="0" indent="-361950">
              <a:lnSpc>
                <a:spcPct val="115000"/>
              </a:lnSpc>
              <a:spcBef>
                <a:spcPts val="0"/>
              </a:spcBef>
              <a:buClr>
                <a:srgbClr val="FFFFFF"/>
              </a:buClr>
              <a:buSzPts val="2100"/>
              <a:buFont typeface="Times New Roman"/>
              <a:buChar char="●"/>
            </a:pPr>
            <a:r>
              <a:rPr lang="en-US" sz="2400" dirty="0" smtClean="0">
                <a:latin typeface="Arial" pitchFamily="34" charset="0"/>
                <a:cs typeface="Arial" pitchFamily="34" charset="0"/>
              </a:rPr>
              <a:t>Normal value = 12 – 16 </a:t>
            </a:r>
            <a:r>
              <a:rPr lang="en-US" sz="2400" dirty="0" err="1" smtClean="0">
                <a:latin typeface="Arial" pitchFamily="34" charset="0"/>
                <a:cs typeface="Arial" pitchFamily="34" charset="0"/>
              </a:rPr>
              <a:t>mEq</a:t>
            </a:r>
            <a:r>
              <a:rPr lang="en-US" sz="2400" dirty="0" smtClean="0">
                <a:latin typeface="Arial" pitchFamily="34" charset="0"/>
                <a:cs typeface="Arial" pitchFamily="34" charset="0"/>
              </a:rPr>
              <a:t>/L</a:t>
            </a:r>
            <a:endParaRPr lang="en-US" sz="2400" b="1" dirty="0" smtClean="0">
              <a:solidFill>
                <a:srgbClr val="FFFFFF"/>
              </a:solidFill>
              <a:latin typeface="Arial" pitchFamily="34" charset="0"/>
              <a:ea typeface="Times New Roman"/>
              <a:cs typeface="Arial" pitchFamily="34" charset="0"/>
              <a:sym typeface="Times New Roman"/>
            </a:endParaRPr>
          </a:p>
          <a:p>
            <a:endParaRPr lang="en-US" sz="2400" dirty="0" smtClean="0">
              <a:latin typeface="Arial" pitchFamily="34" charset="0"/>
              <a:cs typeface="Arial" pitchFamily="34" charset="0"/>
            </a:endParaRPr>
          </a:p>
          <a:p>
            <a:pPr marL="457200" lvl="0" indent="-361950">
              <a:lnSpc>
                <a:spcPct val="115000"/>
              </a:lnSpc>
              <a:spcBef>
                <a:spcPts val="0"/>
              </a:spcBef>
              <a:buClr>
                <a:srgbClr val="FFFFFF"/>
              </a:buClr>
              <a:buSzPts val="2100"/>
              <a:buFont typeface="Times New Roman"/>
              <a:buChar char="●"/>
            </a:pPr>
            <a:endParaRPr lang="en-US" sz="2400" b="1" dirty="0" smtClean="0">
              <a:solidFill>
                <a:srgbClr val="FFFFFF"/>
              </a:solidFill>
              <a:latin typeface="Arial" pitchFamily="34" charset="0"/>
              <a:ea typeface="Times New Roman"/>
              <a:cs typeface="Arial" pitchFamily="34" charset="0"/>
              <a:sym typeface="Times New Roman"/>
            </a:endParaRPr>
          </a:p>
          <a:p>
            <a:pPr marL="457200" lvl="0" indent="-361950">
              <a:lnSpc>
                <a:spcPct val="115000"/>
              </a:lnSpc>
              <a:spcBef>
                <a:spcPts val="0"/>
              </a:spcBef>
              <a:buClr>
                <a:srgbClr val="FFFFFF"/>
              </a:buClr>
              <a:buSzPts val="2100"/>
              <a:buFont typeface="Times New Roman"/>
              <a:buChar char="●"/>
            </a:pPr>
            <a:endParaRPr lang="en-US" sz="2400" b="1" dirty="0" smtClean="0">
              <a:solidFill>
                <a:srgbClr val="FFFFFF"/>
              </a:solidFill>
              <a:latin typeface="Arial" pitchFamily="34" charset="0"/>
              <a:ea typeface="Times New Roman"/>
              <a:cs typeface="Arial" pitchFamily="34" charset="0"/>
              <a:sym typeface="Times New Roman"/>
            </a:endParaRP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Anion gap concept</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Anion gap is an artifact because some anions are not measured</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Gap is mainly due to unmeasured proteins, phosphate and sulfate.</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15566"/>
            <a:ext cx="10353761" cy="963038"/>
          </a:xfrm>
        </p:spPr>
        <p:txBody>
          <a:bodyPr>
            <a:normAutofit/>
          </a:bodyPr>
          <a:lstStyle/>
          <a:p>
            <a:r>
              <a:rPr lang="en-US" sz="3200" dirty="0" smtClean="0">
                <a:solidFill>
                  <a:srgbClr val="FFFF00"/>
                </a:solidFill>
                <a:latin typeface="Arial" pitchFamily="34" charset="0"/>
                <a:cs typeface="Arial" pitchFamily="34" charset="0"/>
              </a:rPr>
              <a:t>bicarbonate gap / corrected HCO</a:t>
            </a:r>
            <a:r>
              <a:rPr lang="en-US" sz="3200" baseline="-25000" dirty="0" smtClean="0">
                <a:solidFill>
                  <a:srgbClr val="FFFF00"/>
                </a:solidFill>
                <a:latin typeface="Arial" pitchFamily="34" charset="0"/>
                <a:cs typeface="Arial" pitchFamily="34" charset="0"/>
              </a:rPr>
              <a:t>3</a:t>
            </a:r>
            <a:r>
              <a:rPr lang="en-US" sz="3200" baseline="30000" dirty="0" smtClean="0">
                <a:solidFill>
                  <a:srgbClr val="FFFF00"/>
                </a:solidFill>
                <a:latin typeface="Arial" pitchFamily="34" charset="0"/>
                <a:cs typeface="Arial" pitchFamily="34" charset="0"/>
              </a:rPr>
              <a:t>-</a:t>
            </a:r>
            <a:r>
              <a:rPr lang="en-US" sz="3200" dirty="0" smtClean="0">
                <a:solidFill>
                  <a:srgbClr val="FFFF00"/>
                </a:solidFill>
                <a:latin typeface="Arial" pitchFamily="34" charset="0"/>
                <a:cs typeface="Arial" pitchFamily="34" charset="0"/>
              </a:rPr>
              <a:t>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13795" y="1721796"/>
            <a:ext cx="10353762" cy="4503906"/>
          </a:xfrm>
        </p:spPr>
        <p:txBody>
          <a:bodyPr>
            <a:normAutofit/>
          </a:bodyPr>
          <a:lstStyle/>
          <a:p>
            <a:r>
              <a:rPr lang="en-US" sz="2800" b="1" dirty="0" smtClean="0">
                <a:solidFill>
                  <a:srgbClr val="FFC000"/>
                </a:solidFill>
                <a:latin typeface="Arial" pitchFamily="34" charset="0"/>
                <a:cs typeface="Arial" pitchFamily="34" charset="0"/>
              </a:rPr>
              <a:t>BG</a:t>
            </a:r>
            <a:r>
              <a:rPr lang="en-US" sz="2400" b="1" dirty="0" smtClean="0">
                <a:solidFill>
                  <a:srgbClr val="FFC000"/>
                </a:solidFill>
                <a:latin typeface="Arial" pitchFamily="34" charset="0"/>
                <a:cs typeface="Arial" pitchFamily="34" charset="0"/>
              </a:rPr>
              <a:t>	 	= </a:t>
            </a:r>
            <a:r>
              <a:rPr lang="en-US" sz="2800" b="1" dirty="0" smtClean="0">
                <a:solidFill>
                  <a:srgbClr val="FFC000"/>
                </a:solidFill>
                <a:latin typeface="Arial" pitchFamily="34" charset="0"/>
                <a:cs typeface="Arial" pitchFamily="34" charset="0"/>
              </a:rPr>
              <a:t>Patient’s HCO</a:t>
            </a:r>
            <a:r>
              <a:rPr lang="en-US" sz="2800" b="1" baseline="-25000" dirty="0" smtClean="0">
                <a:solidFill>
                  <a:srgbClr val="FFC000"/>
                </a:solidFill>
                <a:latin typeface="Arial" pitchFamily="34" charset="0"/>
                <a:cs typeface="Arial" pitchFamily="34" charset="0"/>
              </a:rPr>
              <a:t>3</a:t>
            </a:r>
            <a:r>
              <a:rPr lang="en-US" sz="2800" b="1" baseline="30000" dirty="0" smtClean="0">
                <a:solidFill>
                  <a:srgbClr val="FFC000"/>
                </a:solidFill>
                <a:latin typeface="Arial" pitchFamily="34" charset="0"/>
                <a:cs typeface="Arial" pitchFamily="34" charset="0"/>
              </a:rPr>
              <a:t>-</a:t>
            </a:r>
            <a:r>
              <a:rPr lang="en-US" sz="2800" b="1" dirty="0" smtClean="0">
                <a:solidFill>
                  <a:srgbClr val="FFC000"/>
                </a:solidFill>
                <a:latin typeface="Arial" pitchFamily="34" charset="0"/>
                <a:cs typeface="Arial" pitchFamily="34" charset="0"/>
              </a:rPr>
              <a:t> + </a:t>
            </a:r>
            <a:r>
              <a:rPr lang="en-US" sz="2800" b="1" dirty="0" smtClean="0">
                <a:solidFill>
                  <a:srgbClr val="FFC000"/>
                </a:solidFill>
                <a:latin typeface="Arial" charset="0"/>
                <a:cs typeface="Arial" charset="0"/>
              </a:rPr>
              <a:t>∆ AG  </a:t>
            </a:r>
          </a:p>
          <a:p>
            <a:r>
              <a:rPr lang="en-US" sz="2400" dirty="0" smtClean="0">
                <a:solidFill>
                  <a:srgbClr val="FFC000"/>
                </a:solidFill>
                <a:latin typeface="Arial" charset="0"/>
                <a:cs typeface="Arial" charset="0"/>
              </a:rPr>
              <a:t> </a:t>
            </a:r>
            <a:r>
              <a:rPr lang="en-US" sz="2400" b="1" dirty="0" smtClean="0">
                <a:solidFill>
                  <a:srgbClr val="FFC000"/>
                </a:solidFill>
                <a:latin typeface="Arial" charset="0"/>
                <a:cs typeface="Arial" charset="0"/>
              </a:rPr>
              <a:t>∆ AG 	= Delta gap      </a:t>
            </a:r>
          </a:p>
          <a:p>
            <a:pPr>
              <a:buNone/>
            </a:pPr>
            <a:r>
              <a:rPr lang="en-US" sz="2400" b="1" dirty="0" smtClean="0">
                <a:solidFill>
                  <a:srgbClr val="FFC000"/>
                </a:solidFill>
                <a:latin typeface="Arial" charset="0"/>
                <a:cs typeface="Arial" charset="0"/>
              </a:rPr>
              <a:t>	 		= Patient’s AG – Normal AG</a:t>
            </a:r>
          </a:p>
          <a:p>
            <a:pPr>
              <a:buNone/>
            </a:pPr>
            <a:r>
              <a:rPr lang="en-US" sz="2400" b="1" dirty="0" smtClean="0">
                <a:solidFill>
                  <a:srgbClr val="FFC000"/>
                </a:solidFill>
                <a:latin typeface="Arial" charset="0"/>
                <a:cs typeface="Arial" charset="0"/>
              </a:rPr>
              <a:t>		 	= Patient’s AG – 12</a:t>
            </a:r>
          </a:p>
          <a:p>
            <a:r>
              <a:rPr lang="en-US" sz="2400" dirty="0" smtClean="0">
                <a:latin typeface="Arial" charset="0"/>
                <a:cs typeface="Arial" charset="0"/>
              </a:rPr>
              <a:t>Normal BG = 24. It indicates single disorder ( AG metabolic acidosis )</a:t>
            </a:r>
          </a:p>
          <a:p>
            <a:pPr>
              <a:buNone/>
            </a:pPr>
            <a:r>
              <a:rPr lang="en-US" sz="2400" dirty="0" smtClean="0">
                <a:latin typeface="Arial" charset="0"/>
                <a:cs typeface="Arial" charset="0"/>
              </a:rPr>
              <a:t>	 	 &lt; 20	= AG Metabolic acidosis + Non AG metabolic acidosis</a:t>
            </a:r>
          </a:p>
          <a:p>
            <a:pPr>
              <a:buNone/>
            </a:pPr>
            <a:r>
              <a:rPr lang="en-US" sz="2400" dirty="0" smtClean="0">
                <a:latin typeface="Arial" charset="0"/>
                <a:cs typeface="Arial" charset="0"/>
              </a:rPr>
              <a:t>		 &gt; 28	= AG Metabolic acidosis + Metabolic alkalosis</a:t>
            </a:r>
          </a:p>
          <a:p>
            <a:pPr>
              <a:buNone/>
            </a:pPr>
            <a:endParaRPr lang="en-US" sz="24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Step 8 : Determine oxygenation status</a:t>
            </a:r>
            <a:endParaRPr lang="en-US" sz="3200" dirty="0"/>
          </a:p>
        </p:txBody>
      </p:sp>
      <p:graphicFrame>
        <p:nvGraphicFramePr>
          <p:cNvPr id="4" name="Content Placeholder 3"/>
          <p:cNvGraphicFramePr>
            <a:graphicFrameLocks noGrp="1"/>
          </p:cNvGraphicFramePr>
          <p:nvPr>
            <p:ph idx="1"/>
          </p:nvPr>
        </p:nvGraphicFramePr>
        <p:xfrm>
          <a:off x="914400" y="2095498"/>
          <a:ext cx="10353675" cy="3089344"/>
        </p:xfrm>
        <a:graphic>
          <a:graphicData uri="http://schemas.openxmlformats.org/drawingml/2006/table">
            <a:tbl>
              <a:tblPr firstRow="1" bandRow="1">
                <a:tableStyleId>{BC89EF96-8CEA-46FF-86C4-4CE0E7609802}</a:tableStyleId>
              </a:tblPr>
              <a:tblGrid>
                <a:gridCol w="3451225"/>
                <a:gridCol w="3451225"/>
                <a:gridCol w="3451225"/>
              </a:tblGrid>
              <a:tr h="772336">
                <a:tc>
                  <a:txBody>
                    <a:bodyPr/>
                    <a:lstStyle/>
                    <a:p>
                      <a:pPr algn="ctr"/>
                      <a:r>
                        <a:rPr lang="en-US" sz="2400" dirty="0" smtClean="0">
                          <a:solidFill>
                            <a:srgbClr val="FFC000"/>
                          </a:solidFill>
                          <a:latin typeface="Arial" pitchFamily="34" charset="0"/>
                          <a:cs typeface="Arial" pitchFamily="34" charset="0"/>
                        </a:rPr>
                        <a:t>Hypoxemia</a:t>
                      </a:r>
                      <a:endParaRPr lang="en-US" sz="2400" dirty="0">
                        <a:solidFill>
                          <a:srgbClr val="FFC000"/>
                        </a:solidFill>
                        <a:latin typeface="Arial" pitchFamily="34" charset="0"/>
                        <a:cs typeface="Arial" pitchFamily="34" charset="0"/>
                      </a:endParaRPr>
                    </a:p>
                  </a:txBody>
                  <a:tcPr/>
                </a:tc>
                <a:tc>
                  <a:txBody>
                    <a:bodyPr/>
                    <a:lstStyle/>
                    <a:p>
                      <a:pPr algn="ctr"/>
                      <a:r>
                        <a:rPr lang="en-US" altLang="en-US" sz="2400" dirty="0" smtClean="0">
                          <a:solidFill>
                            <a:srgbClr val="FFC000"/>
                          </a:solidFill>
                          <a:latin typeface="Arial" panose="020B0604020202020204" pitchFamily="34" charset="0"/>
                          <a:cs typeface="Arial" panose="020B0604020202020204" pitchFamily="34" charset="0"/>
                        </a:rPr>
                        <a:t>PaO</a:t>
                      </a:r>
                      <a:r>
                        <a:rPr lang="en-US" altLang="en-US" sz="2400" baseline="-25000" dirty="0" smtClean="0">
                          <a:solidFill>
                            <a:srgbClr val="FFC000"/>
                          </a:solidFill>
                          <a:latin typeface="Arial" panose="020B0604020202020204" pitchFamily="34" charset="0"/>
                          <a:cs typeface="Arial" panose="020B0604020202020204" pitchFamily="34" charset="0"/>
                        </a:rPr>
                        <a:t>2</a:t>
                      </a:r>
                      <a:endParaRPr lang="en-US" sz="2400" dirty="0">
                        <a:solidFill>
                          <a:srgbClr val="FFC000"/>
                        </a:solidFill>
                        <a:latin typeface="Arial" pitchFamily="34" charset="0"/>
                        <a:cs typeface="Arial" pitchFamily="34" charset="0"/>
                      </a:endParaRPr>
                    </a:p>
                  </a:txBody>
                  <a:tcPr/>
                </a:tc>
                <a:tc>
                  <a:txBody>
                    <a:bodyPr/>
                    <a:lstStyle/>
                    <a:p>
                      <a:pPr algn="ctr"/>
                      <a:r>
                        <a:rPr lang="en-US" altLang="en-US" sz="2400" dirty="0" smtClean="0">
                          <a:solidFill>
                            <a:srgbClr val="FFC000"/>
                          </a:solidFill>
                          <a:latin typeface="Arial" panose="020B0604020202020204" pitchFamily="34" charset="0"/>
                          <a:cs typeface="Arial" panose="020B0604020202020204" pitchFamily="34" charset="0"/>
                        </a:rPr>
                        <a:t>SpO</a:t>
                      </a:r>
                      <a:r>
                        <a:rPr lang="en-US" altLang="en-US" sz="2400" baseline="-25000" dirty="0" smtClean="0">
                          <a:solidFill>
                            <a:srgbClr val="FFC000"/>
                          </a:solidFill>
                          <a:latin typeface="Arial" panose="020B0604020202020204" pitchFamily="34" charset="0"/>
                          <a:cs typeface="Arial" panose="020B0604020202020204" pitchFamily="34" charset="0"/>
                        </a:rPr>
                        <a:t>2</a:t>
                      </a:r>
                      <a:endParaRPr lang="en-US" sz="2400" dirty="0">
                        <a:solidFill>
                          <a:srgbClr val="FFC000"/>
                        </a:solidFill>
                        <a:latin typeface="Arial" pitchFamily="34" charset="0"/>
                        <a:cs typeface="Arial" pitchFamily="34" charset="0"/>
                      </a:endParaRPr>
                    </a:p>
                  </a:txBody>
                  <a:tcPr/>
                </a:tc>
              </a:tr>
              <a:tr h="772336">
                <a:tc>
                  <a:txBody>
                    <a:bodyPr/>
                    <a:lstStyle/>
                    <a:p>
                      <a:pPr algn="ctr"/>
                      <a:r>
                        <a:rPr lang="en-US" sz="2400" dirty="0" smtClean="0">
                          <a:latin typeface="Arial" pitchFamily="34" charset="0"/>
                          <a:cs typeface="Arial" pitchFamily="34" charset="0"/>
                        </a:rPr>
                        <a:t>Mild</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60-79</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90-94</a:t>
                      </a:r>
                      <a:endParaRPr lang="en-US" sz="2400" dirty="0">
                        <a:latin typeface="Arial" pitchFamily="34" charset="0"/>
                        <a:cs typeface="Arial" pitchFamily="34" charset="0"/>
                      </a:endParaRPr>
                    </a:p>
                  </a:txBody>
                  <a:tcPr/>
                </a:tc>
              </a:tr>
              <a:tr h="772336">
                <a:tc>
                  <a:txBody>
                    <a:bodyPr/>
                    <a:lstStyle/>
                    <a:p>
                      <a:pPr algn="ctr"/>
                      <a:r>
                        <a:rPr lang="en-US" sz="2400" dirty="0" smtClean="0">
                          <a:latin typeface="Arial" pitchFamily="34" charset="0"/>
                          <a:cs typeface="Arial" pitchFamily="34" charset="0"/>
                        </a:rPr>
                        <a:t>Moderate</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40-59</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75-89</a:t>
                      </a:r>
                      <a:endParaRPr lang="en-US" sz="2400" dirty="0">
                        <a:latin typeface="Arial" pitchFamily="34" charset="0"/>
                        <a:cs typeface="Arial" pitchFamily="34" charset="0"/>
                      </a:endParaRPr>
                    </a:p>
                  </a:txBody>
                  <a:tcPr/>
                </a:tc>
              </a:tr>
              <a:tr h="772336">
                <a:tc>
                  <a:txBody>
                    <a:bodyPr/>
                    <a:lstStyle/>
                    <a:p>
                      <a:pPr algn="ctr"/>
                      <a:r>
                        <a:rPr lang="en-US" sz="2400" dirty="0" smtClean="0">
                          <a:latin typeface="Arial" pitchFamily="34" charset="0"/>
                          <a:cs typeface="Arial" pitchFamily="34" charset="0"/>
                        </a:rPr>
                        <a:t>Severe</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&lt;40</a:t>
                      </a:r>
                      <a:endParaRPr lang="en-US" sz="2400" dirty="0">
                        <a:latin typeface="Arial" pitchFamily="34" charset="0"/>
                        <a:cs typeface="Arial" pitchFamily="34" charset="0"/>
                      </a:endParaRPr>
                    </a:p>
                  </a:txBody>
                  <a:tcPr/>
                </a:tc>
                <a:tc>
                  <a:txBody>
                    <a:bodyPr/>
                    <a:lstStyle/>
                    <a:p>
                      <a:pPr algn="ctr"/>
                      <a:r>
                        <a:rPr lang="en-US" sz="2400" dirty="0" smtClean="0">
                          <a:latin typeface="Arial" pitchFamily="34" charset="0"/>
                          <a:cs typeface="Arial" pitchFamily="34" charset="0"/>
                        </a:rPr>
                        <a:t>&lt;75</a:t>
                      </a:r>
                      <a:endParaRPr lang="en-US" sz="24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339" y="522051"/>
            <a:ext cx="10353761" cy="1121923"/>
          </a:xfrm>
        </p:spPr>
        <p:txBody>
          <a:bodyPr>
            <a:normAutofit/>
          </a:bodyPr>
          <a:lstStyle/>
          <a:p>
            <a:r>
              <a:rPr lang="en-US" sz="3200" dirty="0" smtClean="0">
                <a:solidFill>
                  <a:srgbClr val="FFFF00"/>
                </a:solidFill>
                <a:latin typeface="Arial" pitchFamily="34" charset="0"/>
                <a:cs typeface="Arial" pitchFamily="34" charset="0"/>
              </a:rPr>
              <a:t>Step 9: assess the patient</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Check patient condition.</a:t>
            </a:r>
          </a:p>
          <a:p>
            <a:r>
              <a:rPr lang="en-US" sz="2400" dirty="0" smtClean="0">
                <a:latin typeface="Arial" pitchFamily="34" charset="0"/>
                <a:cs typeface="Arial" pitchFamily="34" charset="0"/>
              </a:rPr>
              <a:t>Treat the patient not the lab test numbers.</a:t>
            </a:r>
          </a:p>
          <a:p>
            <a:r>
              <a:rPr lang="en-US" sz="2400" dirty="0" smtClean="0">
                <a:latin typeface="Arial" pitchFamily="34" charset="0"/>
                <a:cs typeface="Arial" pitchFamily="34" charset="0"/>
              </a:rPr>
              <a:t>Serial ABGs are more important than a single 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37745"/>
            <a:ext cx="10353761" cy="1011676"/>
          </a:xfrm>
        </p:spPr>
        <p:txBody>
          <a:bodyPr>
            <a:normAutofit/>
          </a:bodyPr>
          <a:lstStyle/>
          <a:p>
            <a:r>
              <a:rPr lang="en-US" sz="3200" dirty="0" smtClean="0">
                <a:solidFill>
                  <a:srgbClr val="FFFF00"/>
                </a:solidFill>
                <a:latin typeface="Arial" pitchFamily="34" charset="0"/>
                <a:cs typeface="Arial" pitchFamily="34" charset="0"/>
              </a:rPr>
              <a:t>WHAT to do now</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13795" y="1702340"/>
            <a:ext cx="10353762" cy="4426086"/>
          </a:xfrm>
        </p:spPr>
        <p:txBody>
          <a:bodyPr>
            <a:normAutofit/>
          </a:bodyPr>
          <a:lstStyle/>
          <a:p>
            <a:pPr>
              <a:buNone/>
            </a:pPr>
            <a:r>
              <a:rPr lang="en-US" sz="2800" b="1" dirty="0" smtClean="0">
                <a:latin typeface="Arial" pitchFamily="34" charset="0"/>
                <a:cs typeface="Arial" pitchFamily="34" charset="0"/>
              </a:rPr>
              <a:t>To find out …. </a:t>
            </a:r>
          </a:p>
          <a:p>
            <a:r>
              <a:rPr lang="en-US" sz="2400" dirty="0" smtClean="0">
                <a:latin typeface="Arial" pitchFamily="34" charset="0"/>
                <a:cs typeface="Arial" pitchFamily="34" charset="0"/>
              </a:rPr>
              <a:t>   Acidosis / Alkalosis / Mixed disorder</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Primary cause ( Metabolic / Respiratory )</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Uncompensated / Compensated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339" y="522051"/>
            <a:ext cx="10353761" cy="1121923"/>
          </a:xfrm>
        </p:spPr>
        <p:txBody>
          <a:bodyPr>
            <a:normAutofit/>
          </a:bodyPr>
          <a:lstStyle/>
          <a:p>
            <a:r>
              <a:rPr lang="en-US" sz="3200" dirty="0" smtClean="0">
                <a:solidFill>
                  <a:srgbClr val="FFFF00"/>
                </a:solidFill>
                <a:latin typeface="Arial" pitchFamily="34" charset="0"/>
                <a:cs typeface="Arial" pitchFamily="34" charset="0"/>
              </a:rPr>
              <a:t>Step 10: check for accuracy / errors</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Check patient – does the ABG line up with patient’s clinical condition?</a:t>
            </a:r>
          </a:p>
          <a:p>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339" y="522051"/>
            <a:ext cx="10353761" cy="1121923"/>
          </a:xfrm>
        </p:spPr>
        <p:txBody>
          <a:bodyPr>
            <a:normAutofit/>
          </a:bodyPr>
          <a:lstStyle/>
          <a:p>
            <a:r>
              <a:rPr lang="en-US" sz="3200" dirty="0" smtClean="0">
                <a:solidFill>
                  <a:srgbClr val="FFFF00"/>
                </a:solidFill>
                <a:latin typeface="Arial" pitchFamily="34" charset="0"/>
                <a:cs typeface="Arial" pitchFamily="34" charset="0"/>
              </a:rPr>
              <a:t>Step 11: final interpretation</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400" smtClean="0">
                <a:latin typeface="Arial" pitchFamily="34" charset="0"/>
                <a:cs typeface="Arial" pitchFamily="34" charset="0"/>
              </a:rPr>
              <a:t>Final </a:t>
            </a:r>
            <a:r>
              <a:rPr lang="en-US" sz="2400" dirty="0" smtClean="0">
                <a:latin typeface="Arial" pitchFamily="34" charset="0"/>
                <a:cs typeface="Arial" pitchFamily="34" charset="0"/>
              </a:rPr>
              <a:t>interpretation is often quiet different from the initial technical or functional classification.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884" y="551234"/>
            <a:ext cx="10353761" cy="5178357"/>
          </a:xfrm>
        </p:spPr>
        <p:txBody>
          <a:bodyPr>
            <a:normAutofit/>
          </a:bodyPr>
          <a:lstStyle/>
          <a:p>
            <a:r>
              <a:rPr lang="en-US" sz="6000" dirty="0" smtClean="0">
                <a:solidFill>
                  <a:srgbClr val="FFFF00"/>
                </a:solidFill>
                <a:latin typeface="Arial" pitchFamily="34" charset="0"/>
                <a:cs typeface="Arial" pitchFamily="34" charset="0"/>
              </a:rPr>
              <a:t>Examples</a:t>
            </a:r>
            <a:endParaRPr lang="en-US" sz="6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4040221"/>
          </a:xfrm>
        </p:spPr>
        <p:txBody>
          <a:bodyPr>
            <a:normAutofit/>
          </a:bodyPr>
          <a:lstStyle/>
          <a:p>
            <a:r>
              <a:rPr lang="en-US" sz="6000" dirty="0" smtClean="0">
                <a:solidFill>
                  <a:srgbClr val="FFFF00"/>
                </a:solidFill>
                <a:latin typeface="Arial" pitchFamily="34" charset="0"/>
                <a:cs typeface="Arial" pitchFamily="34" charset="0"/>
              </a:rPr>
              <a:t>EX  01</a:t>
            </a:r>
            <a:endParaRPr lang="en-US" sz="6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91830"/>
            <a:ext cx="10353761" cy="1303506"/>
          </a:xfrm>
        </p:spPr>
        <p:txBody>
          <a:bodyPr>
            <a:noAutofit/>
          </a:bodyPr>
          <a:lstStyle/>
          <a:p>
            <a:pPr algn="l"/>
            <a:r>
              <a:rPr lang="en-US" sz="2400" cap="none" dirty="0" smtClean="0">
                <a:solidFill>
                  <a:srgbClr val="FFFF00"/>
                </a:solidFill>
                <a:latin typeface="Arial" charset="0"/>
                <a:cs typeface="Arial" charset="0"/>
              </a:rPr>
              <a:t>A</a:t>
            </a:r>
            <a:r>
              <a:rPr lang="en-US" altLang="en-US" sz="2400" cap="none" dirty="0" smtClean="0">
                <a:solidFill>
                  <a:srgbClr val="FFFF00"/>
                </a:solidFill>
                <a:latin typeface="Arial" charset="0"/>
                <a:cs typeface="Arial" charset="0"/>
              </a:rPr>
              <a:t> 40 years old man presenting with sudden breathlessness. ABG :</a:t>
            </a:r>
            <a:br>
              <a:rPr lang="en-US" altLang="en-US" sz="2400" cap="none" dirty="0" smtClean="0">
                <a:solidFill>
                  <a:srgbClr val="FFFF00"/>
                </a:solidFill>
                <a:latin typeface="Arial" charset="0"/>
                <a:cs typeface="Arial" charset="0"/>
              </a:rPr>
            </a:br>
            <a:r>
              <a:rPr lang="en-US" sz="2400" dirty="0" smtClean="0">
                <a:solidFill>
                  <a:srgbClr val="FFFF00"/>
                </a:solidFill>
                <a:latin typeface="Arial" pitchFamily="34" charset="0"/>
                <a:cs typeface="Arial" pitchFamily="34" charset="0"/>
              </a:rPr>
              <a:t/>
            </a:r>
            <a:br>
              <a:rPr lang="en-US" sz="2400" dirty="0" smtClean="0">
                <a:solidFill>
                  <a:srgbClr val="FFFF00"/>
                </a:solidFill>
                <a:latin typeface="Arial" pitchFamily="34" charset="0"/>
                <a:cs typeface="Arial" pitchFamily="34" charset="0"/>
              </a:rPr>
            </a:br>
            <a:r>
              <a:rPr lang="en-US" altLang="en-US" sz="2400" cap="none" dirty="0" smtClean="0">
                <a:solidFill>
                  <a:srgbClr val="FFFF00"/>
                </a:solidFill>
                <a:latin typeface="Arial" charset="0"/>
                <a:cs typeface="Arial" charset="0"/>
              </a:rPr>
              <a:t>pH = 7.2,     HCO</a:t>
            </a:r>
            <a:r>
              <a:rPr lang="en-US" altLang="en-US" sz="2400" cap="none" baseline="-25000" dirty="0" smtClean="0">
                <a:solidFill>
                  <a:srgbClr val="FFFF00"/>
                </a:solidFill>
                <a:latin typeface="Arial" charset="0"/>
                <a:cs typeface="Arial" charset="0"/>
              </a:rPr>
              <a:t>3 </a:t>
            </a:r>
            <a:r>
              <a:rPr lang="en-US" altLang="en-US" sz="2400" cap="none" dirty="0" smtClean="0">
                <a:solidFill>
                  <a:srgbClr val="FFFF00"/>
                </a:solidFill>
                <a:latin typeface="Arial" charset="0"/>
                <a:cs typeface="Arial" charset="0"/>
              </a:rPr>
              <a:t>= 26 </a:t>
            </a:r>
            <a:r>
              <a:rPr lang="en-US" altLang="en-US" sz="2400" cap="none" dirty="0" err="1" smtClean="0">
                <a:solidFill>
                  <a:srgbClr val="FFFF00"/>
                </a:solidFill>
                <a:latin typeface="Arial" charset="0"/>
                <a:cs typeface="Arial" charset="0"/>
              </a:rPr>
              <a:t>mmol</a:t>
            </a:r>
            <a:r>
              <a:rPr lang="en-US" altLang="en-US" sz="2400" cap="none" dirty="0" smtClean="0">
                <a:solidFill>
                  <a:srgbClr val="FFFF00"/>
                </a:solidFill>
                <a:latin typeface="Arial" charset="0"/>
                <a:cs typeface="Arial" charset="0"/>
              </a:rPr>
              <a:t>/l,     PaCO</a:t>
            </a:r>
            <a:r>
              <a:rPr lang="en-US" altLang="en-US" sz="2400" cap="none" baseline="-25000" dirty="0" smtClean="0">
                <a:solidFill>
                  <a:srgbClr val="FFFF00"/>
                </a:solidFill>
                <a:latin typeface="Arial" charset="0"/>
                <a:cs typeface="Arial" charset="0"/>
              </a:rPr>
              <a:t>2 </a:t>
            </a:r>
            <a:r>
              <a:rPr lang="en-US" altLang="en-US" sz="2400" cap="none" dirty="0" smtClean="0">
                <a:solidFill>
                  <a:srgbClr val="FFFF00"/>
                </a:solidFill>
                <a:latin typeface="Arial" charset="0"/>
                <a:cs typeface="Arial" charset="0"/>
              </a:rPr>
              <a:t>= 60 mm hg.</a:t>
            </a:r>
            <a:r>
              <a:rPr lang="en-US" sz="2400" dirty="0" smtClean="0">
                <a:solidFill>
                  <a:srgbClr val="FFFF00"/>
                </a:solidFill>
                <a:latin typeface="Arial" pitchFamily="34" charset="0"/>
                <a:cs typeface="Arial" pitchFamily="34" charset="0"/>
              </a:rPr>
              <a:t/>
            </a:r>
            <a:br>
              <a:rPr lang="en-US" sz="2400" dirty="0" smtClean="0">
                <a:solidFill>
                  <a:srgbClr val="FFFF00"/>
                </a:solidFill>
                <a:latin typeface="Arial" pitchFamily="34" charset="0"/>
                <a:cs typeface="Arial" pitchFamily="34" charset="0"/>
              </a:rPr>
            </a:br>
            <a:endParaRPr lang="en-US" sz="24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13794" y="1643974"/>
            <a:ext cx="10739941" cy="4941652"/>
          </a:xfrm>
        </p:spPr>
        <p:txBody>
          <a:bodyPr>
            <a:normAutofit/>
          </a:bodyPr>
          <a:lstStyle/>
          <a:p>
            <a:r>
              <a:rPr lang="en-US" sz="2400" dirty="0" smtClean="0">
                <a:latin typeface="Arial" pitchFamily="34" charset="0"/>
                <a:cs typeface="Arial" pitchFamily="34" charset="0"/>
              </a:rPr>
              <a:t>pH 			= 7.2 ( </a:t>
            </a:r>
            <a:r>
              <a:rPr lang="en-US" altLang="en-US" sz="2800" dirty="0" smtClean="0">
                <a:solidFill>
                  <a:srgbClr val="FFFF00"/>
                </a:solidFill>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 )	</a:t>
            </a:r>
            <a:r>
              <a:rPr lang="en-US" sz="2400" dirty="0" smtClean="0">
                <a:latin typeface="Arial" pitchFamily="34" charset="0"/>
                <a:cs typeface="Arial" pitchFamily="34" charset="0"/>
              </a:rPr>
              <a:t>: Acidosis</a:t>
            </a:r>
          </a:p>
          <a:p>
            <a:r>
              <a:rPr lang="en-US" altLang="en-US" sz="2400" dirty="0" smtClean="0">
                <a:latin typeface="Arial" charset="0"/>
                <a:cs typeface="Arial" charset="0"/>
              </a:rPr>
              <a:t>PaCO</a:t>
            </a:r>
            <a:r>
              <a:rPr lang="en-US" altLang="en-US" sz="2400" baseline="-25000" dirty="0" smtClean="0">
                <a:latin typeface="Arial" charset="0"/>
                <a:cs typeface="Arial" charset="0"/>
              </a:rPr>
              <a:t>2		</a:t>
            </a:r>
            <a:r>
              <a:rPr lang="en-US" altLang="en-US" sz="2400" dirty="0" smtClean="0">
                <a:latin typeface="Arial" charset="0"/>
                <a:cs typeface="Arial" charset="0"/>
              </a:rPr>
              <a:t>= 60 ( </a:t>
            </a:r>
            <a:r>
              <a:rPr lang="en-US" altLang="en-US" sz="2800" dirty="0" smtClean="0">
                <a:solidFill>
                  <a:srgbClr val="FFFF00"/>
                </a:solidFill>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 )	: Respiratory Acidosis</a:t>
            </a:r>
          </a:p>
          <a:p>
            <a:r>
              <a:rPr lang="en-US" altLang="en-US" sz="2400" dirty="0" smtClean="0">
                <a:latin typeface="Arial" panose="020B0604020202020204" pitchFamily="34" charset="0"/>
                <a:cs typeface="Arial" panose="020B0604020202020204" pitchFamily="34" charset="0"/>
              </a:rPr>
              <a:t>Expected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 Rule 1 / 10</a:t>
            </a:r>
            <a:endParaRPr lang="en-US" altLang="en-US" sz="2400" dirty="0" smtClean="0">
              <a:latin typeface="Arial" panose="020B0604020202020204" pitchFamily="34" charset="0"/>
              <a:cs typeface="Arial" panose="020B0604020202020204" pitchFamily="34" charset="0"/>
            </a:endParaRPr>
          </a:p>
          <a:p>
            <a:pPr>
              <a:buNone/>
            </a:pPr>
            <a:r>
              <a:rPr lang="en-US" altLang="en-US" sz="2400" dirty="0" smtClean="0">
                <a:latin typeface="Arial" panose="020B0604020202020204" pitchFamily="34" charset="0"/>
                <a:cs typeface="Arial" panose="020B0604020202020204" pitchFamily="34" charset="0"/>
              </a:rPr>
              <a:t>				= 24 + 2</a:t>
            </a:r>
          </a:p>
          <a:p>
            <a:pPr>
              <a:buNone/>
            </a:pPr>
            <a:r>
              <a:rPr lang="en-US" altLang="en-US" sz="2400" dirty="0" smtClean="0">
                <a:latin typeface="Arial" panose="020B0604020202020204" pitchFamily="34" charset="0"/>
                <a:cs typeface="Arial" panose="020B0604020202020204" pitchFamily="34" charset="0"/>
              </a:rPr>
              <a:t>				= 26</a:t>
            </a:r>
          </a:p>
          <a:p>
            <a:pPr>
              <a:buNone/>
            </a:pPr>
            <a:r>
              <a:rPr lang="en-US" sz="2400" dirty="0" smtClean="0">
                <a:latin typeface="Arial" pitchFamily="34" charset="0"/>
                <a:cs typeface="Arial" pitchFamily="34" charset="0"/>
              </a:rPr>
              <a:t>Patient’s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r>
              <a:rPr lang="en-US" altLang="en-US" sz="2400" baseline="-25000" dirty="0" smtClean="0">
                <a:latin typeface="Arial" charset="0"/>
                <a:cs typeface="Arial" charset="0"/>
              </a:rPr>
              <a:t>	</a:t>
            </a:r>
            <a:r>
              <a:rPr lang="en-US" altLang="en-US" sz="2400" dirty="0" smtClean="0">
                <a:latin typeface="Arial" charset="0"/>
                <a:cs typeface="Arial" charset="0"/>
              </a:rPr>
              <a:t>= 26</a:t>
            </a:r>
            <a:endParaRPr lang="en-US" altLang="en-US" sz="2400" dirty="0" smtClean="0">
              <a:latin typeface="Arial" panose="020B0604020202020204" pitchFamily="34" charset="0"/>
              <a:cs typeface="Arial" panose="020B0604020202020204" pitchFamily="34" charset="0"/>
            </a:endParaRPr>
          </a:p>
          <a:p>
            <a:pPr>
              <a:buNone/>
            </a:pPr>
            <a:r>
              <a:rPr lang="en-US" altLang="en-US" sz="2400" b="1" dirty="0" smtClean="0">
                <a:solidFill>
                  <a:srgbClr val="FFFF00"/>
                </a:solidFill>
                <a:latin typeface="Arial" panose="020B0604020202020204" pitchFamily="34" charset="0"/>
                <a:cs typeface="Arial" panose="020B0604020202020204" pitchFamily="34" charset="0"/>
              </a:rPr>
              <a:t>Diagnosis		= Acute Respiratory acidosis Uncompensated</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4896255"/>
          </a:xfrm>
        </p:spPr>
        <p:txBody>
          <a:bodyPr>
            <a:normAutofit/>
          </a:bodyPr>
          <a:lstStyle/>
          <a:p>
            <a:r>
              <a:rPr lang="en-US" sz="6000" dirty="0" smtClean="0">
                <a:solidFill>
                  <a:srgbClr val="FFFF00"/>
                </a:solidFill>
                <a:latin typeface="Arial" pitchFamily="34" charset="0"/>
                <a:cs typeface="Arial" pitchFamily="34" charset="0"/>
              </a:rPr>
              <a:t>Ex 02</a:t>
            </a:r>
            <a:endParaRPr lang="en-US" sz="6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50196"/>
            <a:ext cx="10353761" cy="1284051"/>
          </a:xfrm>
        </p:spPr>
        <p:txBody>
          <a:bodyPr>
            <a:normAutofit fontScale="90000"/>
          </a:bodyPr>
          <a:lstStyle/>
          <a:p>
            <a:pPr algn="l"/>
            <a:r>
              <a:rPr lang="en-US" altLang="en-US" sz="2400" cap="none" dirty="0" smtClean="0">
                <a:solidFill>
                  <a:srgbClr val="FFFF00"/>
                </a:solidFill>
                <a:latin typeface="Arial" charset="0"/>
                <a:cs typeface="Arial" charset="0"/>
              </a:rPr>
              <a:t>A 40 yrs old man presented with anorexia, weight loss, abdominal lump and projectile vomiting. </a:t>
            </a:r>
            <a:br>
              <a:rPr lang="en-US" altLang="en-US" sz="2400" cap="none" dirty="0" smtClean="0">
                <a:solidFill>
                  <a:srgbClr val="FFFF00"/>
                </a:solidFill>
                <a:latin typeface="Arial" charset="0"/>
                <a:cs typeface="Arial" charset="0"/>
              </a:rPr>
            </a:br>
            <a:r>
              <a:rPr lang="en-US" altLang="en-US" sz="2400" cap="none" dirty="0" smtClean="0">
                <a:solidFill>
                  <a:srgbClr val="FFFF00"/>
                </a:solidFill>
                <a:latin typeface="Arial" charset="0"/>
                <a:cs typeface="Arial" charset="0"/>
              </a:rPr>
              <a:t/>
            </a:r>
            <a:br>
              <a:rPr lang="en-US" altLang="en-US" sz="2400" cap="none" dirty="0" smtClean="0">
                <a:solidFill>
                  <a:srgbClr val="FFFF00"/>
                </a:solidFill>
                <a:latin typeface="Arial" charset="0"/>
                <a:cs typeface="Arial" charset="0"/>
              </a:rPr>
            </a:br>
            <a:r>
              <a:rPr lang="en-US" altLang="en-US" sz="2400" cap="none" dirty="0" smtClean="0">
                <a:solidFill>
                  <a:srgbClr val="FFFF00"/>
                </a:solidFill>
                <a:latin typeface="Arial" charset="0"/>
                <a:cs typeface="Arial" charset="0"/>
              </a:rPr>
              <a:t>His     pH =  7.5,      HCO</a:t>
            </a:r>
            <a:r>
              <a:rPr lang="en-US" altLang="en-US" sz="2400" cap="none" baseline="-25000" dirty="0" smtClean="0">
                <a:solidFill>
                  <a:srgbClr val="FFFF00"/>
                </a:solidFill>
                <a:latin typeface="Arial" charset="0"/>
                <a:cs typeface="Arial" charset="0"/>
              </a:rPr>
              <a:t>3 </a:t>
            </a:r>
            <a:r>
              <a:rPr lang="en-US" altLang="en-US" sz="2400" cap="none" dirty="0" smtClean="0">
                <a:solidFill>
                  <a:srgbClr val="FFFF00"/>
                </a:solidFill>
                <a:latin typeface="Arial" charset="0"/>
                <a:cs typeface="Arial" charset="0"/>
              </a:rPr>
              <a:t>=  30 </a:t>
            </a:r>
            <a:r>
              <a:rPr lang="en-US" altLang="en-US" sz="2400" cap="none" dirty="0" err="1" smtClean="0">
                <a:solidFill>
                  <a:srgbClr val="FFFF00"/>
                </a:solidFill>
                <a:latin typeface="Arial" charset="0"/>
                <a:cs typeface="Arial" charset="0"/>
              </a:rPr>
              <a:t>mmol</a:t>
            </a:r>
            <a:r>
              <a:rPr lang="en-US" altLang="en-US" sz="2400" cap="none" dirty="0" smtClean="0">
                <a:solidFill>
                  <a:srgbClr val="FFFF00"/>
                </a:solidFill>
                <a:latin typeface="Arial" charset="0"/>
                <a:cs typeface="Arial" charset="0"/>
              </a:rPr>
              <a:t>/l,      PaCO</a:t>
            </a:r>
            <a:r>
              <a:rPr lang="en-US" altLang="en-US" sz="2400" cap="none" baseline="-25000" dirty="0" smtClean="0">
                <a:solidFill>
                  <a:srgbClr val="FFFF00"/>
                </a:solidFill>
                <a:latin typeface="Arial" charset="0"/>
                <a:cs typeface="Arial" charset="0"/>
              </a:rPr>
              <a:t>2 </a:t>
            </a:r>
            <a:r>
              <a:rPr lang="en-US" altLang="en-US" sz="2400" cap="none" dirty="0" smtClean="0">
                <a:solidFill>
                  <a:srgbClr val="FFFF00"/>
                </a:solidFill>
                <a:latin typeface="Arial" charset="0"/>
                <a:cs typeface="Arial" charset="0"/>
              </a:rPr>
              <a:t>=  44 mm Hg</a:t>
            </a:r>
            <a:endParaRPr lang="en-US" sz="2400" cap="none" dirty="0">
              <a:solidFill>
                <a:srgbClr val="FFFF00"/>
              </a:solidFill>
            </a:endParaRPr>
          </a:p>
        </p:txBody>
      </p:sp>
      <p:sp>
        <p:nvSpPr>
          <p:cNvPr id="3" name="Content Placeholder 2"/>
          <p:cNvSpPr>
            <a:spLocks noGrp="1"/>
          </p:cNvSpPr>
          <p:nvPr>
            <p:ph idx="1"/>
          </p:nvPr>
        </p:nvSpPr>
        <p:spPr>
          <a:xfrm>
            <a:off x="913795" y="1682885"/>
            <a:ext cx="10353762" cy="4863830"/>
          </a:xfrm>
        </p:spPr>
        <p:txBody>
          <a:bodyPr>
            <a:normAutofit/>
          </a:bodyPr>
          <a:lstStyle/>
          <a:p>
            <a:r>
              <a:rPr lang="en-US" sz="2400" dirty="0" smtClean="0">
                <a:latin typeface="Arial" pitchFamily="34" charset="0"/>
                <a:cs typeface="Arial" pitchFamily="34" charset="0"/>
              </a:rPr>
              <a:t>pH 			= 7.5 ( </a:t>
            </a:r>
            <a:r>
              <a:rPr lang="en-US" altLang="en-US" sz="2800" dirty="0" smtClean="0">
                <a:solidFill>
                  <a:srgbClr val="FFFF00"/>
                </a:solidFill>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 )	</a:t>
            </a:r>
            <a:r>
              <a:rPr lang="en-US" sz="2400" dirty="0" smtClean="0">
                <a:latin typeface="Arial" pitchFamily="34" charset="0"/>
                <a:cs typeface="Arial" pitchFamily="34" charset="0"/>
              </a:rPr>
              <a:t>: Alkalosis</a:t>
            </a:r>
            <a:endParaRPr lang="en-US" altLang="en-US" sz="2400" dirty="0" smtClean="0">
              <a:latin typeface="Arial" charset="0"/>
              <a:cs typeface="Arial" charset="0"/>
            </a:endParaRPr>
          </a:p>
          <a:p>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 </a:t>
            </a:r>
            <a:r>
              <a:rPr lang="en-US" altLang="en-US" sz="2400" baseline="-25000" dirty="0" smtClean="0">
                <a:latin typeface="Arial" charset="0"/>
                <a:cs typeface="Arial" charset="0"/>
              </a:rPr>
              <a:t>		</a:t>
            </a:r>
            <a:r>
              <a:rPr lang="en-US" altLang="en-US" sz="2400" dirty="0" smtClean="0">
                <a:latin typeface="Arial" charset="0"/>
                <a:cs typeface="Arial" charset="0"/>
              </a:rPr>
              <a:t>= 30 ( </a:t>
            </a:r>
            <a:r>
              <a:rPr lang="en-US" altLang="en-US" sz="2800" dirty="0" smtClean="0">
                <a:solidFill>
                  <a:srgbClr val="FFFF00"/>
                </a:solidFill>
                <a:latin typeface="Arial" panose="020B0604020202020204" pitchFamily="34" charset="0"/>
                <a:cs typeface="Arial" panose="020B0604020202020204" pitchFamily="34" charset="0"/>
              </a:rPr>
              <a:t>↑</a:t>
            </a:r>
            <a:r>
              <a:rPr lang="en-US" altLang="en-US" sz="2400" dirty="0" smtClean="0">
                <a:solidFill>
                  <a:srgbClr val="FFFF00"/>
                </a:solidFill>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 Metabolic alkalosis</a:t>
            </a:r>
          </a:p>
          <a:p>
            <a:r>
              <a:rPr lang="en-US" altLang="en-US" sz="2400" dirty="0" smtClean="0">
                <a:latin typeface="Arial" panose="020B0604020202020204" pitchFamily="34" charset="0"/>
                <a:cs typeface="Arial" panose="020B0604020202020204" pitchFamily="34" charset="0"/>
              </a:rPr>
              <a:t>Expected </a:t>
            </a:r>
            <a:r>
              <a:rPr lang="en-US" altLang="en-US" sz="2400" dirty="0" smtClean="0">
                <a:latin typeface="Arial" charset="0"/>
                <a:cs typeface="Arial" charset="0"/>
              </a:rPr>
              <a:t>PaCO</a:t>
            </a:r>
            <a:r>
              <a:rPr lang="en-US" altLang="en-US" sz="2400" baseline="-25000" dirty="0" smtClean="0">
                <a:latin typeface="Arial" charset="0"/>
                <a:cs typeface="Arial" charset="0"/>
              </a:rPr>
              <a:t>2</a:t>
            </a:r>
            <a:r>
              <a:rPr lang="en-US" sz="2400" dirty="0" smtClean="0">
                <a:latin typeface="Arial" pitchFamily="34" charset="0"/>
                <a:cs typeface="Arial" pitchFamily="34" charset="0"/>
              </a:rPr>
              <a:t> 	= Rule 2 / 1</a:t>
            </a:r>
            <a:endParaRPr lang="en-US" altLang="en-US" sz="2400" dirty="0" smtClean="0">
              <a:latin typeface="Arial" panose="020B0604020202020204" pitchFamily="34" charset="0"/>
              <a:cs typeface="Arial" panose="020B0604020202020204" pitchFamily="34" charset="0"/>
            </a:endParaRPr>
          </a:p>
          <a:p>
            <a:pPr>
              <a:buNone/>
            </a:pPr>
            <a:r>
              <a:rPr lang="en-US" altLang="en-US" sz="2400" dirty="0" smtClean="0">
                <a:latin typeface="Arial" panose="020B0604020202020204" pitchFamily="34" charset="0"/>
                <a:cs typeface="Arial" panose="020B0604020202020204" pitchFamily="34" charset="0"/>
              </a:rPr>
              <a:t>				= 40 + 3</a:t>
            </a:r>
            <a:endParaRPr lang="en-US" altLang="en-US" sz="2400" dirty="0" smtClean="0">
              <a:latin typeface="Arial" charset="0"/>
              <a:ea typeface="ＭＳ Ｐゴシック" pitchFamily="34" charset="-128"/>
              <a:cs typeface="Arial" charset="0"/>
            </a:endParaRPr>
          </a:p>
          <a:p>
            <a:pPr>
              <a:buNone/>
            </a:pPr>
            <a:r>
              <a:rPr lang="en-US" altLang="en-US" sz="2400" dirty="0" smtClean="0">
                <a:latin typeface="Arial" charset="0"/>
                <a:ea typeface="ＭＳ Ｐゴシック" pitchFamily="34" charset="-128"/>
                <a:cs typeface="Arial" charset="0"/>
              </a:rPr>
              <a:t> 				= 43</a:t>
            </a:r>
            <a:endParaRPr lang="en-US" altLang="en-US" sz="2400" dirty="0" smtClean="0">
              <a:latin typeface="Arial" panose="020B0604020202020204" pitchFamily="34" charset="0"/>
              <a:cs typeface="Arial" panose="020B0604020202020204" pitchFamily="34" charset="0"/>
            </a:endParaRPr>
          </a:p>
          <a:p>
            <a:pPr>
              <a:buNone/>
            </a:pPr>
            <a:r>
              <a:rPr lang="en-US" altLang="en-US" sz="2400" dirty="0" smtClean="0">
                <a:latin typeface="Arial" panose="020B0604020202020204" pitchFamily="34" charset="0"/>
                <a:cs typeface="Arial" panose="020B0604020202020204" pitchFamily="34" charset="0"/>
              </a:rPr>
              <a:t>Patient’s </a:t>
            </a:r>
            <a:r>
              <a:rPr lang="en-US" altLang="en-US" sz="2400" dirty="0" smtClean="0">
                <a:latin typeface="Arial" charset="0"/>
                <a:cs typeface="Arial" charset="0"/>
              </a:rPr>
              <a:t>PaCO</a:t>
            </a:r>
            <a:r>
              <a:rPr lang="en-US" altLang="en-US" sz="2400" baseline="-25000" dirty="0" smtClean="0">
                <a:latin typeface="Arial" charset="0"/>
                <a:cs typeface="Arial" charset="0"/>
              </a:rPr>
              <a:t>2 </a:t>
            </a:r>
            <a:r>
              <a:rPr lang="en-US" altLang="en-US" sz="2400" dirty="0" smtClean="0">
                <a:latin typeface="Arial" charset="0"/>
                <a:cs typeface="Arial" charset="0"/>
              </a:rPr>
              <a:t> 	= 44</a:t>
            </a:r>
            <a:endParaRPr lang="en-US" altLang="en-US" sz="2400" dirty="0" smtClean="0">
              <a:latin typeface="Arial" panose="020B0604020202020204" pitchFamily="34" charset="0"/>
              <a:cs typeface="Arial" panose="020B0604020202020204" pitchFamily="34" charset="0"/>
            </a:endParaRPr>
          </a:p>
          <a:p>
            <a:pPr>
              <a:buNone/>
            </a:pPr>
            <a:r>
              <a:rPr lang="en-US" altLang="en-US" sz="2400" b="1" dirty="0" smtClean="0">
                <a:solidFill>
                  <a:srgbClr val="FFFF00"/>
                </a:solidFill>
                <a:latin typeface="Arial" panose="020B0604020202020204" pitchFamily="34" charset="0"/>
                <a:cs typeface="Arial" panose="020B0604020202020204" pitchFamily="34" charset="0"/>
              </a:rPr>
              <a:t>Diagnosis		= Metabolic alkalosis with partial compensation</a:t>
            </a:r>
            <a:endParaRPr lang="en-US" sz="24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226996"/>
          </a:xfrm>
        </p:spPr>
        <p:txBody>
          <a:bodyPr>
            <a:normAutofit/>
          </a:bodyPr>
          <a:lstStyle/>
          <a:p>
            <a:r>
              <a:rPr lang="en-US" sz="6000" dirty="0" smtClean="0">
                <a:solidFill>
                  <a:srgbClr val="FFFF00"/>
                </a:solidFill>
                <a:latin typeface="Arial" pitchFamily="34" charset="0"/>
                <a:cs typeface="Arial" pitchFamily="34" charset="0"/>
              </a:rPr>
              <a:t>Ex  03</a:t>
            </a:r>
            <a:endParaRPr lang="en-US" sz="6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gb2c0f55f13_0_61"/>
          <p:cNvPicPr preferRelativeResize="0"/>
          <p:nvPr/>
        </p:nvPicPr>
        <p:blipFill>
          <a:blip r:embed="rId3">
            <a:alphaModFix/>
          </a:blip>
          <a:stretch>
            <a:fillRect/>
          </a:stretch>
        </p:blipFill>
        <p:spPr>
          <a:xfrm>
            <a:off x="1528749" y="-1"/>
            <a:ext cx="9019725" cy="6771851"/>
          </a:xfrm>
          <a:prstGeom prst="rect">
            <a:avLst/>
          </a:prstGeom>
          <a:noFill/>
          <a:ln>
            <a:noFill/>
          </a:ln>
        </p:spPr>
      </p:pic>
      <p:sp>
        <p:nvSpPr>
          <p:cNvPr id="475" name="Google Shape;475;gb2c0f55f13_0_61"/>
          <p:cNvSpPr txBox="1"/>
          <p:nvPr/>
        </p:nvSpPr>
        <p:spPr>
          <a:xfrm>
            <a:off x="6335050" y="5109875"/>
            <a:ext cx="3750300" cy="7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ckwell"/>
              <a:ea typeface="Rockwell"/>
              <a:cs typeface="Rockwell"/>
              <a:sym typeface="Rockwell"/>
            </a:endParaRPr>
          </a:p>
        </p:txBody>
      </p:sp>
      <p:sp>
        <p:nvSpPr>
          <p:cNvPr id="476" name="Google Shape;476;gb2c0f55f13_0_61"/>
          <p:cNvSpPr/>
          <p:nvPr/>
        </p:nvSpPr>
        <p:spPr>
          <a:xfrm>
            <a:off x="6335050" y="5080000"/>
            <a:ext cx="3750300" cy="807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gb2c0f55f13_0_70"/>
          <p:cNvPicPr preferRelativeResize="0"/>
          <p:nvPr/>
        </p:nvPicPr>
        <p:blipFill>
          <a:blip r:embed="rId3">
            <a:alphaModFix/>
          </a:blip>
          <a:stretch>
            <a:fillRect/>
          </a:stretch>
        </p:blipFill>
        <p:spPr>
          <a:xfrm>
            <a:off x="1519021" y="-1"/>
            <a:ext cx="9019725" cy="6771851"/>
          </a:xfrm>
          <a:prstGeom prst="rect">
            <a:avLst/>
          </a:prstGeom>
          <a:noFill/>
          <a:ln>
            <a:noFill/>
          </a:ln>
        </p:spPr>
      </p:pic>
      <p:sp>
        <p:nvSpPr>
          <p:cNvPr id="483" name="Google Shape;483;gb2c0f55f13_0_70"/>
          <p:cNvSpPr txBox="1"/>
          <p:nvPr/>
        </p:nvSpPr>
        <p:spPr>
          <a:xfrm>
            <a:off x="6335050" y="5109875"/>
            <a:ext cx="3750300" cy="7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ckwell"/>
              <a:ea typeface="Rockwell"/>
              <a:cs typeface="Rockwell"/>
              <a:sym typeface="Rockwe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47473"/>
            <a:ext cx="10353761" cy="817124"/>
          </a:xfrm>
        </p:spPr>
        <p:txBody>
          <a:bodyPr>
            <a:normAutofit/>
          </a:bodyPr>
          <a:lstStyle/>
          <a:p>
            <a:r>
              <a:rPr lang="en-US" altLang="en-US" sz="3200" dirty="0" smtClean="0">
                <a:solidFill>
                  <a:srgbClr val="FFFF00"/>
                </a:solidFill>
                <a:latin typeface="Arial" charset="0"/>
                <a:cs typeface="Arial" charset="0"/>
              </a:rPr>
              <a:t>Normal Acid base Balance</a:t>
            </a:r>
            <a:endParaRPr lang="en-US" sz="3200" dirty="0">
              <a:solidFill>
                <a:srgbClr val="FFFF00"/>
              </a:solidFill>
            </a:endParaRPr>
          </a:p>
        </p:txBody>
      </p:sp>
      <p:pic>
        <p:nvPicPr>
          <p:cNvPr id="4" name="Picture 2" descr="H:\DCIM\100MEDIA\IMAG4488.jpg"/>
          <p:cNvPicPr>
            <a:picLocks noGrp="1" noChangeAspect="1" noChangeArrowheads="1"/>
          </p:cNvPicPr>
          <p:nvPr>
            <p:ph idx="1"/>
          </p:nvPr>
        </p:nvPicPr>
        <p:blipFill>
          <a:blip r:embed="rId2"/>
          <a:srcRect/>
          <a:stretch>
            <a:fillRect/>
          </a:stretch>
        </p:blipFill>
        <p:spPr>
          <a:xfrm>
            <a:off x="836579" y="1702340"/>
            <a:ext cx="10554510" cy="4795737"/>
          </a:xfrm>
          <a:ln w="38100">
            <a:solidFill>
              <a:srgbClr val="FF0066"/>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924128"/>
            <a:ext cx="10353762" cy="5457216"/>
          </a:xfrm>
        </p:spPr>
        <p:txBody>
          <a:bodyPr>
            <a:normAutofit/>
          </a:bodyPr>
          <a:lstStyle/>
          <a:p>
            <a:r>
              <a:rPr lang="en-US" sz="2400" dirty="0" smtClean="0">
                <a:latin typeface="Arial" pitchFamily="34" charset="0"/>
                <a:cs typeface="Arial" pitchFamily="34" charset="0"/>
              </a:rPr>
              <a:t>pH 			= 7.52 ( </a:t>
            </a:r>
            <a:r>
              <a:rPr lang="en-US" altLang="en-US" sz="2800" dirty="0" smtClean="0">
                <a:solidFill>
                  <a:srgbClr val="FFFF00"/>
                </a:solidFill>
                <a:latin typeface="Arial" panose="020B0604020202020204" pitchFamily="34" charset="0"/>
                <a:cs typeface="Arial" panose="020B0604020202020204" pitchFamily="34" charset="0"/>
              </a:rPr>
              <a:t>↑</a:t>
            </a:r>
            <a:r>
              <a:rPr lang="en-US" altLang="en-US" sz="2400" dirty="0" smtClean="0">
                <a:latin typeface="Arial" panose="020B0604020202020204" pitchFamily="34" charset="0"/>
                <a:cs typeface="Arial" panose="020B0604020202020204" pitchFamily="34" charset="0"/>
              </a:rPr>
              <a:t> )	</a:t>
            </a:r>
            <a:r>
              <a:rPr lang="en-US" sz="2400" dirty="0" smtClean="0">
                <a:latin typeface="Arial" pitchFamily="34" charset="0"/>
                <a:cs typeface="Arial" pitchFamily="34" charset="0"/>
              </a:rPr>
              <a:t>: Alkalosis</a:t>
            </a:r>
            <a:endParaRPr lang="en-US" altLang="en-US" sz="2400" dirty="0" smtClean="0">
              <a:latin typeface="Arial" charset="0"/>
              <a:cs typeface="Arial" charset="0"/>
            </a:endParaRPr>
          </a:p>
          <a:p>
            <a:r>
              <a:rPr lang="en-US" altLang="en-US" sz="2400" dirty="0" smtClean="0">
                <a:latin typeface="Arial" charset="0"/>
                <a:cs typeface="Arial" charset="0"/>
              </a:rPr>
              <a:t> PaCO</a:t>
            </a:r>
            <a:r>
              <a:rPr lang="en-US" altLang="en-US" sz="2400" baseline="-25000" dirty="0" smtClean="0">
                <a:latin typeface="Arial" charset="0"/>
                <a:cs typeface="Arial" charset="0"/>
              </a:rPr>
              <a:t>2		</a:t>
            </a:r>
            <a:r>
              <a:rPr lang="en-US" altLang="en-US" sz="2400" dirty="0" smtClean="0">
                <a:latin typeface="Arial" charset="0"/>
                <a:cs typeface="Arial" charset="0"/>
              </a:rPr>
              <a:t>= 30 ( </a:t>
            </a:r>
            <a:r>
              <a:rPr lang="en-US" altLang="en-US" sz="2800" dirty="0" smtClean="0">
                <a:solidFill>
                  <a:srgbClr val="FFFF00"/>
                </a:solidFill>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	: Respiratory Alkalosis</a:t>
            </a:r>
          </a:p>
          <a:p>
            <a:r>
              <a:rPr lang="en-US" altLang="en-US" sz="2400" dirty="0" smtClean="0">
                <a:latin typeface="Arial" panose="020B0604020202020204" pitchFamily="34" charset="0"/>
                <a:cs typeface="Arial" panose="020B0604020202020204" pitchFamily="34" charset="0"/>
              </a:rPr>
              <a:t>Expected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  Rule 2 / 10</a:t>
            </a:r>
          </a:p>
          <a:p>
            <a:pPr>
              <a:buNone/>
            </a:pPr>
            <a:r>
              <a:rPr lang="en-US" altLang="en-US" sz="2400" dirty="0" smtClean="0">
                <a:latin typeface="Arial" panose="020B0604020202020204" pitchFamily="34" charset="0"/>
                <a:cs typeface="Arial" panose="020B0604020202020204" pitchFamily="34" charset="0"/>
              </a:rPr>
              <a:t>				= 24 - 2</a:t>
            </a:r>
          </a:p>
          <a:p>
            <a:pPr>
              <a:buNone/>
            </a:pPr>
            <a:r>
              <a:rPr lang="en-US" altLang="en-US" sz="2400" dirty="0" smtClean="0">
                <a:latin typeface="Arial" panose="020B0604020202020204" pitchFamily="34" charset="0"/>
                <a:cs typeface="Arial" panose="020B0604020202020204" pitchFamily="34" charset="0"/>
              </a:rPr>
              <a:t>				= 22</a:t>
            </a:r>
          </a:p>
          <a:p>
            <a:pPr>
              <a:buNone/>
            </a:pPr>
            <a:r>
              <a:rPr lang="en-US" altLang="en-US" sz="2400" dirty="0" smtClean="0">
                <a:latin typeface="Arial" panose="020B0604020202020204" pitchFamily="34" charset="0"/>
                <a:cs typeface="Arial" panose="020B0604020202020204" pitchFamily="34" charset="0"/>
              </a:rPr>
              <a:t>Patient’s </a:t>
            </a:r>
            <a:r>
              <a:rPr lang="en-US" sz="2400" dirty="0" smtClean="0">
                <a:latin typeface="Arial" pitchFamily="34" charset="0"/>
                <a:cs typeface="Arial" pitchFamily="34" charset="0"/>
              </a:rPr>
              <a:t>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r>
              <a:rPr lang="en-US" sz="2400" dirty="0" smtClean="0">
                <a:latin typeface="Arial" pitchFamily="34" charset="0"/>
                <a:cs typeface="Arial" pitchFamily="34" charset="0"/>
              </a:rPr>
              <a:t> 	= 22</a:t>
            </a:r>
            <a:endParaRPr lang="en-US" altLang="en-US" sz="2400" dirty="0" smtClean="0">
              <a:latin typeface="Arial" panose="020B0604020202020204" pitchFamily="34" charset="0"/>
              <a:cs typeface="Arial" panose="020B0604020202020204" pitchFamily="34" charset="0"/>
            </a:endParaRPr>
          </a:p>
          <a:p>
            <a:pPr>
              <a:buNone/>
            </a:pPr>
            <a:r>
              <a:rPr lang="en-US" altLang="en-US" sz="2400" b="1" dirty="0" smtClean="0">
                <a:solidFill>
                  <a:srgbClr val="FFFF00"/>
                </a:solidFill>
                <a:latin typeface="Arial" panose="020B0604020202020204" pitchFamily="34" charset="0"/>
                <a:cs typeface="Arial" panose="020B0604020202020204" pitchFamily="34" charset="0"/>
              </a:rPr>
              <a:t>Diagnosis		= Acute Respiratory alkalosis Uncompensated</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129719"/>
          </a:xfrm>
        </p:spPr>
        <p:txBody>
          <a:bodyPr>
            <a:normAutofit/>
          </a:bodyPr>
          <a:lstStyle/>
          <a:p>
            <a:r>
              <a:rPr lang="en-US" sz="6000" dirty="0" smtClean="0">
                <a:solidFill>
                  <a:srgbClr val="FFFF00"/>
                </a:solidFill>
                <a:latin typeface="Arial" pitchFamily="34" charset="0"/>
                <a:cs typeface="Arial" pitchFamily="34" charset="0"/>
              </a:rPr>
              <a:t>Ex  04</a:t>
            </a:r>
            <a:endParaRPr lang="en-US" sz="6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pic>
        <p:nvPicPr>
          <p:cNvPr id="467" name="Google Shape;467;gb2c0f55f13_0_78"/>
          <p:cNvPicPr preferRelativeResize="0"/>
          <p:nvPr/>
        </p:nvPicPr>
        <p:blipFill rotWithShape="1">
          <a:blip r:embed="rId3">
            <a:alphaModFix/>
          </a:blip>
          <a:srcRect b="6924"/>
          <a:stretch/>
        </p:blipFill>
        <p:spPr>
          <a:xfrm>
            <a:off x="2256974" y="622875"/>
            <a:ext cx="7141026" cy="4192650"/>
          </a:xfrm>
          <a:prstGeom prst="rect">
            <a:avLst/>
          </a:prstGeom>
          <a:noFill/>
          <a:ln>
            <a:noFill/>
          </a:ln>
        </p:spPr>
      </p:pic>
      <p:sp>
        <p:nvSpPr>
          <p:cNvPr id="468" name="Google Shape;468;gb2c0f55f13_0_78"/>
          <p:cNvSpPr txBox="1"/>
          <p:nvPr/>
        </p:nvSpPr>
        <p:spPr>
          <a:xfrm>
            <a:off x="1089498" y="5184600"/>
            <a:ext cx="9182911" cy="10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rgbClr val="FFFF00"/>
                </a:solidFill>
                <a:latin typeface="Arial" pitchFamily="34" charset="0"/>
                <a:ea typeface="Rockwell"/>
                <a:cs typeface="Arial" pitchFamily="34" charset="0"/>
                <a:sym typeface="Rockwell"/>
              </a:rPr>
              <a:t>    Chronic Respiratory </a:t>
            </a:r>
            <a:r>
              <a:rPr lang="en-US" sz="2400" b="1" dirty="0">
                <a:solidFill>
                  <a:srgbClr val="FFFF00"/>
                </a:solidFill>
                <a:latin typeface="Arial" pitchFamily="34" charset="0"/>
                <a:ea typeface="Rockwell"/>
                <a:cs typeface="Arial" pitchFamily="34" charset="0"/>
                <a:sym typeface="Rockwell"/>
              </a:rPr>
              <a:t>Alkalosis with </a:t>
            </a:r>
            <a:r>
              <a:rPr lang="en-US" sz="2400" b="1" dirty="0" smtClean="0">
                <a:solidFill>
                  <a:srgbClr val="FFFF00"/>
                </a:solidFill>
                <a:latin typeface="Arial" pitchFamily="34" charset="0"/>
                <a:ea typeface="Rockwell"/>
                <a:cs typeface="Arial" pitchFamily="34" charset="0"/>
                <a:sym typeface="Rockwell"/>
              </a:rPr>
              <a:t>maximal </a:t>
            </a:r>
            <a:r>
              <a:rPr lang="en-US" sz="2400" b="1" dirty="0">
                <a:solidFill>
                  <a:srgbClr val="FFFF00"/>
                </a:solidFill>
                <a:latin typeface="Arial" pitchFamily="34" charset="0"/>
                <a:ea typeface="Rockwell"/>
                <a:cs typeface="Arial" pitchFamily="34" charset="0"/>
                <a:sym typeface="Rockwell"/>
              </a:rPr>
              <a:t>compensation</a:t>
            </a:r>
            <a:endParaRPr sz="2400" b="1">
              <a:solidFill>
                <a:srgbClr val="FFFF00"/>
              </a:solidFill>
              <a:latin typeface="Arial" pitchFamily="34" charset="0"/>
              <a:ea typeface="Rockwell"/>
              <a:cs typeface="Arial" pitchFamily="34" charset="0"/>
              <a:sym typeface="Rockwe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 calcmode="lin" valueType="num">
                                      <p:cBhvr additive="base">
                                        <p:cTn id="7" dur="1000"/>
                                        <p:tgtEl>
                                          <p:spTgt spid="4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217268"/>
          </a:xfrm>
        </p:spPr>
        <p:txBody>
          <a:bodyPr>
            <a:normAutofit/>
          </a:bodyPr>
          <a:lstStyle/>
          <a:p>
            <a:r>
              <a:rPr lang="en-US" sz="6000" dirty="0" smtClean="0">
                <a:solidFill>
                  <a:srgbClr val="FFFF00"/>
                </a:solidFill>
                <a:latin typeface="Arial" pitchFamily="34" charset="0"/>
                <a:cs typeface="Arial" pitchFamily="34" charset="0"/>
              </a:rPr>
              <a:t>Ex  05</a:t>
            </a:r>
            <a:endParaRPr lang="en-US" sz="6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aa04f8932c_0_0"/>
          <p:cNvSpPr txBox="1">
            <a:spLocks noGrp="1"/>
          </p:cNvSpPr>
          <p:nvPr>
            <p:ph type="body" idx="1"/>
          </p:nvPr>
        </p:nvSpPr>
        <p:spPr>
          <a:xfrm>
            <a:off x="6933100" y="866600"/>
            <a:ext cx="1777500" cy="537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Chronic</a:t>
            </a:r>
            <a:endParaRPr b="1">
              <a:solidFill>
                <a:srgbClr val="FFFF00"/>
              </a:solidFill>
            </a:endParaRPr>
          </a:p>
        </p:txBody>
      </p:sp>
      <p:pic>
        <p:nvPicPr>
          <p:cNvPr id="490" name="Google Shape;490;gaa04f8932c_0_0"/>
          <p:cNvPicPr preferRelativeResize="0"/>
          <p:nvPr/>
        </p:nvPicPr>
        <p:blipFill>
          <a:blip r:embed="rId3">
            <a:alphaModFix/>
          </a:blip>
          <a:stretch>
            <a:fillRect/>
          </a:stretch>
        </p:blipFill>
        <p:spPr>
          <a:xfrm>
            <a:off x="162128" y="76200"/>
            <a:ext cx="4633645" cy="6705600"/>
          </a:xfrm>
          <a:prstGeom prst="rect">
            <a:avLst/>
          </a:prstGeom>
          <a:noFill/>
          <a:ln>
            <a:noFill/>
          </a:ln>
        </p:spPr>
      </p:pic>
      <p:sp>
        <p:nvSpPr>
          <p:cNvPr id="491" name="Google Shape;491;gaa04f8932c_0_0"/>
          <p:cNvSpPr txBox="1">
            <a:spLocks noGrp="1"/>
          </p:cNvSpPr>
          <p:nvPr>
            <p:ph type="body" idx="1"/>
          </p:nvPr>
        </p:nvSpPr>
        <p:spPr>
          <a:xfrm>
            <a:off x="6992875" y="2374200"/>
            <a:ext cx="2240700" cy="738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Alkalosis </a:t>
            </a:r>
            <a:endParaRPr b="1">
              <a:solidFill>
                <a:srgbClr val="FFFF00"/>
              </a:solidFill>
            </a:endParaRPr>
          </a:p>
        </p:txBody>
      </p:sp>
      <p:sp>
        <p:nvSpPr>
          <p:cNvPr id="492" name="Google Shape;492;gaa04f8932c_0_0"/>
          <p:cNvSpPr txBox="1">
            <a:spLocks noGrp="1"/>
          </p:cNvSpPr>
          <p:nvPr>
            <p:ph type="body" idx="1"/>
          </p:nvPr>
        </p:nvSpPr>
        <p:spPr>
          <a:xfrm>
            <a:off x="6992875" y="3059700"/>
            <a:ext cx="4089000" cy="738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with maximal compensation</a:t>
            </a:r>
            <a:endParaRPr b="1">
              <a:solidFill>
                <a:srgbClr val="FFFF00"/>
              </a:solidFill>
            </a:endParaRPr>
          </a:p>
        </p:txBody>
      </p:sp>
      <p:sp>
        <p:nvSpPr>
          <p:cNvPr id="493" name="Google Shape;493;gaa04f8932c_0_0"/>
          <p:cNvSpPr txBox="1">
            <a:spLocks noGrp="1"/>
          </p:cNvSpPr>
          <p:nvPr>
            <p:ph type="body" idx="1"/>
          </p:nvPr>
        </p:nvSpPr>
        <p:spPr>
          <a:xfrm>
            <a:off x="6933100" y="1621063"/>
            <a:ext cx="2169300" cy="656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Respiratory </a:t>
            </a:r>
            <a:endParaRPr b="1">
              <a:solidFill>
                <a:srgbClr val="FFFF00"/>
              </a:solidFill>
            </a:endParaRPr>
          </a:p>
        </p:txBody>
      </p:sp>
      <p:sp>
        <p:nvSpPr>
          <p:cNvPr id="494" name="Google Shape;494;gaa04f8932c_0_0"/>
          <p:cNvSpPr txBox="1"/>
          <p:nvPr/>
        </p:nvSpPr>
        <p:spPr>
          <a:xfrm>
            <a:off x="6992875" y="4004224"/>
            <a:ext cx="4243200" cy="2464669"/>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FFFFFF"/>
              </a:buClr>
              <a:buSzPts val="1200"/>
              <a:buChar char="●"/>
            </a:pPr>
            <a:r>
              <a:rPr lang="en-US" sz="1600" dirty="0">
                <a:solidFill>
                  <a:srgbClr val="FFFFFF"/>
                </a:solidFill>
              </a:rPr>
              <a:t>Heart attack.</a:t>
            </a:r>
            <a:endParaRPr sz="1600">
              <a:solidFill>
                <a:srgbClr val="FFFFFF"/>
              </a:solidFill>
            </a:endParaRPr>
          </a:p>
          <a:p>
            <a:pPr marL="457200" lvl="0" indent="-304800" algn="l" rtl="0">
              <a:lnSpc>
                <a:spcPct val="115000"/>
              </a:lnSpc>
              <a:spcBef>
                <a:spcPts val="0"/>
              </a:spcBef>
              <a:spcAft>
                <a:spcPts val="0"/>
              </a:spcAft>
              <a:buClr>
                <a:srgbClr val="FFFFFF"/>
              </a:buClr>
              <a:buSzPts val="1200"/>
              <a:buChar char="●"/>
            </a:pPr>
            <a:r>
              <a:rPr lang="en-US" sz="1600" dirty="0">
                <a:solidFill>
                  <a:srgbClr val="FFFFFF"/>
                </a:solidFill>
              </a:rPr>
              <a:t>Pain.</a:t>
            </a:r>
            <a:endParaRPr sz="1600">
              <a:solidFill>
                <a:srgbClr val="FFFFFF"/>
              </a:solidFill>
            </a:endParaRPr>
          </a:p>
          <a:p>
            <a:pPr marL="457200" lvl="0" indent="-304800" algn="l" rtl="0">
              <a:lnSpc>
                <a:spcPct val="115000"/>
              </a:lnSpc>
              <a:spcBef>
                <a:spcPts val="0"/>
              </a:spcBef>
              <a:spcAft>
                <a:spcPts val="0"/>
              </a:spcAft>
              <a:buClr>
                <a:srgbClr val="FFFFFF"/>
              </a:buClr>
              <a:buSzPts val="1200"/>
              <a:buChar char="●"/>
            </a:pPr>
            <a:r>
              <a:rPr lang="en-US" sz="1600" dirty="0">
                <a:solidFill>
                  <a:srgbClr val="FFFFFF"/>
                </a:solidFill>
              </a:rPr>
              <a:t>Asthma.</a:t>
            </a:r>
            <a:endParaRPr sz="1600">
              <a:solidFill>
                <a:srgbClr val="FFFFFF"/>
              </a:solidFill>
            </a:endParaRPr>
          </a:p>
          <a:p>
            <a:pPr marL="457200" lvl="0" indent="-304800" algn="l" rtl="0">
              <a:lnSpc>
                <a:spcPct val="115000"/>
              </a:lnSpc>
              <a:spcBef>
                <a:spcPts val="0"/>
              </a:spcBef>
              <a:spcAft>
                <a:spcPts val="0"/>
              </a:spcAft>
              <a:buClr>
                <a:srgbClr val="FFFFFF"/>
              </a:buClr>
              <a:buSzPts val="1200"/>
              <a:buChar char="●"/>
            </a:pPr>
            <a:r>
              <a:rPr lang="en-US" sz="1600" dirty="0">
                <a:solidFill>
                  <a:srgbClr val="FFFFFF"/>
                </a:solidFill>
              </a:rPr>
              <a:t>Fever.</a:t>
            </a:r>
            <a:endParaRPr sz="1600">
              <a:solidFill>
                <a:srgbClr val="FFFFFF"/>
              </a:solidFill>
            </a:endParaRPr>
          </a:p>
          <a:p>
            <a:pPr marL="457200" lvl="0" indent="-304800" algn="l" rtl="0">
              <a:lnSpc>
                <a:spcPct val="115000"/>
              </a:lnSpc>
              <a:spcBef>
                <a:spcPts val="0"/>
              </a:spcBef>
              <a:spcAft>
                <a:spcPts val="0"/>
              </a:spcAft>
              <a:buClr>
                <a:srgbClr val="FFFFFF"/>
              </a:buClr>
              <a:buSzPts val="1200"/>
              <a:buChar char="●"/>
            </a:pPr>
            <a:r>
              <a:rPr lang="en-US" sz="1600" b="1" dirty="0">
                <a:solidFill>
                  <a:srgbClr val="FFFFFF"/>
                </a:solidFill>
              </a:rPr>
              <a:t>COPD</a:t>
            </a:r>
            <a:endParaRPr sz="1600">
              <a:solidFill>
                <a:srgbClr val="FFFFFF"/>
              </a:solidFill>
            </a:endParaRPr>
          </a:p>
          <a:p>
            <a:pPr marL="457200" lvl="0" indent="-304800" algn="l" rtl="0">
              <a:lnSpc>
                <a:spcPct val="115000"/>
              </a:lnSpc>
              <a:spcBef>
                <a:spcPts val="0"/>
              </a:spcBef>
              <a:spcAft>
                <a:spcPts val="0"/>
              </a:spcAft>
              <a:buClr>
                <a:srgbClr val="FFFFFF"/>
              </a:buClr>
              <a:buSzPts val="1200"/>
              <a:buChar char="●"/>
            </a:pPr>
            <a:r>
              <a:rPr lang="en-US" sz="1600" dirty="0">
                <a:solidFill>
                  <a:srgbClr val="FFFFFF"/>
                </a:solidFill>
              </a:rPr>
              <a:t>infection.</a:t>
            </a:r>
            <a:endParaRPr sz="1600">
              <a:solidFill>
                <a:srgbClr val="FFFFFF"/>
              </a:solidFill>
            </a:endParaRPr>
          </a:p>
          <a:p>
            <a:pPr marL="457200" lvl="0" indent="-304800" algn="l" rtl="0">
              <a:lnSpc>
                <a:spcPct val="115000"/>
              </a:lnSpc>
              <a:spcBef>
                <a:spcPts val="0"/>
              </a:spcBef>
              <a:spcAft>
                <a:spcPts val="0"/>
              </a:spcAft>
              <a:buClr>
                <a:srgbClr val="FFFFFF"/>
              </a:buClr>
              <a:buSzPts val="1200"/>
              <a:buChar char="●"/>
            </a:pPr>
            <a:r>
              <a:rPr lang="en-US" sz="1600" b="1" dirty="0">
                <a:solidFill>
                  <a:srgbClr val="FFFFFF"/>
                </a:solidFill>
              </a:rPr>
              <a:t>Pulmonary</a:t>
            </a:r>
            <a:r>
              <a:rPr lang="en-US" sz="1600" dirty="0">
                <a:solidFill>
                  <a:srgbClr val="FFFFFF"/>
                </a:solidFill>
              </a:rPr>
              <a:t> embolism.</a:t>
            </a:r>
            <a:endParaRPr sz="1600">
              <a:solidFill>
                <a:srgbClr val="FFFFFF"/>
              </a:solidFill>
            </a:endParaRPr>
          </a:p>
          <a:p>
            <a:pPr marL="0" lvl="0" indent="0" algn="l" rtl="0">
              <a:spcBef>
                <a:spcPts val="300"/>
              </a:spcBef>
              <a:spcAft>
                <a:spcPts val="0"/>
              </a:spcAft>
              <a:buNone/>
            </a:pPr>
            <a:endParaRPr sz="1600">
              <a:solidFill>
                <a:srgbClr val="FFFFFF"/>
              </a:solidFill>
              <a:latin typeface="Rockwell"/>
              <a:ea typeface="Rockwell"/>
              <a:cs typeface="Rockwell"/>
              <a:sym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 calcmode="lin" valueType="num">
                                      <p:cBhvr additive="base">
                                        <p:cTn id="7" dur="1000"/>
                                        <p:tgtEl>
                                          <p:spTgt spid="49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93"/>
                                        </p:tgtEl>
                                        <p:attrNameLst>
                                          <p:attrName>style.visibility</p:attrName>
                                        </p:attrNameLst>
                                      </p:cBhvr>
                                      <p:to>
                                        <p:strVal val="visible"/>
                                      </p:to>
                                    </p:set>
                                    <p:anim calcmode="lin" valueType="num">
                                      <p:cBhvr additive="base">
                                        <p:cTn id="12" dur="1000"/>
                                        <p:tgtEl>
                                          <p:spTgt spid="49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9"/>
                                        </p:tgtEl>
                                        <p:attrNameLst>
                                          <p:attrName>style.visibility</p:attrName>
                                        </p:attrNameLst>
                                      </p:cBhvr>
                                      <p:to>
                                        <p:strVal val="visible"/>
                                      </p:to>
                                    </p:set>
                                    <p:animEffect transition="in" filter="fade">
                                      <p:cBhvr>
                                        <p:cTn id="17" dur="1000"/>
                                        <p:tgtEl>
                                          <p:spTgt spid="48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92"/>
                                        </p:tgtEl>
                                        <p:attrNameLst>
                                          <p:attrName>style.visibility</p:attrName>
                                        </p:attrNameLst>
                                      </p:cBhvr>
                                      <p:to>
                                        <p:strVal val="visible"/>
                                      </p:to>
                                    </p:set>
                                    <p:anim calcmode="lin" valueType="num">
                                      <p:cBhvr additive="base">
                                        <p:cTn id="22" dur="1000"/>
                                        <p:tgtEl>
                                          <p:spTgt spid="492"/>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94"/>
                                        </p:tgtEl>
                                        <p:attrNameLst>
                                          <p:attrName>style.visibility</p:attrName>
                                        </p:attrNameLst>
                                      </p:cBhvr>
                                      <p:to>
                                        <p:strVal val="visible"/>
                                      </p:to>
                                    </p:set>
                                    <p:anim calcmode="lin" valueType="num">
                                      <p:cBhvr additive="base">
                                        <p:cTn id="27" dur="1000"/>
                                        <p:tgtEl>
                                          <p:spTgt spid="4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913795" y="1167319"/>
            <a:ext cx="7627090" cy="5690681"/>
          </a:xfrm>
        </p:spPr>
        <p:txBody>
          <a:bodyPr/>
          <a:lstStyle/>
          <a:p>
            <a:r>
              <a:rPr lang="en-US" dirty="0" smtClean="0">
                <a:latin typeface="Arial" pitchFamily="34" charset="0"/>
                <a:cs typeface="Arial" pitchFamily="34" charset="0"/>
              </a:rPr>
              <a:t>pH 			= 7.454 ( </a:t>
            </a:r>
            <a:r>
              <a:rPr lang="en-US" altLang="en-US" sz="2800" dirty="0" smtClean="0">
                <a:solidFill>
                  <a:srgbClr val="FFFF00"/>
                </a:solidFill>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	</a:t>
            </a:r>
            <a:r>
              <a:rPr lang="en-US" dirty="0" smtClean="0">
                <a:latin typeface="Arial" pitchFamily="34" charset="0"/>
                <a:cs typeface="Arial" pitchFamily="34" charset="0"/>
              </a:rPr>
              <a:t>: Alkalosis</a:t>
            </a:r>
            <a:endParaRPr lang="en-US" altLang="en-US" dirty="0" smtClean="0">
              <a:latin typeface="Arial" charset="0"/>
              <a:cs typeface="Arial" charset="0"/>
            </a:endParaRPr>
          </a:p>
          <a:p>
            <a:r>
              <a:rPr lang="en-US" altLang="en-US" dirty="0" smtClean="0">
                <a:latin typeface="Arial" charset="0"/>
                <a:cs typeface="Arial" charset="0"/>
              </a:rPr>
              <a:t> PaCO</a:t>
            </a:r>
            <a:r>
              <a:rPr lang="en-US" altLang="en-US" baseline="-25000" dirty="0" smtClean="0">
                <a:latin typeface="Arial" charset="0"/>
                <a:cs typeface="Arial" charset="0"/>
              </a:rPr>
              <a:t>2		</a:t>
            </a:r>
            <a:r>
              <a:rPr lang="en-US" altLang="en-US" dirty="0" smtClean="0">
                <a:latin typeface="Arial" charset="0"/>
                <a:cs typeface="Arial" charset="0"/>
              </a:rPr>
              <a:t>= 21.6 ( </a:t>
            </a:r>
            <a:r>
              <a:rPr lang="en-US" altLang="en-US" sz="2800" dirty="0" smtClean="0">
                <a:solidFill>
                  <a:srgbClr val="FFFF00"/>
                </a:solidFill>
                <a:latin typeface="Arial" panose="020B0604020202020204" pitchFamily="34" charset="0"/>
                <a:cs typeface="Arial" panose="020B0604020202020204" pitchFamily="34" charset="0"/>
              </a:rPr>
              <a:t>↓</a:t>
            </a:r>
            <a:r>
              <a:rPr lang="en-US" altLang="en-US" sz="2400" dirty="0" smtClean="0">
                <a:solidFill>
                  <a:srgbClr val="FFFF00"/>
                </a:solidFill>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 Respiratory Alkalosis</a:t>
            </a:r>
          </a:p>
          <a:p>
            <a:r>
              <a:rPr lang="en-US" altLang="en-US" dirty="0" smtClean="0">
                <a:latin typeface="Arial" panose="020B0604020202020204" pitchFamily="34" charset="0"/>
                <a:cs typeface="Arial" panose="020B0604020202020204" pitchFamily="34" charset="0"/>
              </a:rPr>
              <a:t>Expected </a:t>
            </a:r>
            <a:r>
              <a:rPr lang="en-US" dirty="0" smtClean="0">
                <a:latin typeface="Arial" pitchFamily="34" charset="0"/>
                <a:cs typeface="Arial" pitchFamily="34" charset="0"/>
              </a:rPr>
              <a:t>HCO</a:t>
            </a:r>
            <a:r>
              <a:rPr lang="en-US" baseline="-25000" dirty="0" smtClean="0">
                <a:latin typeface="Arial" pitchFamily="34" charset="0"/>
                <a:cs typeface="Arial" pitchFamily="34" charset="0"/>
              </a:rPr>
              <a:t>3</a:t>
            </a:r>
            <a:r>
              <a:rPr lang="en-US" baseline="30000" dirty="0" smtClean="0">
                <a:latin typeface="Arial" pitchFamily="34" charset="0"/>
                <a:cs typeface="Arial" pitchFamily="34" charset="0"/>
              </a:rPr>
              <a:t>-</a:t>
            </a:r>
            <a:r>
              <a:rPr lang="en-US" dirty="0" smtClean="0">
                <a:latin typeface="Arial" pitchFamily="34" charset="0"/>
                <a:cs typeface="Arial" pitchFamily="34" charset="0"/>
              </a:rPr>
              <a:t> 	= Rule	= 4 / 10	</a:t>
            </a:r>
          </a:p>
          <a:p>
            <a:pPr>
              <a:buNone/>
            </a:pPr>
            <a:r>
              <a:rPr lang="en-US" dirty="0" smtClean="0">
                <a:latin typeface="Arial" pitchFamily="34" charset="0"/>
                <a:cs typeface="Arial" pitchFamily="34" charset="0"/>
              </a:rPr>
              <a:t>	 			= 8 / 20</a:t>
            </a:r>
          </a:p>
          <a:p>
            <a:pPr>
              <a:buNone/>
            </a:pPr>
            <a:r>
              <a:rPr lang="en-US" dirty="0" smtClean="0">
                <a:latin typeface="Arial" pitchFamily="34" charset="0"/>
                <a:cs typeface="Arial" pitchFamily="34" charset="0"/>
              </a:rPr>
              <a:t>	 			</a:t>
            </a:r>
          </a:p>
          <a:p>
            <a:r>
              <a:rPr lang="en-US" dirty="0" smtClean="0">
                <a:latin typeface="Arial" pitchFamily="34" charset="0"/>
                <a:cs typeface="Arial" pitchFamily="34" charset="0"/>
              </a:rPr>
              <a:t> Patient’s HCO</a:t>
            </a:r>
            <a:r>
              <a:rPr lang="en-US" baseline="-25000" dirty="0" smtClean="0">
                <a:latin typeface="Arial" pitchFamily="34" charset="0"/>
                <a:cs typeface="Arial" pitchFamily="34" charset="0"/>
              </a:rPr>
              <a:t>3</a:t>
            </a:r>
            <a:r>
              <a:rPr lang="en-US" baseline="30000" dirty="0" smtClean="0">
                <a:latin typeface="Arial" pitchFamily="34" charset="0"/>
                <a:cs typeface="Arial" pitchFamily="34" charset="0"/>
              </a:rPr>
              <a:t>-</a:t>
            </a:r>
            <a:r>
              <a:rPr lang="en-US" dirty="0" smtClean="0">
                <a:latin typeface="Arial" pitchFamily="34" charset="0"/>
                <a:cs typeface="Arial" pitchFamily="34" charset="0"/>
              </a:rPr>
              <a:t> 	= 15.3 ( within expectation)</a:t>
            </a:r>
          </a:p>
          <a:p>
            <a:r>
              <a:rPr lang="en-US" dirty="0" smtClean="0">
                <a:latin typeface="Arial" pitchFamily="34" charset="0"/>
                <a:cs typeface="Arial" pitchFamily="34" charset="0"/>
              </a:rPr>
              <a:t> </a:t>
            </a:r>
            <a:r>
              <a:rPr lang="en-US" b="1" dirty="0" smtClean="0">
                <a:solidFill>
                  <a:srgbClr val="FFFF00"/>
                </a:solidFill>
                <a:latin typeface="Arial" pitchFamily="34" charset="0"/>
                <a:cs typeface="Arial" pitchFamily="34" charset="0"/>
              </a:rPr>
              <a:t>Diagnosis		= Chronic Respiratory alkalosis </a:t>
            </a:r>
          </a:p>
          <a:p>
            <a:pPr>
              <a:buNone/>
            </a:pPr>
            <a:r>
              <a:rPr lang="en-US" b="1" dirty="0" smtClean="0">
                <a:solidFill>
                  <a:srgbClr val="FFFF00"/>
                </a:solidFill>
                <a:latin typeface="Arial" pitchFamily="34" charset="0"/>
                <a:cs typeface="Arial" pitchFamily="34" charset="0"/>
              </a:rPr>
              <a:t>	        			   with maximum compensation</a:t>
            </a:r>
          </a:p>
          <a:p>
            <a:endParaRPr lang="en-US" dirty="0">
              <a:latin typeface="Arial" pitchFamily="34" charset="0"/>
              <a:cs typeface="Arial" pitchFamily="34" charset="0"/>
            </a:endParaRPr>
          </a:p>
        </p:txBody>
      </p:sp>
      <p:pic>
        <p:nvPicPr>
          <p:cNvPr id="7" name="Google Shape;490;gaa04f8932c_0_0"/>
          <p:cNvPicPr preferRelativeResize="0">
            <a:picLocks noGrp="1"/>
          </p:cNvPicPr>
          <p:nvPr>
            <p:ph sz="half" idx="2"/>
          </p:nvPr>
        </p:nvPicPr>
        <p:blipFill>
          <a:blip r:embed="rId2">
            <a:alphaModFix/>
          </a:blip>
          <a:stretch>
            <a:fillRect/>
          </a:stretch>
        </p:blipFill>
        <p:spPr>
          <a:xfrm>
            <a:off x="8871626" y="0"/>
            <a:ext cx="3200399" cy="6858000"/>
          </a:xfrm>
          <a:prstGeom prst="rect">
            <a:avLst/>
          </a:prstGeom>
          <a:noFill/>
          <a:ln>
            <a:noFill/>
          </a:ln>
        </p:spPr>
      </p:pic>
      <p:sp>
        <p:nvSpPr>
          <p:cNvPr id="6" name="Title 5"/>
          <p:cNvSpPr>
            <a:spLocks noGrp="1"/>
          </p:cNvSpPr>
          <p:nvPr>
            <p:ph type="title"/>
          </p:nvPr>
        </p:nvSpPr>
        <p:spPr>
          <a:xfrm>
            <a:off x="0" y="1"/>
            <a:ext cx="7451387" cy="924128"/>
          </a:xfrm>
        </p:spPr>
        <p:txBody>
          <a:bodyPr/>
          <a:lstStyle/>
          <a:p>
            <a:r>
              <a:rPr lang="en-US" dirty="0" smtClean="0"/>
              <a:t>Explanation</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236723"/>
          </a:xfrm>
        </p:spPr>
        <p:txBody>
          <a:bodyPr>
            <a:normAutofit/>
          </a:bodyPr>
          <a:lstStyle/>
          <a:p>
            <a:r>
              <a:rPr lang="en-US" sz="6000" dirty="0" smtClean="0">
                <a:solidFill>
                  <a:srgbClr val="FFFF00"/>
                </a:solidFill>
                <a:latin typeface="Arial" pitchFamily="34" charset="0"/>
                <a:cs typeface="Arial" pitchFamily="34" charset="0"/>
              </a:rPr>
              <a:t>Ex  06</a:t>
            </a:r>
            <a:endParaRPr lang="en-US" sz="6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gb2c0f55f13_0_85"/>
          <p:cNvPicPr preferRelativeResize="0"/>
          <p:nvPr/>
        </p:nvPicPr>
        <p:blipFill rotWithShape="1">
          <a:blip r:embed="rId3">
            <a:alphaModFix/>
          </a:blip>
          <a:srcRect b="7183"/>
          <a:stretch/>
        </p:blipFill>
        <p:spPr>
          <a:xfrm>
            <a:off x="1784670" y="1614791"/>
            <a:ext cx="7575175" cy="3866261"/>
          </a:xfrm>
          <a:prstGeom prst="rect">
            <a:avLst/>
          </a:prstGeom>
          <a:noFill/>
          <a:ln>
            <a:noFill/>
          </a:ln>
        </p:spPr>
      </p:pic>
      <p:sp>
        <p:nvSpPr>
          <p:cNvPr id="6" name="Google Shape;461;gb2c0f55f13_0_85"/>
          <p:cNvSpPr txBox="1"/>
          <p:nvPr/>
        </p:nvSpPr>
        <p:spPr>
          <a:xfrm>
            <a:off x="1342417" y="5671226"/>
            <a:ext cx="8346332" cy="9824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b="1" dirty="0" smtClean="0">
                <a:solidFill>
                  <a:srgbClr val="FFFF00"/>
                </a:solidFill>
                <a:latin typeface="Rockwell"/>
                <a:ea typeface="Rockwell"/>
                <a:cs typeface="Rockwell"/>
                <a:sym typeface="Rockwell"/>
              </a:rPr>
              <a:t> Metabolic Alkalosis Partial compensation</a:t>
            </a:r>
          </a:p>
          <a:p>
            <a:pPr marL="0" lvl="0" indent="0" algn="l" rtl="0">
              <a:spcBef>
                <a:spcPts val="0"/>
              </a:spcBef>
              <a:spcAft>
                <a:spcPts val="0"/>
              </a:spcAft>
              <a:buNone/>
            </a:pPr>
            <a:r>
              <a:rPr lang="en-US" sz="2700" b="1" dirty="0" smtClean="0">
                <a:solidFill>
                  <a:srgbClr val="FFFF00"/>
                </a:solidFill>
                <a:latin typeface="Rockwell"/>
                <a:ea typeface="Rockwell"/>
                <a:cs typeface="Rockwell"/>
                <a:sym typeface="Rockwell"/>
              </a:rPr>
              <a:t>Respiratory acidosis</a:t>
            </a:r>
            <a:endParaRPr sz="2700" b="1">
              <a:solidFill>
                <a:srgbClr val="FFFF00"/>
              </a:solidFill>
              <a:latin typeface="Rockwell"/>
              <a:ea typeface="Rockwell"/>
              <a:cs typeface="Rockwell"/>
              <a:sym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256179"/>
          </a:xfrm>
        </p:spPr>
        <p:txBody>
          <a:bodyPr>
            <a:normAutofit/>
          </a:bodyPr>
          <a:lstStyle/>
          <a:p>
            <a:r>
              <a:rPr lang="en-US" sz="6000" dirty="0" smtClean="0">
                <a:solidFill>
                  <a:srgbClr val="FFFF00"/>
                </a:solidFill>
                <a:latin typeface="Arial" pitchFamily="34" charset="0"/>
                <a:cs typeface="Arial" pitchFamily="34" charset="0"/>
              </a:rPr>
              <a:t>Ex  07</a:t>
            </a:r>
            <a:endParaRPr lang="en-US" sz="6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b2c0f55f13_0_24"/>
          <p:cNvSpPr txBox="1">
            <a:spLocks noGrp="1"/>
          </p:cNvSpPr>
          <p:nvPr>
            <p:ph type="body" idx="1"/>
          </p:nvPr>
        </p:nvSpPr>
        <p:spPr>
          <a:xfrm>
            <a:off x="730300" y="261150"/>
            <a:ext cx="2985300" cy="639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Normal anion gap</a:t>
            </a:r>
            <a:endParaRPr b="1">
              <a:solidFill>
                <a:srgbClr val="FFFF00"/>
              </a:solidFill>
            </a:endParaRPr>
          </a:p>
        </p:txBody>
      </p:sp>
      <p:pic>
        <p:nvPicPr>
          <p:cNvPr id="501" name="Google Shape;501;gb2c0f55f13_0_24"/>
          <p:cNvPicPr preferRelativeResize="0"/>
          <p:nvPr/>
        </p:nvPicPr>
        <p:blipFill>
          <a:blip r:embed="rId3">
            <a:alphaModFix/>
          </a:blip>
          <a:stretch>
            <a:fillRect/>
          </a:stretch>
        </p:blipFill>
        <p:spPr>
          <a:xfrm>
            <a:off x="7418450" y="0"/>
            <a:ext cx="4773550" cy="6720375"/>
          </a:xfrm>
          <a:prstGeom prst="rect">
            <a:avLst/>
          </a:prstGeom>
          <a:noFill/>
          <a:ln>
            <a:noFill/>
          </a:ln>
        </p:spPr>
      </p:pic>
      <p:sp>
        <p:nvSpPr>
          <p:cNvPr id="502" name="Google Shape;502;gb2c0f55f13_0_24"/>
          <p:cNvSpPr txBox="1">
            <a:spLocks noGrp="1"/>
          </p:cNvSpPr>
          <p:nvPr>
            <p:ph type="body" idx="1"/>
          </p:nvPr>
        </p:nvSpPr>
        <p:spPr>
          <a:xfrm>
            <a:off x="730300" y="1084650"/>
            <a:ext cx="2985300" cy="587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err="1">
                <a:solidFill>
                  <a:srgbClr val="FFFF00"/>
                </a:solidFill>
              </a:rPr>
              <a:t>Hyperchloraemic</a:t>
            </a:r>
            <a:endParaRPr b="1">
              <a:solidFill>
                <a:srgbClr val="FFFF00"/>
              </a:solidFill>
            </a:endParaRPr>
          </a:p>
        </p:txBody>
      </p:sp>
      <p:sp>
        <p:nvSpPr>
          <p:cNvPr id="503" name="Google Shape;503;gb2c0f55f13_0_24"/>
          <p:cNvSpPr txBox="1">
            <a:spLocks noGrp="1"/>
          </p:cNvSpPr>
          <p:nvPr>
            <p:ph type="body" idx="1"/>
          </p:nvPr>
        </p:nvSpPr>
        <p:spPr>
          <a:xfrm>
            <a:off x="730300" y="1958446"/>
            <a:ext cx="2985300" cy="639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Metabolic</a:t>
            </a:r>
            <a:endParaRPr b="1">
              <a:solidFill>
                <a:srgbClr val="FFFF00"/>
              </a:solidFill>
            </a:endParaRPr>
          </a:p>
        </p:txBody>
      </p:sp>
      <p:sp>
        <p:nvSpPr>
          <p:cNvPr id="504" name="Google Shape;504;gb2c0f55f13_0_24"/>
          <p:cNvSpPr txBox="1">
            <a:spLocks noGrp="1"/>
          </p:cNvSpPr>
          <p:nvPr>
            <p:ph type="body" idx="1"/>
          </p:nvPr>
        </p:nvSpPr>
        <p:spPr>
          <a:xfrm>
            <a:off x="730300" y="2883850"/>
            <a:ext cx="2985300" cy="587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Acidosis</a:t>
            </a:r>
            <a:endParaRPr b="1">
              <a:solidFill>
                <a:srgbClr val="FFFF00"/>
              </a:solidFill>
            </a:endParaRPr>
          </a:p>
        </p:txBody>
      </p:sp>
      <p:sp>
        <p:nvSpPr>
          <p:cNvPr id="505" name="Google Shape;505;gb2c0f55f13_0_24"/>
          <p:cNvSpPr txBox="1">
            <a:spLocks noGrp="1"/>
          </p:cNvSpPr>
          <p:nvPr>
            <p:ph type="body" idx="1"/>
          </p:nvPr>
        </p:nvSpPr>
        <p:spPr>
          <a:xfrm>
            <a:off x="730300" y="4479250"/>
            <a:ext cx="2985300" cy="773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Respiratory Alkalosis</a:t>
            </a:r>
            <a:endParaRPr b="1">
              <a:solidFill>
                <a:srgbClr val="FFFF00"/>
              </a:solidFill>
            </a:endParaRPr>
          </a:p>
        </p:txBody>
      </p:sp>
      <p:sp>
        <p:nvSpPr>
          <p:cNvPr id="506" name="Google Shape;506;gb2c0f55f13_0_24"/>
          <p:cNvSpPr txBox="1">
            <a:spLocks noGrp="1"/>
          </p:cNvSpPr>
          <p:nvPr>
            <p:ph type="body" idx="1"/>
          </p:nvPr>
        </p:nvSpPr>
        <p:spPr>
          <a:xfrm>
            <a:off x="730300" y="3655750"/>
            <a:ext cx="2985300" cy="639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Partial compensation</a:t>
            </a:r>
            <a:endParaRPr b="1">
              <a:solidFill>
                <a:srgbClr val="FFFF00"/>
              </a:solidFill>
            </a:endParaRPr>
          </a:p>
        </p:txBody>
      </p:sp>
      <p:sp>
        <p:nvSpPr>
          <p:cNvPr id="507" name="Google Shape;507;gb2c0f55f13_0_24"/>
          <p:cNvSpPr txBox="1">
            <a:spLocks noGrp="1"/>
          </p:cNvSpPr>
          <p:nvPr>
            <p:ph type="body" idx="1"/>
          </p:nvPr>
        </p:nvSpPr>
        <p:spPr>
          <a:xfrm>
            <a:off x="3480225" y="4798875"/>
            <a:ext cx="2985300" cy="19215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HCO3/PCO2=1/1</a:t>
            </a:r>
            <a:endParaRPr/>
          </a:p>
          <a:p>
            <a:pPr marL="0" lvl="0" indent="0" algn="l" rtl="0">
              <a:spcBef>
                <a:spcPts val="1000"/>
              </a:spcBef>
              <a:spcAft>
                <a:spcPts val="0"/>
              </a:spcAft>
              <a:buNone/>
            </a:pPr>
            <a:r>
              <a:rPr lang="en-US" dirty="0"/>
              <a:t>16/28</a:t>
            </a:r>
            <a:endParaRPr/>
          </a:p>
          <a:p>
            <a:pPr marL="0" lvl="0" indent="0" algn="l" rtl="0">
              <a:spcBef>
                <a:spcPts val="1000"/>
              </a:spcBef>
              <a:spcAft>
                <a:spcPts val="0"/>
              </a:spcAft>
              <a:buNone/>
            </a:pPr>
            <a:r>
              <a:rPr lang="en-US" dirty="0"/>
              <a:t>CO2 washed out more than HCO3</a:t>
            </a:r>
            <a:endParaRPr/>
          </a:p>
          <a:p>
            <a:pPr marL="0" lvl="0" indent="0" algn="l" rtl="0">
              <a:spcBef>
                <a:spcPts val="1000"/>
              </a:spcBef>
              <a:spcAft>
                <a:spcPts val="0"/>
              </a:spcAft>
              <a:buNone/>
            </a:pPr>
            <a:endParaRPr/>
          </a:p>
        </p:txBody>
      </p:sp>
      <p:sp>
        <p:nvSpPr>
          <p:cNvPr id="508" name="Google Shape;508;gb2c0f55f13_0_24"/>
          <p:cNvSpPr txBox="1"/>
          <p:nvPr/>
        </p:nvSpPr>
        <p:spPr>
          <a:xfrm>
            <a:off x="3570950" y="1389950"/>
            <a:ext cx="3526200" cy="17394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FFFFFF"/>
              </a:buClr>
              <a:buSzPts val="2000"/>
              <a:buFont typeface="Rockwell"/>
              <a:buAutoNum type="arabicPeriod"/>
            </a:pPr>
            <a:r>
              <a:rPr lang="en-US" sz="2000">
                <a:solidFill>
                  <a:srgbClr val="FFFFFF"/>
                </a:solidFill>
                <a:latin typeface="Rockwell"/>
                <a:ea typeface="Rockwell"/>
                <a:cs typeface="Rockwell"/>
                <a:sym typeface="Rockwell"/>
              </a:rPr>
              <a:t>Diarrhoea</a:t>
            </a:r>
            <a:endParaRPr sz="2000">
              <a:solidFill>
                <a:srgbClr val="FFFFFF"/>
              </a:solidFill>
              <a:latin typeface="Rockwell"/>
              <a:ea typeface="Rockwell"/>
              <a:cs typeface="Rockwell"/>
              <a:sym typeface="Rockwell"/>
            </a:endParaRPr>
          </a:p>
          <a:p>
            <a:pPr marL="457200" lvl="0" indent="-355600" algn="l" rtl="0">
              <a:spcBef>
                <a:spcPts val="0"/>
              </a:spcBef>
              <a:spcAft>
                <a:spcPts val="0"/>
              </a:spcAft>
              <a:buClr>
                <a:srgbClr val="FFFFFF"/>
              </a:buClr>
              <a:buSzPts val="2000"/>
              <a:buFont typeface="Rockwell"/>
              <a:buAutoNum type="arabicPeriod"/>
            </a:pPr>
            <a:r>
              <a:rPr lang="en-US" sz="2000">
                <a:solidFill>
                  <a:srgbClr val="FFFFFF"/>
                </a:solidFill>
                <a:latin typeface="Rockwell"/>
                <a:ea typeface="Rockwell"/>
                <a:cs typeface="Rockwell"/>
                <a:sym typeface="Rockwell"/>
              </a:rPr>
              <a:t>RTA</a:t>
            </a:r>
            <a:endParaRPr sz="2000">
              <a:solidFill>
                <a:srgbClr val="FFFFFF"/>
              </a:solidFill>
              <a:latin typeface="Rockwell"/>
              <a:ea typeface="Rockwell"/>
              <a:cs typeface="Rockwell"/>
              <a:sym typeface="Rockwell"/>
            </a:endParaRPr>
          </a:p>
          <a:p>
            <a:pPr marL="457200" lvl="0" indent="-355600" algn="l" rtl="0">
              <a:spcBef>
                <a:spcPts val="0"/>
              </a:spcBef>
              <a:spcAft>
                <a:spcPts val="0"/>
              </a:spcAft>
              <a:buClr>
                <a:srgbClr val="FFFFFF"/>
              </a:buClr>
              <a:buSzPts val="2000"/>
              <a:buFont typeface="Rockwell"/>
              <a:buAutoNum type="arabicPeriod"/>
            </a:pPr>
            <a:r>
              <a:rPr lang="en-US" sz="2000">
                <a:solidFill>
                  <a:srgbClr val="FFFFFF"/>
                </a:solidFill>
                <a:latin typeface="Rockwell"/>
                <a:ea typeface="Rockwell"/>
                <a:cs typeface="Rockwell"/>
                <a:sym typeface="Rockwell"/>
              </a:rPr>
              <a:t>iliostomy fluid loss</a:t>
            </a:r>
            <a:endParaRPr sz="2000">
              <a:solidFill>
                <a:srgbClr val="FFFFFF"/>
              </a:solidFill>
              <a:latin typeface="Rockwell"/>
              <a:ea typeface="Rockwell"/>
              <a:cs typeface="Rockwell"/>
              <a:sym typeface="Rockwell"/>
            </a:endParaRPr>
          </a:p>
          <a:p>
            <a:pPr marL="457200" lvl="0" indent="-355600" algn="l" rtl="0">
              <a:spcBef>
                <a:spcPts val="0"/>
              </a:spcBef>
              <a:spcAft>
                <a:spcPts val="0"/>
              </a:spcAft>
              <a:buClr>
                <a:srgbClr val="FFFFFF"/>
              </a:buClr>
              <a:buSzPts val="2000"/>
              <a:buFont typeface="Rockwell"/>
              <a:buAutoNum type="arabicPeriod"/>
            </a:pPr>
            <a:r>
              <a:rPr lang="en-US" sz="2000">
                <a:solidFill>
                  <a:srgbClr val="FFFFFF"/>
                </a:solidFill>
                <a:latin typeface="Rockwell"/>
                <a:ea typeface="Rockwell"/>
                <a:cs typeface="Rockwell"/>
                <a:sym typeface="Rockwell"/>
              </a:rPr>
              <a:t>Acetazolamide</a:t>
            </a:r>
            <a:endParaRPr sz="2000">
              <a:solidFill>
                <a:srgbClr val="FFFFFF"/>
              </a:solidFill>
              <a:latin typeface="Rockwell"/>
              <a:ea typeface="Rockwell"/>
              <a:cs typeface="Rockwell"/>
              <a:sym typeface="Rockwell"/>
            </a:endParaRPr>
          </a:p>
          <a:p>
            <a:pPr marL="457200" lvl="0" indent="-355600" algn="l" rtl="0">
              <a:spcBef>
                <a:spcPts val="0"/>
              </a:spcBef>
              <a:spcAft>
                <a:spcPts val="0"/>
              </a:spcAft>
              <a:buClr>
                <a:srgbClr val="FFFFFF"/>
              </a:buClr>
              <a:buSzPts val="2000"/>
              <a:buFont typeface="Rockwell"/>
              <a:buAutoNum type="arabicPeriod"/>
            </a:pPr>
            <a:r>
              <a:rPr lang="en-US" sz="2000">
                <a:solidFill>
                  <a:srgbClr val="FFFFFF"/>
                </a:solidFill>
                <a:latin typeface="Rockwell"/>
                <a:ea typeface="Rockwell"/>
                <a:cs typeface="Rockwell"/>
                <a:sym typeface="Rockwell"/>
              </a:rPr>
              <a:t>Topiramate</a:t>
            </a:r>
            <a:endParaRPr sz="2000">
              <a:solidFill>
                <a:srgbClr val="FFFFFF"/>
              </a:solidFill>
              <a:latin typeface="Rockwell"/>
              <a:ea typeface="Rockwell"/>
              <a:cs typeface="Rockwell"/>
              <a:sym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anim calcmode="lin" valueType="num">
                                      <p:cBhvr additive="base">
                                        <p:cTn id="7" dur="1000"/>
                                        <p:tgtEl>
                                          <p:spTgt spid="50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03"/>
                                        </p:tgtEl>
                                        <p:attrNameLst>
                                          <p:attrName>style.visibility</p:attrName>
                                        </p:attrNameLst>
                                      </p:cBhvr>
                                      <p:to>
                                        <p:strVal val="visible"/>
                                      </p:to>
                                    </p:set>
                                    <p:anim calcmode="lin" valueType="num">
                                      <p:cBhvr additive="base">
                                        <p:cTn id="12" dur="2800"/>
                                        <p:tgtEl>
                                          <p:spTgt spid="50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00"/>
                                        </p:tgtEl>
                                        <p:attrNameLst>
                                          <p:attrName>style.visibility</p:attrName>
                                        </p:attrNameLst>
                                      </p:cBhvr>
                                      <p:to>
                                        <p:strVal val="visible"/>
                                      </p:to>
                                    </p:set>
                                    <p:anim calcmode="lin" valueType="num">
                                      <p:cBhvr additive="base">
                                        <p:cTn id="17" dur="1000"/>
                                        <p:tgtEl>
                                          <p:spTgt spid="50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502"/>
                                        </p:tgtEl>
                                        <p:attrNameLst>
                                          <p:attrName>style.visibility</p:attrName>
                                        </p:attrNameLst>
                                      </p:cBhvr>
                                      <p:to>
                                        <p:strVal val="visible"/>
                                      </p:to>
                                    </p:set>
                                    <p:anim calcmode="lin" valueType="num">
                                      <p:cBhvr additive="base">
                                        <p:cTn id="22" dur="1000"/>
                                        <p:tgtEl>
                                          <p:spTgt spid="502"/>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06"/>
                                        </p:tgtEl>
                                        <p:attrNameLst>
                                          <p:attrName>style.visibility</p:attrName>
                                        </p:attrNameLst>
                                      </p:cBhvr>
                                      <p:to>
                                        <p:strVal val="visible"/>
                                      </p:to>
                                    </p:set>
                                    <p:anim calcmode="lin" valueType="num">
                                      <p:cBhvr additive="base">
                                        <p:cTn id="27" dur="2100"/>
                                        <p:tgtEl>
                                          <p:spTgt spid="506"/>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05"/>
                                        </p:tgtEl>
                                        <p:attrNameLst>
                                          <p:attrName>style.visibility</p:attrName>
                                        </p:attrNameLst>
                                      </p:cBhvr>
                                      <p:to>
                                        <p:strVal val="visible"/>
                                      </p:to>
                                    </p:set>
                                    <p:anim calcmode="lin" valueType="num">
                                      <p:cBhvr additive="base">
                                        <p:cTn id="32" dur="1000"/>
                                        <p:tgtEl>
                                          <p:spTgt spid="505"/>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7"/>
                                        </p:tgtEl>
                                        <p:attrNameLst>
                                          <p:attrName>style.visibility</p:attrName>
                                        </p:attrNameLst>
                                      </p:cBhvr>
                                      <p:to>
                                        <p:strVal val="visible"/>
                                      </p:to>
                                    </p:set>
                                    <p:anim calcmode="lin" valueType="num">
                                      <p:cBhvr additive="base">
                                        <p:cTn id="37" dur="1000"/>
                                        <p:tgtEl>
                                          <p:spTgt spid="50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508"/>
                                        </p:tgtEl>
                                        <p:attrNameLst>
                                          <p:attrName>style.visibility</p:attrName>
                                        </p:attrNameLst>
                                      </p:cBhvr>
                                      <p:to>
                                        <p:strVal val="visible"/>
                                      </p:to>
                                    </p:set>
                                    <p:anim calcmode="lin" valueType="num">
                                      <p:cBhvr additive="base">
                                        <p:cTn id="42" dur="1000"/>
                                        <p:tgtEl>
                                          <p:spTgt spid="50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508"/>
                                        </p:tgtEl>
                                        <p:attrNameLst>
                                          <p:attrName>style.visibility</p:attrName>
                                        </p:attrNameLst>
                                      </p:cBhvr>
                                      <p:to>
                                        <p:strVal val="visible"/>
                                      </p:to>
                                    </p:set>
                                    <p:anim calcmode="lin" valueType="num">
                                      <p:cBhvr additive="base">
                                        <p:cTn id="47" dur="1000"/>
                                        <p:tgtEl>
                                          <p:spTgt spid="5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246" y="389105"/>
            <a:ext cx="10353761" cy="1274325"/>
          </a:xfrm>
        </p:spPr>
        <p:txBody>
          <a:bodyPr>
            <a:normAutofit/>
          </a:bodyPr>
          <a:lstStyle/>
          <a:p>
            <a:r>
              <a:rPr lang="en-US" sz="3200" dirty="0" smtClean="0">
                <a:solidFill>
                  <a:srgbClr val="FFFF00"/>
                </a:solidFill>
                <a:latin typeface="Arial" pitchFamily="34" charset="0"/>
                <a:cs typeface="Arial" pitchFamily="34" charset="0"/>
              </a:rPr>
              <a:t>Henderson Hasselbalch equation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42979" y="2363821"/>
            <a:ext cx="10353762" cy="3831442"/>
          </a:xfrm>
        </p:spPr>
        <p:txBody>
          <a:bodyPr>
            <a:normAutofit/>
          </a:bodyPr>
          <a:lstStyle/>
          <a:p>
            <a:pPr>
              <a:buNone/>
              <a:defRPr/>
            </a:pPr>
            <a:r>
              <a:rPr lang="en-US" sz="2400" dirty="0" smtClean="0">
                <a:latin typeface="Arial" pitchFamily="34" charset="0"/>
                <a:cs typeface="Arial" pitchFamily="34" charset="0"/>
              </a:rPr>
              <a:t>                        CO</a:t>
            </a:r>
            <a:r>
              <a:rPr lang="en-US" sz="2400" baseline="-25000" dirty="0" smtClean="0">
                <a:latin typeface="Arial" pitchFamily="34" charset="0"/>
                <a:cs typeface="Arial" pitchFamily="34" charset="0"/>
              </a:rPr>
              <a:t>2  </a:t>
            </a:r>
            <a:r>
              <a:rPr lang="en-US" sz="2400" dirty="0" smtClean="0">
                <a:latin typeface="Arial" pitchFamily="34" charset="0"/>
                <a:cs typeface="Arial" pitchFamily="34" charset="0"/>
              </a:rPr>
              <a:t>+  H</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O  </a:t>
            </a:r>
            <a:r>
              <a:rPr lang="en-US" sz="2400" dirty="0" smtClean="0">
                <a:latin typeface="Arial" pitchFamily="34" charset="0"/>
                <a:cs typeface="Arial" pitchFamily="34" charset="0"/>
                <a:sym typeface="Wingdings"/>
              </a:rPr>
              <a:t>     </a:t>
            </a:r>
            <a:r>
              <a:rPr lang="en-US" sz="2400" dirty="0" smtClean="0">
                <a:latin typeface="Arial" pitchFamily="34" charset="0"/>
                <a:cs typeface="Arial" pitchFamily="34" charset="0"/>
              </a:rPr>
              <a:t>H</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CO</a:t>
            </a:r>
            <a:r>
              <a:rPr lang="en-US" sz="2400" baseline="-25000" dirty="0" smtClean="0">
                <a:latin typeface="Arial" pitchFamily="34" charset="0"/>
                <a:cs typeface="Arial" pitchFamily="34" charset="0"/>
              </a:rPr>
              <a:t>3</a:t>
            </a:r>
            <a:r>
              <a:rPr lang="en-US" sz="2400" dirty="0" smtClean="0">
                <a:latin typeface="Arial" pitchFamily="34" charset="0"/>
                <a:cs typeface="Arial" pitchFamily="34" charset="0"/>
              </a:rPr>
              <a:t>   </a:t>
            </a:r>
            <a:r>
              <a:rPr lang="en-US" sz="2400" dirty="0" smtClean="0">
                <a:latin typeface="Arial" pitchFamily="34" charset="0"/>
                <a:cs typeface="Arial" pitchFamily="34" charset="0"/>
                <a:sym typeface="Wingdings"/>
              </a:rPr>
              <a:t> </a:t>
            </a:r>
            <a:r>
              <a:rPr lang="en-US" sz="2400" smtClean="0">
                <a:latin typeface="Arial" pitchFamily="34" charset="0"/>
                <a:cs typeface="Arial" pitchFamily="34" charset="0"/>
                <a:sym typeface="Wingdings"/>
              </a:rPr>
              <a:t>  </a:t>
            </a:r>
            <a:r>
              <a:rPr lang="en-US" sz="2400" smtClean="0">
                <a:latin typeface="Arial" pitchFamily="34" charset="0"/>
                <a:cs typeface="Arial" pitchFamily="34" charset="0"/>
              </a:rPr>
              <a:t>H</a:t>
            </a:r>
            <a:r>
              <a:rPr lang="en-US" sz="2400" baseline="30000" dirty="0" smtClean="0">
                <a:latin typeface="Arial" pitchFamily="34" charset="0"/>
                <a:cs typeface="Arial" pitchFamily="34" charset="0"/>
              </a:rPr>
              <a:t>+</a:t>
            </a:r>
            <a:r>
              <a:rPr lang="en-US" sz="2400" baseline="30000" smtClean="0">
                <a:latin typeface="Arial" pitchFamily="34" charset="0"/>
                <a:cs typeface="Arial" pitchFamily="34" charset="0"/>
              </a:rPr>
              <a:t>  </a:t>
            </a:r>
            <a:r>
              <a:rPr lang="en-US" sz="2400" dirty="0" smtClean="0">
                <a:latin typeface="Arial" pitchFamily="34" charset="0"/>
                <a:cs typeface="Arial" pitchFamily="34" charset="0"/>
              </a:rPr>
              <a:t>+  HCO</a:t>
            </a:r>
            <a:r>
              <a:rPr lang="en-US" sz="2400" baseline="-25000" dirty="0" smtClean="0">
                <a:latin typeface="Arial" pitchFamily="34" charset="0"/>
                <a:cs typeface="Arial" pitchFamily="34" charset="0"/>
              </a:rPr>
              <a:t>3</a:t>
            </a:r>
            <a:r>
              <a:rPr lang="en-US" sz="2400" baseline="30000" dirty="0" smtClean="0">
                <a:latin typeface="Arial" pitchFamily="34" charset="0"/>
                <a:cs typeface="Arial" pitchFamily="34" charset="0"/>
              </a:rPr>
              <a:t>-</a:t>
            </a:r>
            <a:endParaRPr lang="en-US" sz="2400" dirty="0" smtClean="0">
              <a:latin typeface="Arial" pitchFamily="34" charset="0"/>
              <a:cs typeface="Arial" pitchFamily="34" charset="0"/>
            </a:endParaRPr>
          </a:p>
          <a:p>
            <a:pPr marL="0">
              <a:lnSpc>
                <a:spcPct val="107000"/>
              </a:lnSpc>
              <a:spcBef>
                <a:spcPts val="0"/>
              </a:spcBef>
              <a:spcAft>
                <a:spcPts val="800"/>
              </a:spcAft>
              <a:defRPr/>
            </a:pPr>
            <a:endParaRPr lang="en-US" sz="2400" dirty="0" smtClean="0">
              <a:latin typeface="Arial" pitchFamily="34" charset="0"/>
              <a:ea typeface="Calibri" panose="020F0502020204030204" pitchFamily="34" charset="0"/>
              <a:cs typeface="Arial" pitchFamily="34" charset="0"/>
            </a:endParaRPr>
          </a:p>
          <a:p>
            <a:pPr marL="0">
              <a:lnSpc>
                <a:spcPct val="107000"/>
              </a:lnSpc>
              <a:spcBef>
                <a:spcPts val="0"/>
              </a:spcBef>
              <a:spcAft>
                <a:spcPts val="800"/>
              </a:spcAft>
              <a:buNone/>
              <a:defRPr/>
            </a:pPr>
            <a:r>
              <a:rPr lang="en-US" sz="2400" dirty="0" smtClean="0">
                <a:latin typeface="Arial" pitchFamily="34" charset="0"/>
                <a:ea typeface="Calibri" panose="020F0502020204030204" pitchFamily="34" charset="0"/>
                <a:cs typeface="Arial" pitchFamily="34" charset="0"/>
              </a:rPr>
              <a:t>                         pH = </a:t>
            </a:r>
            <a:r>
              <a:rPr lang="en-US" sz="2400" dirty="0" err="1" smtClean="0">
                <a:latin typeface="Arial" pitchFamily="34" charset="0"/>
                <a:ea typeface="Calibri" panose="020F0502020204030204" pitchFamily="34" charset="0"/>
                <a:cs typeface="Arial" pitchFamily="34" charset="0"/>
              </a:rPr>
              <a:t>pK</a:t>
            </a:r>
            <a:r>
              <a:rPr lang="en-US" sz="2400" dirty="0" smtClean="0">
                <a:latin typeface="Arial" pitchFamily="34" charset="0"/>
                <a:ea typeface="Calibri" panose="020F0502020204030204" pitchFamily="34" charset="0"/>
                <a:cs typeface="Arial" pitchFamily="34" charset="0"/>
              </a:rPr>
              <a:t> + log</a:t>
            </a:r>
            <a:r>
              <a:rPr lang="en-US" sz="2400" baseline="-25000" dirty="0" smtClean="0">
                <a:latin typeface="Arial" pitchFamily="34" charset="0"/>
                <a:ea typeface="Calibri" panose="020F0502020204030204" pitchFamily="34" charset="0"/>
                <a:cs typeface="Arial" pitchFamily="34" charset="0"/>
              </a:rPr>
              <a:t>10</a:t>
            </a:r>
            <a:r>
              <a:rPr lang="en-US" sz="2400" dirty="0" smtClean="0">
                <a:latin typeface="Arial" pitchFamily="34" charset="0"/>
                <a:ea typeface="Calibri" panose="020F0502020204030204" pitchFamily="34" charset="0"/>
                <a:cs typeface="Arial" pitchFamily="34" charset="0"/>
              </a:rPr>
              <a:t> HCO</a:t>
            </a:r>
            <a:r>
              <a:rPr lang="en-US" sz="2400" baseline="-25000" dirty="0" smtClean="0">
                <a:latin typeface="Arial" pitchFamily="34" charset="0"/>
                <a:ea typeface="Calibri" panose="020F0502020204030204" pitchFamily="34" charset="0"/>
                <a:cs typeface="Arial" pitchFamily="34" charset="0"/>
              </a:rPr>
              <a:t>3 </a:t>
            </a:r>
            <a:r>
              <a:rPr lang="en-US" sz="2400" dirty="0" smtClean="0">
                <a:latin typeface="Arial" pitchFamily="34" charset="0"/>
                <a:ea typeface="Calibri" panose="020F0502020204030204" pitchFamily="34" charset="0"/>
                <a:cs typeface="Arial" pitchFamily="34" charset="0"/>
              </a:rPr>
              <a:t>/ 0.03 X PaCO</a:t>
            </a:r>
            <a:r>
              <a:rPr lang="en-US" sz="2400" baseline="-25000" dirty="0" smtClean="0">
                <a:latin typeface="Arial" pitchFamily="34" charset="0"/>
                <a:ea typeface="Calibri" panose="020F0502020204030204" pitchFamily="34" charset="0"/>
                <a:cs typeface="Arial" pitchFamily="34" charset="0"/>
              </a:rPr>
              <a:t>2 </a:t>
            </a:r>
          </a:p>
          <a:p>
            <a:pPr>
              <a:buNone/>
              <a:defRPr/>
            </a:pPr>
            <a:r>
              <a:rPr lang="en-US" sz="2400" dirty="0" smtClean="0">
                <a:solidFill>
                  <a:srgbClr val="FFFF00"/>
                </a:solidFill>
                <a:latin typeface="Arial" pitchFamily="34" charset="0"/>
                <a:cs typeface="Arial" pitchFamily="34" charset="0"/>
              </a:rPr>
              <a:t>                         pH    α	     </a:t>
            </a:r>
            <a:r>
              <a:rPr lang="en-US" sz="2400" u="sng" dirty="0" smtClean="0">
                <a:solidFill>
                  <a:srgbClr val="FFFF00"/>
                </a:solidFill>
                <a:latin typeface="Arial" pitchFamily="34" charset="0"/>
                <a:cs typeface="Arial" pitchFamily="34" charset="0"/>
              </a:rPr>
              <a:t>[ HCO</a:t>
            </a:r>
            <a:r>
              <a:rPr lang="en-US" sz="2400" u="sng" baseline="-25000" dirty="0" smtClean="0">
                <a:solidFill>
                  <a:srgbClr val="FFFF00"/>
                </a:solidFill>
                <a:latin typeface="Arial" pitchFamily="34" charset="0"/>
                <a:cs typeface="Arial" pitchFamily="34" charset="0"/>
              </a:rPr>
              <a:t>3</a:t>
            </a:r>
            <a:r>
              <a:rPr lang="en-US" sz="2400" u="sng" baseline="30000" dirty="0" smtClean="0">
                <a:solidFill>
                  <a:srgbClr val="FFFF00"/>
                </a:solidFill>
                <a:latin typeface="Arial" pitchFamily="34" charset="0"/>
                <a:cs typeface="Arial" pitchFamily="34" charset="0"/>
              </a:rPr>
              <a:t>- </a:t>
            </a:r>
            <a:r>
              <a:rPr lang="en-US" sz="2400" u="sng" dirty="0" smtClean="0">
                <a:solidFill>
                  <a:srgbClr val="FFFF00"/>
                </a:solidFill>
                <a:latin typeface="Arial" pitchFamily="34" charset="0"/>
                <a:cs typeface="Arial" pitchFamily="34" charset="0"/>
              </a:rPr>
              <a:t>]</a:t>
            </a:r>
            <a:endParaRPr lang="en-US" sz="2400" dirty="0" smtClean="0">
              <a:solidFill>
                <a:srgbClr val="FFFF00"/>
              </a:solidFill>
              <a:latin typeface="Arial" pitchFamily="34" charset="0"/>
              <a:cs typeface="Arial" pitchFamily="34" charset="0"/>
            </a:endParaRPr>
          </a:p>
          <a:p>
            <a:pPr fontAlgn="auto">
              <a:spcAft>
                <a:spcPts val="0"/>
              </a:spcAft>
              <a:buFontTx/>
              <a:buNone/>
              <a:defRPr/>
            </a:pPr>
            <a:r>
              <a:rPr lang="en-US" sz="2400" dirty="0" smtClean="0">
                <a:solidFill>
                  <a:srgbClr val="FFFF00"/>
                </a:solidFill>
                <a:latin typeface="Arial" pitchFamily="34" charset="0"/>
                <a:cs typeface="Arial" pitchFamily="34" charset="0"/>
              </a:rPr>
              <a:t>			                            PaCO</a:t>
            </a:r>
            <a:r>
              <a:rPr lang="en-US" sz="2400" baseline="-25000" dirty="0" smtClean="0">
                <a:solidFill>
                  <a:srgbClr val="FFFF00"/>
                </a:solidFill>
                <a:latin typeface="Arial" pitchFamily="34" charset="0"/>
                <a:cs typeface="Arial" pitchFamily="34" charset="0"/>
              </a:rPr>
              <a:t>2</a:t>
            </a:r>
            <a:endParaRPr lang="en-US" sz="2400" dirty="0" smtClean="0">
              <a:solidFill>
                <a:srgbClr val="FFFF00"/>
              </a:solidFill>
              <a:latin typeface="Arial" pitchFamily="34" charset="0"/>
              <a:cs typeface="Arial" pitchFamily="34" charset="0"/>
            </a:endParaRPr>
          </a:p>
          <a:p>
            <a:pPr algn="just"/>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594930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82103"/>
            <a:ext cx="10353761" cy="680936"/>
          </a:xfrm>
        </p:spPr>
        <p:txBody>
          <a:bodyPr>
            <a:normAutofit/>
          </a:bodyPr>
          <a:lstStyle/>
          <a:p>
            <a:r>
              <a:rPr lang="en-US" sz="2400" dirty="0" err="1" smtClean="0">
                <a:latin typeface="Arial" pitchFamily="34" charset="0"/>
                <a:cs typeface="Arial" pitchFamily="34" charset="0"/>
              </a:rPr>
              <a:t>EXplanation</a:t>
            </a:r>
            <a:endParaRPr lang="en-US" sz="2400" dirty="0">
              <a:latin typeface="Arial" pitchFamily="34" charset="0"/>
              <a:cs typeface="Arial" pitchFamily="34" charset="0"/>
            </a:endParaRPr>
          </a:p>
        </p:txBody>
      </p:sp>
      <p:sp>
        <p:nvSpPr>
          <p:cNvPr id="3" name="Content Placeholder 2"/>
          <p:cNvSpPr>
            <a:spLocks noGrp="1"/>
          </p:cNvSpPr>
          <p:nvPr>
            <p:ph sz="half" idx="1"/>
          </p:nvPr>
        </p:nvSpPr>
        <p:spPr>
          <a:xfrm>
            <a:off x="913795" y="1284051"/>
            <a:ext cx="8366392" cy="5340485"/>
          </a:xfrm>
        </p:spPr>
        <p:txBody>
          <a:bodyPr>
            <a:normAutofit lnSpcReduction="10000"/>
          </a:bodyPr>
          <a:lstStyle/>
          <a:p>
            <a:r>
              <a:rPr lang="en-US" dirty="0" smtClean="0">
                <a:latin typeface="Arial" pitchFamily="34" charset="0"/>
                <a:cs typeface="Arial" pitchFamily="34" charset="0"/>
              </a:rPr>
              <a:t>pH 			= 7.195 ( </a:t>
            </a:r>
            <a:r>
              <a:rPr lang="en-US" altLang="en-US" dirty="0" smtClean="0">
                <a:solidFill>
                  <a:srgbClr val="FFFF00"/>
                </a:solidFill>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	</a:t>
            </a:r>
            <a:r>
              <a:rPr lang="en-US" dirty="0" smtClean="0">
                <a:latin typeface="Arial" pitchFamily="34" charset="0"/>
                <a:cs typeface="Arial" pitchFamily="34" charset="0"/>
              </a:rPr>
              <a:t>: Acidosis</a:t>
            </a:r>
            <a:endParaRPr lang="en-US" altLang="en-US" dirty="0" smtClean="0">
              <a:latin typeface="Arial" charset="0"/>
              <a:cs typeface="Arial" charset="0"/>
            </a:endParaRPr>
          </a:p>
          <a:p>
            <a:r>
              <a:rPr lang="en-US" dirty="0" smtClean="0">
                <a:latin typeface="Arial" pitchFamily="34" charset="0"/>
                <a:cs typeface="Arial" pitchFamily="34" charset="0"/>
              </a:rPr>
              <a:t>HCO</a:t>
            </a:r>
            <a:r>
              <a:rPr lang="en-US" baseline="-25000" dirty="0" smtClean="0">
                <a:latin typeface="Arial" pitchFamily="34" charset="0"/>
                <a:cs typeface="Arial" pitchFamily="34" charset="0"/>
              </a:rPr>
              <a:t>3</a:t>
            </a:r>
            <a:r>
              <a:rPr lang="en-US" baseline="30000" dirty="0" smtClean="0">
                <a:latin typeface="Arial" pitchFamily="34" charset="0"/>
                <a:cs typeface="Arial" pitchFamily="34" charset="0"/>
              </a:rPr>
              <a:t>- </a:t>
            </a:r>
            <a:r>
              <a:rPr lang="en-US" altLang="en-US" baseline="-25000" dirty="0" smtClean="0">
                <a:latin typeface="Arial" charset="0"/>
                <a:cs typeface="Arial" charset="0"/>
              </a:rPr>
              <a:t>		</a:t>
            </a:r>
            <a:r>
              <a:rPr lang="en-US" altLang="en-US" dirty="0" smtClean="0">
                <a:latin typeface="Arial" charset="0"/>
                <a:cs typeface="Arial" charset="0"/>
              </a:rPr>
              <a:t>= 8.3 </a:t>
            </a:r>
            <a:r>
              <a:rPr lang="en-US" dirty="0" smtClean="0">
                <a:latin typeface="Arial" pitchFamily="34" charset="0"/>
                <a:cs typeface="Arial" pitchFamily="34" charset="0"/>
              </a:rPr>
              <a:t>( </a:t>
            </a:r>
            <a:r>
              <a:rPr lang="en-US" altLang="en-US" dirty="0" smtClean="0">
                <a:solidFill>
                  <a:srgbClr val="FFFF00"/>
                </a:solidFill>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 	: Metabolic acidosis</a:t>
            </a:r>
          </a:p>
          <a:p>
            <a:r>
              <a:rPr lang="en-US" altLang="en-US" dirty="0" smtClean="0">
                <a:latin typeface="Arial" charset="0"/>
                <a:cs typeface="Arial" charset="0"/>
              </a:rPr>
              <a:t>Expected PaCO</a:t>
            </a:r>
            <a:r>
              <a:rPr lang="en-US" altLang="en-US" baseline="-25000" dirty="0" smtClean="0">
                <a:latin typeface="Arial" charset="0"/>
                <a:cs typeface="Arial" charset="0"/>
              </a:rPr>
              <a:t>2</a:t>
            </a:r>
            <a:r>
              <a:rPr lang="en-US" dirty="0" smtClean="0">
                <a:latin typeface="Arial" pitchFamily="34" charset="0"/>
                <a:cs typeface="Arial" pitchFamily="34" charset="0"/>
              </a:rPr>
              <a:t> 	= Rule 1 / 1	( 16 / 16 )</a:t>
            </a:r>
            <a:endParaRPr lang="en-US" altLang="en-US" dirty="0" smtClean="0">
              <a:latin typeface="Arial" charset="0"/>
              <a:ea typeface="ＭＳ Ｐゴシック" pitchFamily="34" charset="-128"/>
              <a:cs typeface="Arial" charset="0"/>
            </a:endParaRPr>
          </a:p>
          <a:p>
            <a:pPr>
              <a:buNone/>
            </a:pPr>
            <a:r>
              <a:rPr lang="en-US" altLang="en-US" dirty="0" smtClean="0">
                <a:latin typeface="Arial" charset="0"/>
                <a:ea typeface="ＭＳ Ｐゴシック" pitchFamily="34" charset="-128"/>
                <a:cs typeface="Arial" charset="0"/>
              </a:rPr>
              <a:t>	 			= 16 / 28</a:t>
            </a:r>
          </a:p>
          <a:p>
            <a:r>
              <a:rPr lang="en-US" altLang="en-US" dirty="0" smtClean="0">
                <a:latin typeface="Arial" charset="0"/>
                <a:ea typeface="ＭＳ Ｐゴシック" pitchFamily="34" charset="-128"/>
                <a:cs typeface="Arial" charset="0"/>
              </a:rPr>
              <a:t> Patient’s </a:t>
            </a:r>
            <a:r>
              <a:rPr lang="en-US" altLang="en-US" dirty="0" smtClean="0">
                <a:latin typeface="Arial" charset="0"/>
                <a:cs typeface="Arial" charset="0"/>
              </a:rPr>
              <a:t>PaCO</a:t>
            </a:r>
            <a:r>
              <a:rPr lang="en-US" altLang="en-US" baseline="-25000" dirty="0" smtClean="0">
                <a:latin typeface="Arial" charset="0"/>
                <a:cs typeface="Arial" charset="0"/>
              </a:rPr>
              <a:t>2</a:t>
            </a:r>
            <a:r>
              <a:rPr lang="en-US" altLang="en-US" dirty="0" smtClean="0">
                <a:latin typeface="Arial" charset="0"/>
                <a:cs typeface="Arial" charset="0"/>
              </a:rPr>
              <a:t> 	= 12.53</a:t>
            </a:r>
          </a:p>
          <a:p>
            <a:pPr>
              <a:buNone/>
            </a:pPr>
            <a:r>
              <a:rPr lang="en-US" altLang="en-US" dirty="0" smtClean="0">
                <a:latin typeface="Arial" charset="0"/>
                <a:ea typeface="ＭＳ Ｐゴシック" pitchFamily="34" charset="-128"/>
                <a:cs typeface="Arial" charset="0"/>
              </a:rPr>
              <a:t>	 			= Respiratory alkalosis</a:t>
            </a:r>
          </a:p>
          <a:p>
            <a:r>
              <a:rPr lang="en-US" altLang="en-US" dirty="0" smtClean="0">
                <a:latin typeface="Arial" charset="0"/>
                <a:ea typeface="ＭＳ Ｐゴシック" pitchFamily="34" charset="-128"/>
                <a:cs typeface="Arial" charset="0"/>
              </a:rPr>
              <a:t> Anion gap		= 138.9 – ( 8.3 + 123 )</a:t>
            </a:r>
          </a:p>
          <a:p>
            <a:pPr>
              <a:buNone/>
            </a:pPr>
            <a:r>
              <a:rPr lang="en-US" altLang="en-US" dirty="0" smtClean="0">
                <a:latin typeface="Arial" charset="0"/>
                <a:ea typeface="ＭＳ Ｐゴシック" pitchFamily="34" charset="-128"/>
                <a:cs typeface="Arial" charset="0"/>
              </a:rPr>
              <a:t>	 			= 7.6</a:t>
            </a:r>
          </a:p>
          <a:p>
            <a:pPr>
              <a:buNone/>
            </a:pPr>
            <a:r>
              <a:rPr lang="en-US" altLang="en-US" dirty="0" smtClean="0">
                <a:latin typeface="Arial" charset="0"/>
                <a:ea typeface="ＭＳ Ｐゴシック" pitchFamily="34" charset="-128"/>
                <a:cs typeface="Arial" charset="0"/>
              </a:rPr>
              <a:t>	 			= Normal Anion gap</a:t>
            </a:r>
          </a:p>
          <a:p>
            <a:r>
              <a:rPr lang="en-US" altLang="en-US" dirty="0" smtClean="0">
                <a:latin typeface="Arial" charset="0"/>
                <a:ea typeface="ＭＳ Ｐゴシック" pitchFamily="34" charset="-128"/>
                <a:cs typeface="Arial" charset="0"/>
              </a:rPr>
              <a:t> </a:t>
            </a:r>
            <a:r>
              <a:rPr lang="en-US" altLang="en-US" b="1" dirty="0" smtClean="0">
                <a:solidFill>
                  <a:srgbClr val="FFFF00"/>
                </a:solidFill>
                <a:latin typeface="Arial" charset="0"/>
                <a:ea typeface="ＭＳ Ｐゴシック" pitchFamily="34" charset="-128"/>
                <a:cs typeface="Arial" charset="0"/>
              </a:rPr>
              <a:t>Diagnosis		= Normal Anion gap Hyperchloraemic 			   Metabolic acidosis + Respiratory  				   alkalosis</a:t>
            </a:r>
          </a:p>
          <a:p>
            <a:endParaRPr lang="en-US" dirty="0">
              <a:latin typeface="Arial" pitchFamily="34" charset="0"/>
              <a:cs typeface="Arial" pitchFamily="34" charset="0"/>
            </a:endParaRPr>
          </a:p>
        </p:txBody>
      </p:sp>
      <p:pic>
        <p:nvPicPr>
          <p:cNvPr id="5" name="Google Shape;501;gb2c0f55f13_0_24"/>
          <p:cNvPicPr preferRelativeResize="0">
            <a:picLocks noGrp="1"/>
          </p:cNvPicPr>
          <p:nvPr>
            <p:ph sz="half" idx="2"/>
          </p:nvPr>
        </p:nvPicPr>
        <p:blipFill>
          <a:blip r:embed="rId2">
            <a:alphaModFix/>
          </a:blip>
          <a:stretch>
            <a:fillRect/>
          </a:stretch>
        </p:blipFill>
        <p:spPr>
          <a:xfrm>
            <a:off x="9348282" y="1196502"/>
            <a:ext cx="2684834" cy="5476672"/>
          </a:xfrm>
          <a:prstGeom prst="rect">
            <a:avLst/>
          </a:prstGeom>
          <a:noFill/>
          <a:ln>
            <a:noFill/>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265906"/>
          </a:xfrm>
        </p:spPr>
        <p:txBody>
          <a:bodyPr>
            <a:normAutofit/>
          </a:bodyPr>
          <a:lstStyle/>
          <a:p>
            <a:r>
              <a:rPr lang="en-US" sz="6000" dirty="0" smtClean="0">
                <a:solidFill>
                  <a:srgbClr val="FFFF00"/>
                </a:solidFill>
                <a:latin typeface="Arial" pitchFamily="34" charset="0"/>
                <a:cs typeface="Arial" pitchFamily="34" charset="0"/>
              </a:rPr>
              <a:t>Ex  08</a:t>
            </a:r>
            <a:endParaRPr lang="en-US" sz="6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gb2c0f55f13_0_16"/>
          <p:cNvPicPr preferRelativeResize="0"/>
          <p:nvPr/>
        </p:nvPicPr>
        <p:blipFill rotWithShape="1">
          <a:blip r:embed="rId3">
            <a:alphaModFix/>
          </a:blip>
          <a:srcRect l="43235" t="546" r="816" b="46403"/>
          <a:stretch/>
        </p:blipFill>
        <p:spPr>
          <a:xfrm>
            <a:off x="5525311" y="-58370"/>
            <a:ext cx="6666689" cy="5080000"/>
          </a:xfrm>
          <a:prstGeom prst="rect">
            <a:avLst/>
          </a:prstGeom>
          <a:noFill/>
          <a:ln>
            <a:noFill/>
          </a:ln>
        </p:spPr>
      </p:pic>
      <p:sp>
        <p:nvSpPr>
          <p:cNvPr id="515" name="Google Shape;515;gb2c0f55f13_0_16"/>
          <p:cNvSpPr txBox="1"/>
          <p:nvPr/>
        </p:nvSpPr>
        <p:spPr>
          <a:xfrm>
            <a:off x="120242" y="5471595"/>
            <a:ext cx="1778100" cy="78328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FFFF00"/>
                </a:solidFill>
                <a:latin typeface="Rockwell"/>
                <a:ea typeface="Rockwell"/>
                <a:cs typeface="Rockwell"/>
                <a:sym typeface="Rockwell"/>
              </a:rPr>
              <a:t>Normal Anion gap</a:t>
            </a:r>
            <a:endParaRPr b="1">
              <a:solidFill>
                <a:srgbClr val="FFFF00"/>
              </a:solidFill>
              <a:latin typeface="Rockwell"/>
              <a:ea typeface="Rockwell"/>
              <a:cs typeface="Rockwell"/>
              <a:sym typeface="Rockwell"/>
            </a:endParaRPr>
          </a:p>
        </p:txBody>
      </p:sp>
      <p:sp>
        <p:nvSpPr>
          <p:cNvPr id="516" name="Google Shape;516;gb2c0f55f13_0_16"/>
          <p:cNvSpPr txBox="1"/>
          <p:nvPr/>
        </p:nvSpPr>
        <p:spPr>
          <a:xfrm>
            <a:off x="1916349" y="5481324"/>
            <a:ext cx="2169268" cy="74437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rgbClr val="FFFF00"/>
                </a:solidFill>
                <a:latin typeface="Rockwell"/>
                <a:ea typeface="Rockwell"/>
                <a:cs typeface="Rockwell"/>
                <a:sym typeface="Rockwell"/>
              </a:rPr>
              <a:t>Hyperchloraemic</a:t>
            </a:r>
            <a:endParaRPr b="1">
              <a:solidFill>
                <a:srgbClr val="FFFF00"/>
              </a:solidFill>
              <a:latin typeface="Rockwell"/>
              <a:ea typeface="Rockwell"/>
              <a:cs typeface="Rockwell"/>
              <a:sym typeface="Rockwell"/>
            </a:endParaRPr>
          </a:p>
        </p:txBody>
      </p:sp>
      <p:sp>
        <p:nvSpPr>
          <p:cNvPr id="517" name="Google Shape;517;gb2c0f55f13_0_16"/>
          <p:cNvSpPr txBox="1"/>
          <p:nvPr/>
        </p:nvSpPr>
        <p:spPr>
          <a:xfrm>
            <a:off x="4036979" y="5481324"/>
            <a:ext cx="1682036"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smtClean="0">
                <a:solidFill>
                  <a:srgbClr val="FFFF00"/>
                </a:solidFill>
                <a:latin typeface="Rockwell"/>
                <a:ea typeface="Rockwell"/>
                <a:cs typeface="Rockwell"/>
                <a:sym typeface="Rockwell"/>
              </a:rPr>
              <a:t>   Metabolic</a:t>
            </a:r>
            <a:endParaRPr b="1">
              <a:solidFill>
                <a:srgbClr val="FFFF00"/>
              </a:solidFill>
              <a:latin typeface="Rockwell"/>
              <a:ea typeface="Rockwell"/>
              <a:cs typeface="Rockwell"/>
              <a:sym typeface="Rockwell"/>
            </a:endParaRPr>
          </a:p>
        </p:txBody>
      </p:sp>
      <p:sp>
        <p:nvSpPr>
          <p:cNvPr id="518" name="Google Shape;518;gb2c0f55f13_0_16"/>
          <p:cNvSpPr txBox="1"/>
          <p:nvPr/>
        </p:nvSpPr>
        <p:spPr>
          <a:xfrm>
            <a:off x="2664025" y="5850975"/>
            <a:ext cx="17781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ckwell"/>
              <a:ea typeface="Rockwell"/>
              <a:cs typeface="Rockwell"/>
              <a:sym typeface="Rockwell"/>
            </a:endParaRPr>
          </a:p>
        </p:txBody>
      </p:sp>
      <p:sp>
        <p:nvSpPr>
          <p:cNvPr id="519" name="Google Shape;519;gb2c0f55f13_0_16"/>
          <p:cNvSpPr txBox="1"/>
          <p:nvPr/>
        </p:nvSpPr>
        <p:spPr>
          <a:xfrm>
            <a:off x="2816425" y="6003375"/>
            <a:ext cx="17781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ckwell"/>
              <a:ea typeface="Rockwell"/>
              <a:cs typeface="Rockwell"/>
              <a:sym typeface="Rockwell"/>
            </a:endParaRPr>
          </a:p>
        </p:txBody>
      </p:sp>
      <p:sp>
        <p:nvSpPr>
          <p:cNvPr id="520" name="Google Shape;520;gb2c0f55f13_0_16"/>
          <p:cNvSpPr txBox="1"/>
          <p:nvPr/>
        </p:nvSpPr>
        <p:spPr>
          <a:xfrm>
            <a:off x="5417235" y="5491051"/>
            <a:ext cx="1489404"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solidFill>
                  <a:srgbClr val="FFFF00"/>
                </a:solidFill>
                <a:latin typeface="Rockwell"/>
                <a:ea typeface="Rockwell"/>
                <a:cs typeface="Rockwell"/>
                <a:sym typeface="Rockwell"/>
              </a:rPr>
              <a:t>    Acidosis</a:t>
            </a:r>
            <a:endParaRPr b="1">
              <a:solidFill>
                <a:srgbClr val="FFFF00"/>
              </a:solidFill>
              <a:latin typeface="Rockwell"/>
              <a:ea typeface="Rockwell"/>
              <a:cs typeface="Rockwell"/>
              <a:sym typeface="Rockwell"/>
            </a:endParaRPr>
          </a:p>
        </p:txBody>
      </p:sp>
      <p:sp>
        <p:nvSpPr>
          <p:cNvPr id="521" name="Google Shape;521;gb2c0f55f13_0_16"/>
          <p:cNvSpPr txBox="1"/>
          <p:nvPr/>
        </p:nvSpPr>
        <p:spPr>
          <a:xfrm>
            <a:off x="7094574" y="5481324"/>
            <a:ext cx="2175887" cy="6276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smtClean="0">
                <a:solidFill>
                  <a:srgbClr val="FFFF00"/>
                </a:solidFill>
                <a:latin typeface="Rockwell"/>
                <a:ea typeface="Rockwell"/>
                <a:cs typeface="Rockwell"/>
                <a:sym typeface="Rockwell"/>
              </a:rPr>
              <a:t>Uncompensated</a:t>
            </a:r>
            <a:endParaRPr b="1">
              <a:solidFill>
                <a:srgbClr val="FFFF00"/>
              </a:solidFill>
              <a:latin typeface="Rockwell"/>
              <a:ea typeface="Rockwell"/>
              <a:cs typeface="Rockwell"/>
              <a:sym typeface="Rockwell"/>
            </a:endParaRPr>
          </a:p>
        </p:txBody>
      </p:sp>
      <p:sp>
        <p:nvSpPr>
          <p:cNvPr id="522" name="Google Shape;522;gb2c0f55f13_0_16"/>
          <p:cNvSpPr txBox="1"/>
          <p:nvPr/>
        </p:nvSpPr>
        <p:spPr>
          <a:xfrm>
            <a:off x="9310282" y="5393775"/>
            <a:ext cx="2388900" cy="6276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rgbClr val="FFFF00"/>
                </a:solidFill>
                <a:latin typeface="Rockwell"/>
                <a:ea typeface="Rockwell"/>
                <a:cs typeface="Rockwell"/>
                <a:sym typeface="Rockwell"/>
              </a:rPr>
              <a:t>Respiratory Acidosis</a:t>
            </a:r>
            <a:endParaRPr b="1">
              <a:solidFill>
                <a:srgbClr val="FFFF00"/>
              </a:solidFill>
              <a:latin typeface="Rockwell"/>
              <a:ea typeface="Rockwell"/>
              <a:cs typeface="Rockwell"/>
              <a:sym typeface="Rockwell"/>
            </a:endParaRPr>
          </a:p>
        </p:txBody>
      </p:sp>
      <p:sp>
        <p:nvSpPr>
          <p:cNvPr id="523" name="Google Shape;523;gb2c0f55f13_0_16"/>
          <p:cNvSpPr/>
          <p:nvPr/>
        </p:nvSpPr>
        <p:spPr>
          <a:xfrm>
            <a:off x="8119475" y="1653253"/>
            <a:ext cx="926400" cy="22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gb2c0f55f13_0_16"/>
          <p:cNvSpPr/>
          <p:nvPr/>
        </p:nvSpPr>
        <p:spPr>
          <a:xfrm>
            <a:off x="8202190" y="2044521"/>
            <a:ext cx="806700" cy="224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p:cNvSpPr txBox="1"/>
          <p:nvPr/>
        </p:nvSpPr>
        <p:spPr>
          <a:xfrm>
            <a:off x="398834" y="836579"/>
            <a:ext cx="4980562" cy="2862322"/>
          </a:xfrm>
          <a:prstGeom prst="rect">
            <a:avLst/>
          </a:prstGeom>
          <a:noFill/>
        </p:spPr>
        <p:txBody>
          <a:bodyPr wrap="square" rtlCol="0">
            <a:spAutoFit/>
          </a:bodyPr>
          <a:lstStyle/>
          <a:p>
            <a:pPr algn="just"/>
            <a:r>
              <a:rPr lang="en-US" dirty="0" smtClean="0"/>
              <a:t>A 25 years old man was rushed to the emergency department  with  sudden onset of weakness in all four limbs. He is a heavy smoker, </a:t>
            </a:r>
            <a:r>
              <a:rPr lang="en-US" dirty="0" err="1" smtClean="0"/>
              <a:t>normotensive</a:t>
            </a:r>
            <a:r>
              <a:rPr lang="en-US" dirty="0" smtClean="0"/>
              <a:t> and non diabetic. No H/O  </a:t>
            </a:r>
            <a:r>
              <a:rPr lang="en-US" dirty="0" err="1" smtClean="0"/>
              <a:t>diarrhoea</a:t>
            </a:r>
            <a:r>
              <a:rPr lang="en-US" dirty="0" smtClean="0"/>
              <a:t>, vomiting prior to his illness. He had H/O several attack of same type of illness . On neurological examination , all </a:t>
            </a:r>
            <a:r>
              <a:rPr lang="en-US" dirty="0" err="1" smtClean="0"/>
              <a:t>modalitites</a:t>
            </a:r>
            <a:r>
              <a:rPr lang="en-US" dirty="0" smtClean="0"/>
              <a:t> of neurological findings were normal but power was 2/5 in all four limbs. ABG and electrolytes shows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 calcmode="lin" valueType="num">
                                      <p:cBhvr additive="base">
                                        <p:cTn id="7" dur="1000"/>
                                        <p:tgtEl>
                                          <p:spTgt spid="5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7"/>
                                        </p:tgtEl>
                                        <p:attrNameLst>
                                          <p:attrName>style.visibility</p:attrName>
                                        </p:attrNameLst>
                                      </p:cBhvr>
                                      <p:to>
                                        <p:strVal val="visible"/>
                                      </p:to>
                                    </p:set>
                                    <p:anim calcmode="lin" valueType="num">
                                      <p:cBhvr additive="base">
                                        <p:cTn id="12" dur="1000"/>
                                        <p:tgtEl>
                                          <p:spTgt spid="51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5"/>
                                        </p:tgtEl>
                                        <p:attrNameLst>
                                          <p:attrName>style.visibility</p:attrName>
                                        </p:attrNameLst>
                                      </p:cBhvr>
                                      <p:to>
                                        <p:strVal val="visible"/>
                                      </p:to>
                                    </p:set>
                                    <p:anim calcmode="lin" valueType="num">
                                      <p:cBhvr additive="base">
                                        <p:cTn id="17" dur="1000"/>
                                        <p:tgtEl>
                                          <p:spTgt spid="5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6"/>
                                        </p:tgtEl>
                                        <p:attrNameLst>
                                          <p:attrName>style.visibility</p:attrName>
                                        </p:attrNameLst>
                                      </p:cBhvr>
                                      <p:to>
                                        <p:strVal val="visible"/>
                                      </p:to>
                                    </p:set>
                                    <p:anim calcmode="lin" valueType="num">
                                      <p:cBhvr additive="base">
                                        <p:cTn id="22" dur="1000"/>
                                        <p:tgtEl>
                                          <p:spTgt spid="5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21"/>
                                        </p:tgtEl>
                                        <p:attrNameLst>
                                          <p:attrName>style.visibility</p:attrName>
                                        </p:attrNameLst>
                                      </p:cBhvr>
                                      <p:to>
                                        <p:strVal val="visible"/>
                                      </p:to>
                                    </p:set>
                                    <p:anim calcmode="lin" valueType="num">
                                      <p:cBhvr additive="base">
                                        <p:cTn id="27" dur="1000"/>
                                        <p:tgtEl>
                                          <p:spTgt spid="52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522"/>
                                        </p:tgtEl>
                                        <p:attrNameLst>
                                          <p:attrName>style.visibility</p:attrName>
                                        </p:attrNameLst>
                                      </p:cBhvr>
                                      <p:to>
                                        <p:strVal val="visible"/>
                                      </p:to>
                                    </p:set>
                                    <p:anim calcmode="lin" valueType="num">
                                      <p:cBhvr additive="base">
                                        <p:cTn id="32" dur="1000"/>
                                        <p:tgtEl>
                                          <p:spTgt spid="5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89107"/>
            <a:ext cx="10353761" cy="700392"/>
          </a:xfrm>
        </p:spPr>
        <p:txBody>
          <a:bodyPr>
            <a:normAutofit/>
          </a:bodyPr>
          <a:lstStyle/>
          <a:p>
            <a:r>
              <a:rPr lang="en-US" sz="2400" dirty="0" smtClean="0">
                <a:latin typeface="Arial" pitchFamily="34" charset="0"/>
                <a:cs typeface="Arial" pitchFamily="34" charset="0"/>
              </a:rPr>
              <a:t>Explanation </a:t>
            </a:r>
            <a:endParaRPr lang="en-US" sz="2400" dirty="0">
              <a:latin typeface="Arial" pitchFamily="34" charset="0"/>
              <a:cs typeface="Arial" pitchFamily="34" charset="0"/>
            </a:endParaRPr>
          </a:p>
        </p:txBody>
      </p:sp>
      <p:sp>
        <p:nvSpPr>
          <p:cNvPr id="3" name="Content Placeholder 2"/>
          <p:cNvSpPr>
            <a:spLocks noGrp="1"/>
          </p:cNvSpPr>
          <p:nvPr>
            <p:ph sz="half" idx="1"/>
          </p:nvPr>
        </p:nvSpPr>
        <p:spPr>
          <a:xfrm>
            <a:off x="913794" y="1245141"/>
            <a:ext cx="7811917" cy="5301574"/>
          </a:xfrm>
        </p:spPr>
        <p:txBody>
          <a:bodyPr>
            <a:normAutofit/>
          </a:bodyPr>
          <a:lstStyle/>
          <a:p>
            <a:r>
              <a:rPr lang="en-US" dirty="0" smtClean="0">
                <a:latin typeface="Arial" pitchFamily="34" charset="0"/>
                <a:cs typeface="Arial" pitchFamily="34" charset="0"/>
              </a:rPr>
              <a:t>pH 			= 7.1 ( </a:t>
            </a:r>
            <a:r>
              <a:rPr lang="en-US" altLang="en-US" dirty="0" smtClean="0">
                <a:solidFill>
                  <a:srgbClr val="FFFF00"/>
                </a:solidFill>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	</a:t>
            </a:r>
            <a:r>
              <a:rPr lang="en-US" dirty="0" smtClean="0">
                <a:latin typeface="Arial" pitchFamily="34" charset="0"/>
                <a:cs typeface="Arial" pitchFamily="34" charset="0"/>
              </a:rPr>
              <a:t>: Acidosis</a:t>
            </a:r>
            <a:endParaRPr lang="en-US" altLang="en-US" dirty="0" smtClean="0">
              <a:latin typeface="Arial" charset="0"/>
              <a:cs typeface="Arial" charset="0"/>
            </a:endParaRPr>
          </a:p>
          <a:p>
            <a:r>
              <a:rPr lang="en-US" dirty="0" smtClean="0">
                <a:latin typeface="Arial" pitchFamily="34" charset="0"/>
                <a:cs typeface="Arial" pitchFamily="34" charset="0"/>
              </a:rPr>
              <a:t>HCO</a:t>
            </a:r>
            <a:r>
              <a:rPr lang="en-US" baseline="-25000" dirty="0" smtClean="0">
                <a:latin typeface="Arial" pitchFamily="34" charset="0"/>
                <a:cs typeface="Arial" pitchFamily="34" charset="0"/>
              </a:rPr>
              <a:t>3</a:t>
            </a:r>
            <a:r>
              <a:rPr lang="en-US" baseline="30000" dirty="0" smtClean="0">
                <a:latin typeface="Arial" pitchFamily="34" charset="0"/>
                <a:cs typeface="Arial" pitchFamily="34" charset="0"/>
              </a:rPr>
              <a:t>- </a:t>
            </a:r>
            <a:r>
              <a:rPr lang="en-US" altLang="en-US" baseline="-25000" dirty="0" smtClean="0">
                <a:latin typeface="Arial" charset="0"/>
                <a:cs typeface="Arial" charset="0"/>
              </a:rPr>
              <a:t>		</a:t>
            </a:r>
            <a:r>
              <a:rPr lang="en-US" altLang="en-US" dirty="0" smtClean="0">
                <a:latin typeface="Arial" charset="0"/>
                <a:cs typeface="Arial" charset="0"/>
              </a:rPr>
              <a:t>= 11 </a:t>
            </a:r>
            <a:r>
              <a:rPr lang="en-US" dirty="0" smtClean="0">
                <a:latin typeface="Arial" pitchFamily="34" charset="0"/>
                <a:cs typeface="Arial" pitchFamily="34" charset="0"/>
              </a:rPr>
              <a:t>( </a:t>
            </a:r>
            <a:r>
              <a:rPr lang="en-US" altLang="en-US" dirty="0" smtClean="0">
                <a:solidFill>
                  <a:srgbClr val="FFFF00"/>
                </a:solidFill>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 	: Metabolic acidosis</a:t>
            </a:r>
          </a:p>
          <a:p>
            <a:r>
              <a:rPr lang="en-US" altLang="en-US" dirty="0" smtClean="0">
                <a:latin typeface="Arial" charset="0"/>
                <a:cs typeface="Arial" charset="0"/>
              </a:rPr>
              <a:t>Expected PaCO</a:t>
            </a:r>
            <a:r>
              <a:rPr lang="en-US" altLang="en-US" baseline="-25000" dirty="0" smtClean="0">
                <a:latin typeface="Arial" charset="0"/>
                <a:cs typeface="Arial" charset="0"/>
              </a:rPr>
              <a:t>2</a:t>
            </a:r>
            <a:r>
              <a:rPr lang="en-US" dirty="0" smtClean="0">
                <a:latin typeface="Arial" pitchFamily="34" charset="0"/>
                <a:cs typeface="Arial" pitchFamily="34" charset="0"/>
              </a:rPr>
              <a:t> 	= Rule 1 / 1	( 13 / 13 )</a:t>
            </a:r>
            <a:endParaRPr lang="en-US" altLang="en-US" dirty="0" smtClean="0">
              <a:latin typeface="Arial" charset="0"/>
              <a:ea typeface="ＭＳ Ｐゴシック" pitchFamily="34" charset="-128"/>
              <a:cs typeface="Arial" charset="0"/>
            </a:endParaRPr>
          </a:p>
          <a:p>
            <a:pPr>
              <a:buNone/>
            </a:pPr>
            <a:r>
              <a:rPr lang="en-US" dirty="0" smtClean="0">
                <a:latin typeface="Arial" pitchFamily="34" charset="0"/>
                <a:cs typeface="Arial" pitchFamily="34" charset="0"/>
              </a:rPr>
              <a:t>				= 13 / 5</a:t>
            </a:r>
            <a:endParaRPr lang="en-US"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 Patient’s </a:t>
            </a:r>
            <a:r>
              <a:rPr lang="en-US" altLang="en-US" dirty="0" smtClean="0">
                <a:latin typeface="Arial" charset="0"/>
                <a:cs typeface="Arial" charset="0"/>
              </a:rPr>
              <a:t>PaCO</a:t>
            </a:r>
            <a:r>
              <a:rPr lang="en-US" altLang="en-US" baseline="-25000" dirty="0" smtClean="0">
                <a:latin typeface="Arial" charset="0"/>
                <a:cs typeface="Arial" charset="0"/>
              </a:rPr>
              <a:t>2</a:t>
            </a:r>
            <a:r>
              <a:rPr lang="en-US" altLang="en-US" baseline="-25000" dirty="0" smtClean="0">
                <a:latin typeface="Arial" pitchFamily="34" charset="0"/>
                <a:cs typeface="Arial" pitchFamily="34" charset="0"/>
              </a:rPr>
              <a:t> </a:t>
            </a:r>
            <a:r>
              <a:rPr lang="en-US" altLang="en-US" dirty="0" smtClean="0">
                <a:latin typeface="Arial" pitchFamily="34" charset="0"/>
                <a:cs typeface="Arial" pitchFamily="34" charset="0"/>
              </a:rPr>
              <a:t> 	= 35</a:t>
            </a:r>
          </a:p>
          <a:p>
            <a:pPr>
              <a:buNone/>
            </a:pPr>
            <a:r>
              <a:rPr lang="en-US" dirty="0" smtClean="0">
                <a:latin typeface="Arial" pitchFamily="34" charset="0"/>
                <a:cs typeface="Arial" pitchFamily="34" charset="0"/>
              </a:rPr>
              <a:t>	 			= Respiratory acidosis</a:t>
            </a:r>
          </a:p>
          <a:p>
            <a:r>
              <a:rPr lang="en-US" dirty="0" smtClean="0">
                <a:latin typeface="Arial" pitchFamily="34" charset="0"/>
                <a:cs typeface="Arial" pitchFamily="34" charset="0"/>
              </a:rPr>
              <a:t> Anion gap		= 146 – ( 11 + 129 )</a:t>
            </a:r>
          </a:p>
          <a:p>
            <a:pPr>
              <a:buNone/>
            </a:pPr>
            <a:r>
              <a:rPr lang="en-US" dirty="0" smtClean="0">
                <a:latin typeface="Arial" pitchFamily="34" charset="0"/>
                <a:cs typeface="Arial" pitchFamily="34" charset="0"/>
              </a:rPr>
              <a:t>	 			= 16</a:t>
            </a:r>
          </a:p>
          <a:p>
            <a:pPr>
              <a:buNone/>
            </a:pPr>
            <a:r>
              <a:rPr lang="en-US" dirty="0" smtClean="0">
                <a:latin typeface="Arial" pitchFamily="34" charset="0"/>
                <a:cs typeface="Arial" pitchFamily="34" charset="0"/>
              </a:rPr>
              <a:t>	 			= Normal Anion gap metabolic acidosis</a:t>
            </a:r>
          </a:p>
          <a:p>
            <a:r>
              <a:rPr lang="en-US" dirty="0" smtClean="0">
                <a:latin typeface="Arial" pitchFamily="34" charset="0"/>
                <a:cs typeface="Arial" pitchFamily="34" charset="0"/>
              </a:rPr>
              <a:t> </a:t>
            </a:r>
            <a:r>
              <a:rPr lang="en-US" dirty="0" smtClean="0">
                <a:solidFill>
                  <a:srgbClr val="FFFF00"/>
                </a:solidFill>
                <a:latin typeface="Arial" pitchFamily="34" charset="0"/>
                <a:cs typeface="Arial" pitchFamily="34" charset="0"/>
              </a:rPr>
              <a:t>Diagnosis		= </a:t>
            </a:r>
            <a:r>
              <a:rPr lang="en-US" altLang="en-US" dirty="0" smtClean="0">
                <a:solidFill>
                  <a:srgbClr val="FFFF00"/>
                </a:solidFill>
                <a:latin typeface="Arial" charset="0"/>
                <a:ea typeface="ＭＳ Ｐゴシック" pitchFamily="34" charset="-128"/>
                <a:cs typeface="Arial" charset="0"/>
              </a:rPr>
              <a:t>Normal Anion gap Hyperchloraemic 				   Metabolic acidosis + Respiratory acidosis</a:t>
            </a:r>
          </a:p>
          <a:p>
            <a:endParaRPr lang="en-US" dirty="0">
              <a:latin typeface="Arial" pitchFamily="34" charset="0"/>
              <a:cs typeface="Arial" pitchFamily="34" charset="0"/>
            </a:endParaRPr>
          </a:p>
        </p:txBody>
      </p:sp>
      <p:pic>
        <p:nvPicPr>
          <p:cNvPr id="5" name="Google Shape;514;gb2c0f55f13_0_16"/>
          <p:cNvPicPr preferRelativeResize="0">
            <a:picLocks noGrp="1"/>
          </p:cNvPicPr>
          <p:nvPr>
            <p:ph sz="half" idx="2"/>
          </p:nvPr>
        </p:nvPicPr>
        <p:blipFill rotWithShape="1">
          <a:blip r:embed="rId2">
            <a:alphaModFix/>
          </a:blip>
          <a:srcRect l="43235" t="546" r="816" b="46403"/>
          <a:stretch/>
        </p:blipFill>
        <p:spPr>
          <a:xfrm>
            <a:off x="8793804" y="1196503"/>
            <a:ext cx="3239311" cy="5359940"/>
          </a:xfrm>
          <a:prstGeom prst="rect">
            <a:avLst/>
          </a:prstGeom>
          <a:noFill/>
          <a:ln>
            <a:noFill/>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5431277"/>
          </a:xfrm>
        </p:spPr>
        <p:txBody>
          <a:bodyPr>
            <a:normAutofit/>
          </a:bodyPr>
          <a:lstStyle/>
          <a:p>
            <a:r>
              <a:rPr lang="en-US" sz="6000" dirty="0" smtClean="0">
                <a:solidFill>
                  <a:srgbClr val="FFFF00"/>
                </a:solidFill>
                <a:latin typeface="Arial" pitchFamily="34" charset="0"/>
                <a:cs typeface="Arial" pitchFamily="34" charset="0"/>
              </a:rPr>
              <a:t>Ex  09</a:t>
            </a:r>
            <a:endParaRPr lang="en-US" sz="6000"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b2c0f55f13_0_37"/>
          <p:cNvSpPr txBox="1">
            <a:spLocks noGrp="1"/>
          </p:cNvSpPr>
          <p:nvPr>
            <p:ph type="body" idx="1"/>
          </p:nvPr>
        </p:nvSpPr>
        <p:spPr>
          <a:xfrm>
            <a:off x="4500250" y="1438802"/>
            <a:ext cx="2172924" cy="675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High anion gap</a:t>
            </a:r>
            <a:endParaRPr b="1">
              <a:solidFill>
                <a:srgbClr val="FFFF00"/>
              </a:solidFill>
            </a:endParaRPr>
          </a:p>
        </p:txBody>
      </p:sp>
      <p:pic>
        <p:nvPicPr>
          <p:cNvPr id="531" name="Google Shape;531;gb2c0f55f13_0_37"/>
          <p:cNvPicPr preferRelativeResize="0"/>
          <p:nvPr/>
        </p:nvPicPr>
        <p:blipFill rotWithShape="1">
          <a:blip r:embed="rId3">
            <a:alphaModFix/>
          </a:blip>
          <a:srcRect t="28028" r="52157" b="7463"/>
          <a:stretch/>
        </p:blipFill>
        <p:spPr>
          <a:xfrm>
            <a:off x="913800" y="609600"/>
            <a:ext cx="2907376" cy="2943400"/>
          </a:xfrm>
          <a:prstGeom prst="rect">
            <a:avLst/>
          </a:prstGeom>
          <a:noFill/>
          <a:ln>
            <a:noFill/>
          </a:ln>
        </p:spPr>
      </p:pic>
      <p:sp>
        <p:nvSpPr>
          <p:cNvPr id="532" name="Google Shape;532;gb2c0f55f13_0_37"/>
          <p:cNvSpPr txBox="1">
            <a:spLocks noGrp="1"/>
          </p:cNvSpPr>
          <p:nvPr>
            <p:ph type="body" idx="1"/>
          </p:nvPr>
        </p:nvSpPr>
        <p:spPr>
          <a:xfrm>
            <a:off x="4529433" y="2201651"/>
            <a:ext cx="2211835" cy="675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Metabolic </a:t>
            </a:r>
            <a:endParaRPr b="1">
              <a:solidFill>
                <a:srgbClr val="FFFF00"/>
              </a:solidFill>
            </a:endParaRPr>
          </a:p>
          <a:p>
            <a:pPr marL="0" lvl="0" indent="0" algn="l" rtl="0">
              <a:spcBef>
                <a:spcPts val="1000"/>
              </a:spcBef>
              <a:spcAft>
                <a:spcPts val="0"/>
              </a:spcAft>
              <a:buNone/>
            </a:pPr>
            <a:endParaRPr b="1">
              <a:solidFill>
                <a:srgbClr val="FFFF00"/>
              </a:solidFill>
            </a:endParaRPr>
          </a:p>
        </p:txBody>
      </p:sp>
      <p:sp>
        <p:nvSpPr>
          <p:cNvPr id="533" name="Google Shape;533;gb2c0f55f13_0_37"/>
          <p:cNvSpPr txBox="1">
            <a:spLocks noGrp="1"/>
          </p:cNvSpPr>
          <p:nvPr>
            <p:ph type="body" idx="1"/>
          </p:nvPr>
        </p:nvSpPr>
        <p:spPr>
          <a:xfrm>
            <a:off x="4500250" y="2935305"/>
            <a:ext cx="2143741" cy="734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Acidosis</a:t>
            </a:r>
            <a:endParaRPr b="1">
              <a:solidFill>
                <a:srgbClr val="FFFF00"/>
              </a:solidFill>
            </a:endParaRPr>
          </a:p>
          <a:p>
            <a:pPr marL="0" lvl="0" indent="0" algn="l" rtl="0">
              <a:spcBef>
                <a:spcPts val="1000"/>
              </a:spcBef>
              <a:spcAft>
                <a:spcPts val="0"/>
              </a:spcAft>
              <a:buNone/>
            </a:pPr>
            <a:endParaRPr b="1">
              <a:solidFill>
                <a:srgbClr val="FFFF00"/>
              </a:solidFill>
            </a:endParaRPr>
          </a:p>
        </p:txBody>
      </p:sp>
      <p:sp>
        <p:nvSpPr>
          <p:cNvPr id="534" name="Google Shape;534;gb2c0f55f13_0_37"/>
          <p:cNvSpPr txBox="1">
            <a:spLocks noGrp="1"/>
          </p:cNvSpPr>
          <p:nvPr>
            <p:ph type="body" idx="1"/>
          </p:nvPr>
        </p:nvSpPr>
        <p:spPr>
          <a:xfrm>
            <a:off x="4459238" y="3640535"/>
            <a:ext cx="2252847" cy="675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Uncompensated</a:t>
            </a:r>
            <a:endParaRPr b="1">
              <a:solidFill>
                <a:srgbClr val="FFFF00"/>
              </a:solidFill>
            </a:endParaRPr>
          </a:p>
        </p:txBody>
      </p:sp>
      <p:sp>
        <p:nvSpPr>
          <p:cNvPr id="535" name="Google Shape;535;gb2c0f55f13_0_37"/>
          <p:cNvSpPr txBox="1">
            <a:spLocks noGrp="1"/>
          </p:cNvSpPr>
          <p:nvPr>
            <p:ph type="body" idx="1"/>
          </p:nvPr>
        </p:nvSpPr>
        <p:spPr>
          <a:xfrm>
            <a:off x="4478694" y="4292777"/>
            <a:ext cx="4276800" cy="675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b="1" dirty="0">
                <a:solidFill>
                  <a:srgbClr val="FFFF00"/>
                </a:solidFill>
              </a:rPr>
              <a:t>Associated respiratory acidosis</a:t>
            </a:r>
            <a:endParaRPr b="1">
              <a:solidFill>
                <a:srgbClr val="FFFF00"/>
              </a:solidFill>
            </a:endParaRPr>
          </a:p>
        </p:txBody>
      </p:sp>
      <p:sp>
        <p:nvSpPr>
          <p:cNvPr id="8" name="Google Shape;535;gb2c0f55f13_0_37"/>
          <p:cNvSpPr txBox="1">
            <a:spLocks/>
          </p:cNvSpPr>
          <p:nvPr/>
        </p:nvSpPr>
        <p:spPr>
          <a:xfrm>
            <a:off x="4465724" y="4892649"/>
            <a:ext cx="2742472" cy="675300"/>
          </a:xfrm>
          <a:prstGeom prst="rect">
            <a:avLst/>
          </a:prstGeom>
        </p:spPr>
        <p:txBody>
          <a:bodyPr spcFirstLastPara="1" vert="horz" wrap="square" lIns="91425" tIns="45700" rIns="91425" bIns="45700" rtlCol="0" anchor="t" anchorCtr="0">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solidFill>
                  <a:srgbClr val="FFFF00"/>
                </a:solidFill>
                <a:effectLst>
                  <a:outerShdw blurRad="50800" dist="38100" dir="2700000" algn="tl" rotWithShape="0">
                    <a:srgbClr val="000000">
                      <a:alpha val="48000"/>
                    </a:srgbClr>
                  </a:outerShdw>
                </a:effectLst>
                <a:uLnTx/>
                <a:uFillTx/>
                <a:latin typeface="+mn-lt"/>
                <a:ea typeface="+mn-ea"/>
                <a:cs typeface="+mn-cs"/>
              </a:rPr>
              <a:t>Metabolic alkalosis</a:t>
            </a:r>
            <a:endParaRPr kumimoji="0" lang="en-US" sz="20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mn-lt"/>
              <a:ea typeface="+mn-ea"/>
              <a:cs typeface="+mn-cs"/>
            </a:endParaRPr>
          </a:p>
        </p:txBody>
      </p:sp>
      <p:sp>
        <p:nvSpPr>
          <p:cNvPr id="9" name="Google Shape;535;gb2c0f55f13_0_37"/>
          <p:cNvSpPr txBox="1">
            <a:spLocks/>
          </p:cNvSpPr>
          <p:nvPr/>
        </p:nvSpPr>
        <p:spPr>
          <a:xfrm>
            <a:off x="8509187" y="856034"/>
            <a:ext cx="3455833" cy="3949429"/>
          </a:xfrm>
          <a:prstGeom prst="rect">
            <a:avLst/>
          </a:prstGeom>
        </p:spPr>
        <p:txBody>
          <a:bodyPr spcFirstLastPara="1" vert="horz" wrap="square" lIns="91425" tIns="45700" rIns="91425" bIns="45700" rtlCol="0" anchor="t" anchorCtr="0">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2000" b="1" dirty="0" smtClean="0">
                <a:effectLst>
                  <a:outerShdw blurRad="50800" dist="38100" dir="2700000" algn="tl" rotWithShape="0">
                    <a:srgbClr val="000000">
                      <a:alpha val="48000"/>
                    </a:srgbClr>
                  </a:outerShdw>
                </a:effectLst>
              </a:rPr>
              <a:t>Uncontrolled DM, COPD</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smtClean="0">
                <a:ln>
                  <a:noFill/>
                </a:ln>
                <a:effectLst>
                  <a:outerShdw blurRad="50800" dist="38100" dir="2700000" algn="tl" rotWithShape="0">
                    <a:srgbClr val="000000">
                      <a:alpha val="48000"/>
                    </a:srgbClr>
                  </a:outerShdw>
                </a:effectLst>
                <a:uLnTx/>
                <a:uFillTx/>
                <a:latin typeface="+mn-lt"/>
                <a:ea typeface="+mn-ea"/>
                <a:cs typeface="+mn-cs"/>
              </a:rPr>
              <a:t>Lactic</a:t>
            </a:r>
            <a:r>
              <a:rPr kumimoji="0" lang="en-US" sz="2000" b="1" i="0" u="none" strike="noStrike" kern="1200" cap="none" spc="0" normalizeH="0" noProof="0" dirty="0" smtClean="0">
                <a:ln>
                  <a:noFill/>
                </a:ln>
                <a:effectLst>
                  <a:outerShdw blurRad="50800" dist="38100" dir="2700000" algn="tl" rotWithShape="0">
                    <a:srgbClr val="000000">
                      <a:alpha val="48000"/>
                    </a:srgbClr>
                  </a:outerShdw>
                </a:effectLst>
                <a:uLnTx/>
                <a:uFillTx/>
                <a:latin typeface="+mn-lt"/>
                <a:ea typeface="+mn-ea"/>
                <a:cs typeface="+mn-cs"/>
              </a:rPr>
              <a:t> acidosis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2000" b="1" baseline="0" dirty="0" smtClean="0">
                <a:effectLst>
                  <a:outerShdw blurRad="50800" dist="38100" dir="2700000" algn="tl" rotWithShape="0">
                    <a:srgbClr val="000000">
                      <a:alpha val="48000"/>
                    </a:srgbClr>
                  </a:outerShdw>
                </a:effectLst>
              </a:rPr>
              <a:t>Kidney</a:t>
            </a:r>
            <a:r>
              <a:rPr lang="en-US" sz="2000" b="1" dirty="0" smtClean="0">
                <a:effectLst>
                  <a:outerShdw blurRad="50800" dist="38100" dir="2700000" algn="tl" rotWithShape="0">
                    <a:srgbClr val="000000">
                      <a:alpha val="48000"/>
                    </a:srgbClr>
                  </a:outerShdw>
                </a:effectLst>
              </a:rPr>
              <a:t> disease</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US" sz="2000" b="1" dirty="0" smtClean="0">
                <a:effectLst>
                  <a:outerShdw blurRad="50800" dist="38100" dir="2700000" algn="tl" rotWithShape="0">
                    <a:srgbClr val="000000">
                      <a:alpha val="48000"/>
                    </a:srgbClr>
                  </a:outerShdw>
                </a:effectLst>
              </a:rPr>
              <a:t>Severe CNS depression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effectLst>
                <a:outerShdw blurRad="50800" dist="38100" dir="2700000" algn="tl" rotWithShape="0">
                  <a:srgbClr val="000000">
                    <a:alpha val="48000"/>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33"/>
                                        </p:tgtEl>
                                        <p:attrNameLst>
                                          <p:attrName>style.visibility</p:attrName>
                                        </p:attrNameLst>
                                      </p:cBhvr>
                                      <p:to>
                                        <p:strVal val="visible"/>
                                      </p:to>
                                    </p:set>
                                    <p:anim calcmode="lin" valueType="num">
                                      <p:cBhvr additive="base">
                                        <p:cTn id="7" dur="1000"/>
                                        <p:tgtEl>
                                          <p:spTgt spid="53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32"/>
                                        </p:tgtEl>
                                        <p:attrNameLst>
                                          <p:attrName>style.visibility</p:attrName>
                                        </p:attrNameLst>
                                      </p:cBhvr>
                                      <p:to>
                                        <p:strVal val="visible"/>
                                      </p:to>
                                    </p:set>
                                    <p:anim calcmode="lin" valueType="num">
                                      <p:cBhvr additive="base">
                                        <p:cTn id="12" dur="1000"/>
                                        <p:tgtEl>
                                          <p:spTgt spid="532"/>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30"/>
                                        </p:tgtEl>
                                        <p:attrNameLst>
                                          <p:attrName>style.visibility</p:attrName>
                                        </p:attrNameLst>
                                      </p:cBhvr>
                                      <p:to>
                                        <p:strVal val="visible"/>
                                      </p:to>
                                    </p:set>
                                    <p:anim calcmode="lin" valueType="num">
                                      <p:cBhvr additive="base">
                                        <p:cTn id="17" dur="1000"/>
                                        <p:tgtEl>
                                          <p:spTgt spid="530"/>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34"/>
                                        </p:tgtEl>
                                        <p:attrNameLst>
                                          <p:attrName>style.visibility</p:attrName>
                                        </p:attrNameLst>
                                      </p:cBhvr>
                                      <p:to>
                                        <p:strVal val="visible"/>
                                      </p:to>
                                    </p:set>
                                    <p:anim calcmode="lin" valueType="num">
                                      <p:cBhvr additive="base">
                                        <p:cTn id="22" dur="1000"/>
                                        <p:tgtEl>
                                          <p:spTgt spid="53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35"/>
                                        </p:tgtEl>
                                        <p:attrNameLst>
                                          <p:attrName>style.visibility</p:attrName>
                                        </p:attrNameLst>
                                      </p:cBhvr>
                                      <p:to>
                                        <p:strVal val="visible"/>
                                      </p:to>
                                    </p:set>
                                    <p:anim calcmode="lin" valueType="num">
                                      <p:cBhvr additive="base">
                                        <p:cTn id="27" dur="1000"/>
                                        <p:tgtEl>
                                          <p:spTgt spid="53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000"/>
                                        <p:tgtEl>
                                          <p:spTgt spid="8"/>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p:tgtEl>
                                          <p:spTgt spid="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204282"/>
            <a:ext cx="10353761" cy="457199"/>
          </a:xfrm>
        </p:spPr>
        <p:txBody>
          <a:bodyPr>
            <a:noAutofit/>
          </a:bodyPr>
          <a:lstStyle/>
          <a:p>
            <a:r>
              <a:rPr lang="en-US" sz="2800" dirty="0" smtClean="0">
                <a:latin typeface="Arial" pitchFamily="34" charset="0"/>
                <a:cs typeface="Arial" pitchFamily="34" charset="0"/>
              </a:rPr>
              <a:t>Explanation</a:t>
            </a:r>
            <a:endParaRPr lang="en-US" sz="2800" dirty="0">
              <a:latin typeface="Arial" pitchFamily="34" charset="0"/>
              <a:cs typeface="Arial" pitchFamily="34" charset="0"/>
            </a:endParaRPr>
          </a:p>
        </p:txBody>
      </p:sp>
      <p:sp>
        <p:nvSpPr>
          <p:cNvPr id="5" name="Content Placeholder 4"/>
          <p:cNvSpPr>
            <a:spLocks noGrp="1"/>
          </p:cNvSpPr>
          <p:nvPr>
            <p:ph sz="half" idx="1"/>
          </p:nvPr>
        </p:nvSpPr>
        <p:spPr>
          <a:xfrm>
            <a:off x="913794" y="787941"/>
            <a:ext cx="8278843" cy="5787958"/>
          </a:xfrm>
        </p:spPr>
        <p:txBody>
          <a:bodyPr>
            <a:normAutofit fontScale="85000" lnSpcReduction="10000"/>
          </a:bodyPr>
          <a:lstStyle/>
          <a:p>
            <a:r>
              <a:rPr lang="en-US" dirty="0" smtClean="0">
                <a:latin typeface="Arial" pitchFamily="34" charset="0"/>
                <a:cs typeface="Arial" pitchFamily="34" charset="0"/>
              </a:rPr>
              <a:t>pH 			= 7.1 ( </a:t>
            </a:r>
            <a:r>
              <a:rPr lang="en-US" altLang="en-US" dirty="0" smtClean="0">
                <a:solidFill>
                  <a:srgbClr val="FFFF00"/>
                </a:solidFill>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	</a:t>
            </a:r>
            <a:r>
              <a:rPr lang="en-US" dirty="0" smtClean="0">
                <a:latin typeface="Arial" pitchFamily="34" charset="0"/>
                <a:cs typeface="Arial" pitchFamily="34" charset="0"/>
              </a:rPr>
              <a:t>: Acidosis</a:t>
            </a:r>
            <a:endParaRPr lang="en-US" altLang="en-US" dirty="0" smtClean="0">
              <a:latin typeface="Arial" charset="0"/>
              <a:cs typeface="Arial" charset="0"/>
            </a:endParaRPr>
          </a:p>
          <a:p>
            <a:r>
              <a:rPr lang="en-US" dirty="0" smtClean="0">
                <a:latin typeface="Arial" pitchFamily="34" charset="0"/>
                <a:cs typeface="Arial" pitchFamily="34" charset="0"/>
              </a:rPr>
              <a:t>HCO</a:t>
            </a:r>
            <a:r>
              <a:rPr lang="en-US" baseline="-25000" dirty="0" smtClean="0">
                <a:latin typeface="Arial" pitchFamily="34" charset="0"/>
                <a:cs typeface="Arial" pitchFamily="34" charset="0"/>
              </a:rPr>
              <a:t>3</a:t>
            </a:r>
            <a:r>
              <a:rPr lang="en-US" baseline="30000" dirty="0" smtClean="0">
                <a:latin typeface="Arial" pitchFamily="34" charset="0"/>
                <a:cs typeface="Arial" pitchFamily="34" charset="0"/>
              </a:rPr>
              <a:t>- </a:t>
            </a:r>
            <a:r>
              <a:rPr lang="en-US" altLang="en-US" baseline="-25000" dirty="0" smtClean="0">
                <a:latin typeface="Arial" charset="0"/>
                <a:cs typeface="Arial" charset="0"/>
              </a:rPr>
              <a:t>			</a:t>
            </a:r>
            <a:r>
              <a:rPr lang="en-US" altLang="en-US" dirty="0" smtClean="0">
                <a:latin typeface="Arial" charset="0"/>
                <a:cs typeface="Arial" charset="0"/>
              </a:rPr>
              <a:t>= 12 </a:t>
            </a:r>
            <a:r>
              <a:rPr lang="en-US" dirty="0" smtClean="0">
                <a:latin typeface="Arial" pitchFamily="34" charset="0"/>
                <a:cs typeface="Arial" pitchFamily="34" charset="0"/>
              </a:rPr>
              <a:t>( </a:t>
            </a:r>
            <a:r>
              <a:rPr lang="en-US" altLang="en-US" dirty="0" smtClean="0">
                <a:solidFill>
                  <a:srgbClr val="FFFF00"/>
                </a:solidFill>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 	: Metabolic acidosis</a:t>
            </a:r>
          </a:p>
          <a:p>
            <a:r>
              <a:rPr lang="en-US" altLang="en-US" dirty="0" smtClean="0">
                <a:latin typeface="Arial" charset="0"/>
                <a:cs typeface="Arial" charset="0"/>
              </a:rPr>
              <a:t>Expected PaCO</a:t>
            </a:r>
            <a:r>
              <a:rPr lang="en-US" altLang="en-US" baseline="-25000" dirty="0" smtClean="0">
                <a:latin typeface="Arial" charset="0"/>
                <a:cs typeface="Arial" charset="0"/>
              </a:rPr>
              <a:t>2</a:t>
            </a:r>
            <a:r>
              <a:rPr lang="en-US" dirty="0" smtClean="0">
                <a:latin typeface="Arial" pitchFamily="34" charset="0"/>
                <a:cs typeface="Arial" pitchFamily="34" charset="0"/>
              </a:rPr>
              <a:t> 	= Rule 1/ 1	( 12 / 12 )</a:t>
            </a:r>
            <a:endParaRPr lang="en-US" altLang="en-US" dirty="0" smtClean="0">
              <a:latin typeface="Arial" charset="0"/>
              <a:ea typeface="ＭＳ Ｐゴシック" pitchFamily="34" charset="-128"/>
              <a:cs typeface="Arial" charset="0"/>
            </a:endParaRPr>
          </a:p>
          <a:p>
            <a:pPr>
              <a:buNone/>
            </a:pPr>
            <a:r>
              <a:rPr lang="en-US" dirty="0" smtClean="0">
                <a:latin typeface="Arial" charset="0"/>
                <a:ea typeface="ＭＳ Ｐゴシック" pitchFamily="34" charset="-128"/>
                <a:cs typeface="Arial" charset="0"/>
              </a:rPr>
              <a:t>	 			= 12 / 6</a:t>
            </a:r>
          </a:p>
          <a:p>
            <a:r>
              <a:rPr lang="en-US" dirty="0" smtClean="0">
                <a:latin typeface="Arial" charset="0"/>
                <a:ea typeface="ＭＳ Ｐゴシック" pitchFamily="34" charset="-128"/>
                <a:cs typeface="Arial" charset="0"/>
              </a:rPr>
              <a:t> Patient’s</a:t>
            </a:r>
            <a:r>
              <a:rPr lang="en-US" altLang="en-US" dirty="0" smtClean="0">
                <a:latin typeface="Arial" charset="0"/>
                <a:cs typeface="Arial" charset="0"/>
              </a:rPr>
              <a:t> PaCO</a:t>
            </a:r>
            <a:r>
              <a:rPr lang="en-US" altLang="en-US" baseline="-25000" dirty="0" smtClean="0">
                <a:latin typeface="Arial" charset="0"/>
                <a:cs typeface="Arial" charset="0"/>
              </a:rPr>
              <a:t>2</a:t>
            </a:r>
            <a:r>
              <a:rPr lang="en-US" altLang="en-US" baseline="-25000" dirty="0" smtClean="0">
                <a:latin typeface="Arial" pitchFamily="34" charset="0"/>
                <a:cs typeface="Arial" pitchFamily="34" charset="0"/>
              </a:rPr>
              <a:t> </a:t>
            </a:r>
            <a:r>
              <a:rPr lang="en-US" altLang="en-US" dirty="0" smtClean="0">
                <a:latin typeface="Arial" pitchFamily="34" charset="0"/>
                <a:cs typeface="Arial" pitchFamily="34" charset="0"/>
              </a:rPr>
              <a:t> 	= 34</a:t>
            </a:r>
          </a:p>
          <a:p>
            <a:pPr>
              <a:buNone/>
            </a:pPr>
            <a:r>
              <a:rPr lang="en-US" dirty="0" smtClean="0">
                <a:latin typeface="Arial" pitchFamily="34" charset="0"/>
                <a:cs typeface="Arial" pitchFamily="34" charset="0"/>
              </a:rPr>
              <a:t>	 			= Respiratory acidosis</a:t>
            </a:r>
          </a:p>
          <a:p>
            <a:r>
              <a:rPr lang="en-US" dirty="0" smtClean="0">
                <a:latin typeface="Arial" pitchFamily="34" charset="0"/>
                <a:cs typeface="Arial" pitchFamily="34" charset="0"/>
              </a:rPr>
              <a:t> AG			= 145 – ( 12 + 97 )</a:t>
            </a:r>
          </a:p>
          <a:p>
            <a:pPr>
              <a:buNone/>
            </a:pPr>
            <a:r>
              <a:rPr lang="en-US" dirty="0" smtClean="0">
                <a:latin typeface="Arial" pitchFamily="34" charset="0"/>
                <a:cs typeface="Arial" pitchFamily="34" charset="0"/>
              </a:rPr>
              <a:t>	 			= 36 ( </a:t>
            </a:r>
            <a:r>
              <a:rPr lang="en-US" altLang="en-US" dirty="0" smtClean="0">
                <a:solidFill>
                  <a:srgbClr val="FFFF00"/>
                </a:solidFill>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a:t>
            </a:r>
          </a:p>
          <a:p>
            <a:pPr>
              <a:buNone/>
            </a:pPr>
            <a:r>
              <a:rPr lang="en-US" dirty="0" smtClean="0">
                <a:latin typeface="Arial" panose="020B0604020202020204" pitchFamily="34" charset="0"/>
                <a:cs typeface="Arial" panose="020B0604020202020204" pitchFamily="34" charset="0"/>
              </a:rPr>
              <a:t>	 			= High Anion gap Metabolic acidosis</a:t>
            </a:r>
          </a:p>
          <a:p>
            <a:pPr>
              <a:buNone/>
            </a:pP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 BG			= 36</a:t>
            </a:r>
          </a:p>
          <a:p>
            <a:pPr>
              <a:buNone/>
            </a:pPr>
            <a:r>
              <a:rPr lang="en-US" dirty="0" smtClean="0">
                <a:latin typeface="Arial" panose="020B0604020202020204" pitchFamily="34" charset="0"/>
                <a:cs typeface="Arial" panose="020B0604020202020204" pitchFamily="34" charset="0"/>
              </a:rPr>
              <a:t>	 			= Metabolic alkalosis</a:t>
            </a:r>
          </a:p>
          <a:p>
            <a:r>
              <a:rPr lang="en-US" dirty="0" smtClean="0">
                <a:latin typeface="Arial" panose="020B0604020202020204" pitchFamily="34" charset="0"/>
                <a:cs typeface="Arial" panose="020B0604020202020204" pitchFamily="34" charset="0"/>
              </a:rPr>
              <a:t> </a:t>
            </a:r>
            <a:r>
              <a:rPr lang="en-US" b="1" dirty="0" smtClean="0">
                <a:solidFill>
                  <a:srgbClr val="FFFF00"/>
                </a:solidFill>
                <a:latin typeface="Arial" panose="020B0604020202020204" pitchFamily="34" charset="0"/>
                <a:cs typeface="Arial" panose="020B0604020202020204" pitchFamily="34" charset="0"/>
              </a:rPr>
              <a:t>Diagnosis		= Uncompensated AG Metabolic acidosis + 			   	   Respiratory acidosis + Metabolic alkalosis</a:t>
            </a:r>
          </a:p>
          <a:p>
            <a:endParaRPr lang="en-US" dirty="0">
              <a:latin typeface="Arial" pitchFamily="34" charset="0"/>
              <a:cs typeface="Arial" pitchFamily="34" charset="0"/>
            </a:endParaRPr>
          </a:p>
        </p:txBody>
      </p:sp>
      <p:pic>
        <p:nvPicPr>
          <p:cNvPr id="7" name="Google Shape;531;gb2c0f55f13_0_37"/>
          <p:cNvPicPr preferRelativeResize="0">
            <a:picLocks noGrp="1"/>
          </p:cNvPicPr>
          <p:nvPr>
            <p:ph sz="half" idx="2"/>
          </p:nvPr>
        </p:nvPicPr>
        <p:blipFill rotWithShape="1">
          <a:blip r:embed="rId2">
            <a:alphaModFix/>
          </a:blip>
          <a:srcRect t="28028" r="52157" b="7463"/>
          <a:stretch/>
        </p:blipFill>
        <p:spPr>
          <a:xfrm>
            <a:off x="9435830" y="768485"/>
            <a:ext cx="2587557" cy="5846323"/>
          </a:xfrm>
          <a:prstGeom prst="rect">
            <a:avLst/>
          </a:prstGeom>
          <a:noFill/>
          <a:ln>
            <a:no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nk.jpg"/>
          <p:cNvPicPr>
            <a:picLocks noGrp="1" noChangeAspect="1"/>
          </p:cNvPicPr>
          <p:nvPr>
            <p:ph idx="1"/>
          </p:nvPr>
        </p:nvPicPr>
        <p:blipFill>
          <a:blip r:embed="rId2"/>
          <a:stretch>
            <a:fillRect/>
          </a:stretch>
        </p:blipFill>
        <p:spPr>
          <a:xfrm>
            <a:off x="1079770" y="710120"/>
            <a:ext cx="10330775" cy="570040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76656"/>
            <a:ext cx="10353761" cy="1118680"/>
          </a:xfrm>
        </p:spPr>
        <p:txBody>
          <a:bodyPr>
            <a:normAutofit/>
          </a:bodyPr>
          <a:lstStyle/>
          <a:p>
            <a:r>
              <a:rPr lang="en-US" sz="3200" dirty="0" smtClean="0">
                <a:solidFill>
                  <a:srgbClr val="FFFF00"/>
                </a:solidFill>
                <a:latin typeface="Arial" pitchFamily="34" charset="0"/>
                <a:cs typeface="Arial" pitchFamily="34" charset="0"/>
              </a:rPr>
              <a:t>Basic knowledge about acidosis &amp; alkalosis</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913795" y="1867711"/>
            <a:ext cx="10353762" cy="4533089"/>
          </a:xfrm>
        </p:spPr>
        <p:txBody>
          <a:bodyPr>
            <a:normAutofit/>
          </a:bodyPr>
          <a:lstStyle/>
          <a:p>
            <a:pPr>
              <a:buNone/>
              <a:defRPr/>
            </a:pPr>
            <a:r>
              <a:rPr lang="en-US" sz="2400" dirty="0" smtClean="0">
                <a:solidFill>
                  <a:srgbClr val="FFFF00"/>
                </a:solidFill>
                <a:latin typeface="Arial" pitchFamily="34" charset="0"/>
                <a:cs typeface="Arial" pitchFamily="34" charset="0"/>
              </a:rPr>
              <a:t> </a:t>
            </a:r>
          </a:p>
          <a:p>
            <a:pPr>
              <a:buNone/>
              <a:defRPr/>
            </a:pPr>
            <a:r>
              <a:rPr lang="en-US" sz="2800" b="1" dirty="0" smtClean="0">
                <a:latin typeface="Arial" pitchFamily="34" charset="0"/>
                <a:cs typeface="Arial" pitchFamily="34" charset="0"/>
              </a:rPr>
              <a:t>Metabolic acidosis</a:t>
            </a:r>
          </a:p>
          <a:p>
            <a:pPr>
              <a:buNone/>
              <a:defRPr/>
            </a:pPr>
            <a:r>
              <a:rPr lang="en-US" sz="2400" dirty="0" smtClean="0">
                <a:latin typeface="Arial" pitchFamily="34" charset="0"/>
                <a:cs typeface="Arial" pitchFamily="34" charset="0"/>
              </a:rPr>
              <a:t>                        </a:t>
            </a:r>
            <a:r>
              <a:rPr lang="en-US" altLang="en-US" sz="3200" b="1" dirty="0" smtClean="0">
                <a:latin typeface="Arial" charset="0"/>
                <a:cs typeface="Arial" charset="0"/>
              </a:rPr>
              <a:t>↓</a:t>
            </a:r>
            <a:r>
              <a:rPr lang="en-US" sz="3200" b="1" dirty="0" smtClean="0">
                <a:latin typeface="Arial" pitchFamily="34" charset="0"/>
                <a:cs typeface="Arial" pitchFamily="34" charset="0"/>
              </a:rPr>
              <a:t> </a:t>
            </a:r>
            <a:r>
              <a:rPr lang="en-US" sz="2400" dirty="0" smtClean="0">
                <a:latin typeface="Arial" pitchFamily="34" charset="0"/>
                <a:cs typeface="Arial" pitchFamily="34" charset="0"/>
              </a:rPr>
              <a:t> pH    α	  </a:t>
            </a:r>
            <a:r>
              <a:rPr lang="en-US" altLang="en-US" sz="3200" dirty="0" smtClean="0">
                <a:latin typeface="Arial" charset="0"/>
                <a:cs typeface="Arial" charset="0"/>
              </a:rPr>
              <a:t>↓</a:t>
            </a:r>
            <a:r>
              <a:rPr lang="en-US" sz="2400" dirty="0" smtClean="0">
                <a:latin typeface="Arial" pitchFamily="34" charset="0"/>
                <a:cs typeface="Arial" pitchFamily="34" charset="0"/>
              </a:rPr>
              <a:t> </a:t>
            </a:r>
            <a:r>
              <a:rPr lang="en-US" sz="2400" u="sng" dirty="0" smtClean="0">
                <a:latin typeface="Arial" pitchFamily="34" charset="0"/>
                <a:cs typeface="Arial" pitchFamily="34" charset="0"/>
              </a:rPr>
              <a:t>[ HCO</a:t>
            </a:r>
            <a:r>
              <a:rPr lang="en-US" sz="2400" u="sng" baseline="-25000" dirty="0" smtClean="0">
                <a:latin typeface="Arial" pitchFamily="34" charset="0"/>
                <a:cs typeface="Arial" pitchFamily="34" charset="0"/>
              </a:rPr>
              <a:t>3</a:t>
            </a:r>
            <a:r>
              <a:rPr lang="en-US" sz="2400" u="sng" baseline="30000" dirty="0" smtClean="0">
                <a:latin typeface="Arial" pitchFamily="34" charset="0"/>
                <a:cs typeface="Arial" pitchFamily="34" charset="0"/>
              </a:rPr>
              <a:t>- </a:t>
            </a:r>
            <a:r>
              <a:rPr lang="en-US" sz="2400" u="sng" dirty="0" smtClean="0">
                <a:latin typeface="Arial" pitchFamily="34" charset="0"/>
                <a:cs typeface="Arial" pitchFamily="34" charset="0"/>
              </a:rPr>
              <a:t>]</a:t>
            </a:r>
            <a:endParaRPr lang="en-US" sz="2400" dirty="0" smtClean="0">
              <a:latin typeface="Arial" pitchFamily="34" charset="0"/>
              <a:cs typeface="Arial" pitchFamily="34" charset="0"/>
            </a:endParaRPr>
          </a:p>
          <a:p>
            <a:pPr fontAlgn="auto">
              <a:spcAft>
                <a:spcPts val="0"/>
              </a:spcAft>
              <a:buFontTx/>
              <a:buNone/>
              <a:defRPr/>
            </a:pPr>
            <a:r>
              <a:rPr lang="en-US" sz="2400" dirty="0" smtClean="0">
                <a:latin typeface="Arial" pitchFamily="34" charset="0"/>
                <a:cs typeface="Arial" pitchFamily="34" charset="0"/>
              </a:rPr>
              <a:t>			                             PaCO</a:t>
            </a:r>
            <a:r>
              <a:rPr lang="en-US" sz="2400" baseline="-25000" dirty="0" smtClean="0">
                <a:latin typeface="Arial" pitchFamily="34" charset="0"/>
                <a:cs typeface="Arial" pitchFamily="34" charset="0"/>
              </a:rPr>
              <a:t>2</a:t>
            </a:r>
          </a:p>
          <a:p>
            <a:pPr fontAlgn="auto">
              <a:spcAft>
                <a:spcPts val="0"/>
              </a:spcAft>
              <a:buFontTx/>
              <a:buNone/>
              <a:defRPr/>
            </a:pPr>
            <a:endParaRPr lang="en-US" sz="2400" baseline="-25000" dirty="0" smtClean="0">
              <a:latin typeface="Arial" pitchFamily="34" charset="0"/>
              <a:cs typeface="Arial" pitchFamily="34" charset="0"/>
            </a:endParaRPr>
          </a:p>
          <a:p>
            <a:pPr fontAlgn="auto">
              <a:spcAft>
                <a:spcPts val="0"/>
              </a:spcAft>
              <a:buFontTx/>
              <a:buNone/>
              <a:defRPr/>
            </a:pPr>
            <a:r>
              <a:rPr lang="en-US" sz="2400" dirty="0" smtClean="0">
                <a:latin typeface="Arial" pitchFamily="34" charset="0"/>
                <a:cs typeface="Arial" pitchFamily="34" charset="0"/>
              </a:rPr>
              <a:t>                         </a:t>
            </a:r>
            <a:r>
              <a:rPr lang="en-US" sz="2400" dirty="0" smtClean="0">
                <a:solidFill>
                  <a:srgbClr val="FFFF00"/>
                </a:solidFill>
                <a:latin typeface="Arial" pitchFamily="34" charset="0"/>
                <a:cs typeface="Arial" pitchFamily="34" charset="0"/>
              </a:rPr>
              <a:t>pH  and  HCO</a:t>
            </a:r>
            <a:r>
              <a:rPr lang="en-US" sz="2400" baseline="-25000" dirty="0" smtClean="0">
                <a:solidFill>
                  <a:srgbClr val="FFFF00"/>
                </a:solidFill>
                <a:latin typeface="Arial" pitchFamily="34" charset="0"/>
                <a:cs typeface="Arial" pitchFamily="34" charset="0"/>
              </a:rPr>
              <a:t>3</a:t>
            </a:r>
            <a:r>
              <a:rPr lang="en-US" sz="2400" baseline="30000" dirty="0" smtClean="0">
                <a:solidFill>
                  <a:srgbClr val="FFFF00"/>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 go to same direction</a:t>
            </a:r>
            <a:endParaRPr lang="en-US" sz="2400" dirty="0">
              <a:solidFill>
                <a:srgbClr val="FFFF00"/>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438" y="1799617"/>
            <a:ext cx="10353762" cy="3968885"/>
          </a:xfrm>
        </p:spPr>
        <p:txBody>
          <a:bodyPr>
            <a:normAutofit/>
          </a:bodyPr>
          <a:lstStyle/>
          <a:p>
            <a:pPr>
              <a:buNone/>
              <a:defRPr/>
            </a:pPr>
            <a:endParaRPr lang="en-US" sz="2800" b="1" dirty="0" smtClean="0">
              <a:latin typeface="Arial" pitchFamily="34" charset="0"/>
              <a:cs typeface="Arial" pitchFamily="34" charset="0"/>
            </a:endParaRPr>
          </a:p>
          <a:p>
            <a:pPr>
              <a:buNone/>
              <a:defRPr/>
            </a:pPr>
            <a:r>
              <a:rPr lang="en-US" sz="2800" b="1" dirty="0" smtClean="0">
                <a:latin typeface="Arial" pitchFamily="34" charset="0"/>
                <a:cs typeface="Arial" pitchFamily="34" charset="0"/>
              </a:rPr>
              <a:t>Metabolic alkalosis</a:t>
            </a:r>
          </a:p>
          <a:p>
            <a:pPr>
              <a:buNone/>
              <a:defRPr/>
            </a:pPr>
            <a:r>
              <a:rPr lang="en-US" sz="2400" dirty="0" smtClean="0">
                <a:latin typeface="Arial" pitchFamily="34" charset="0"/>
                <a:cs typeface="Arial" pitchFamily="34" charset="0"/>
              </a:rPr>
              <a:t>                           </a:t>
            </a:r>
            <a:r>
              <a:rPr lang="en-US" altLang="en-US" sz="3200" dirty="0" smtClean="0">
                <a:latin typeface="Arial" charset="0"/>
                <a:cs typeface="Arial" charset="0"/>
              </a:rPr>
              <a:t>↑</a:t>
            </a:r>
            <a:r>
              <a:rPr lang="en-US" sz="2400" dirty="0" smtClean="0">
                <a:latin typeface="Arial" pitchFamily="34" charset="0"/>
                <a:cs typeface="Arial" pitchFamily="34" charset="0"/>
              </a:rPr>
              <a:t> pH    α	 </a:t>
            </a:r>
            <a:r>
              <a:rPr lang="en-US" altLang="en-US" sz="3200" dirty="0" smtClean="0">
                <a:latin typeface="Arial" charset="0"/>
                <a:cs typeface="Arial" charset="0"/>
              </a:rPr>
              <a:t>↑</a:t>
            </a:r>
            <a:r>
              <a:rPr lang="en-US" sz="2400" dirty="0" smtClean="0">
                <a:latin typeface="Arial" pitchFamily="34" charset="0"/>
                <a:cs typeface="Arial" pitchFamily="34" charset="0"/>
              </a:rPr>
              <a:t> </a:t>
            </a:r>
            <a:r>
              <a:rPr lang="en-US" sz="2400" u="sng" dirty="0" smtClean="0">
                <a:latin typeface="Arial" pitchFamily="34" charset="0"/>
                <a:cs typeface="Arial" pitchFamily="34" charset="0"/>
              </a:rPr>
              <a:t>[HCO</a:t>
            </a:r>
            <a:r>
              <a:rPr lang="en-US" sz="2400" u="sng" baseline="-25000" dirty="0" smtClean="0">
                <a:latin typeface="Arial" pitchFamily="34" charset="0"/>
                <a:cs typeface="Arial" pitchFamily="34" charset="0"/>
              </a:rPr>
              <a:t>3</a:t>
            </a:r>
            <a:r>
              <a:rPr lang="en-US" sz="2400" u="sng" baseline="30000" dirty="0" smtClean="0">
                <a:latin typeface="Arial" pitchFamily="34" charset="0"/>
                <a:cs typeface="Arial" pitchFamily="34" charset="0"/>
              </a:rPr>
              <a:t>-</a:t>
            </a:r>
            <a:r>
              <a:rPr lang="en-US" sz="2400" u="sng" dirty="0" smtClean="0">
                <a:latin typeface="Arial" pitchFamily="34" charset="0"/>
                <a:cs typeface="Arial" pitchFamily="34" charset="0"/>
              </a:rPr>
              <a:t>]</a:t>
            </a:r>
          </a:p>
          <a:p>
            <a:pPr fontAlgn="auto">
              <a:spcAft>
                <a:spcPts val="0"/>
              </a:spcAft>
              <a:buFontTx/>
              <a:buNone/>
              <a:defRPr/>
            </a:pPr>
            <a:r>
              <a:rPr lang="en-US" sz="2400" dirty="0" smtClean="0">
                <a:latin typeface="Arial" pitchFamily="34" charset="0"/>
                <a:cs typeface="Arial" pitchFamily="34" charset="0"/>
              </a:rPr>
              <a:t>			                           PaCO</a:t>
            </a:r>
            <a:r>
              <a:rPr lang="en-US" sz="2400" baseline="-25000" dirty="0" smtClean="0">
                <a:latin typeface="Arial" pitchFamily="34" charset="0"/>
                <a:cs typeface="Arial" pitchFamily="34" charset="0"/>
              </a:rPr>
              <a:t>2</a:t>
            </a:r>
          </a:p>
          <a:p>
            <a:pPr fontAlgn="auto">
              <a:spcAft>
                <a:spcPts val="0"/>
              </a:spcAft>
              <a:buFontTx/>
              <a:buNone/>
              <a:defRPr/>
            </a:pP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                            </a:t>
            </a:r>
            <a:r>
              <a:rPr lang="en-US" sz="2400" dirty="0" smtClean="0">
                <a:solidFill>
                  <a:srgbClr val="FFFF00"/>
                </a:solidFill>
                <a:latin typeface="Arial" pitchFamily="34" charset="0"/>
                <a:cs typeface="Arial" pitchFamily="34" charset="0"/>
              </a:rPr>
              <a:t>pH  and  HCO</a:t>
            </a:r>
            <a:r>
              <a:rPr lang="en-US" sz="2400" baseline="-25000" dirty="0" smtClean="0">
                <a:solidFill>
                  <a:srgbClr val="FFFF00"/>
                </a:solidFill>
                <a:latin typeface="Arial" pitchFamily="34" charset="0"/>
                <a:cs typeface="Arial" pitchFamily="34" charset="0"/>
              </a:rPr>
              <a:t>3</a:t>
            </a:r>
            <a:r>
              <a:rPr lang="en-US" sz="2400" baseline="30000" dirty="0" smtClean="0">
                <a:solidFill>
                  <a:srgbClr val="FFFF00"/>
                </a:solidFill>
                <a:latin typeface="Arial" pitchFamily="34" charset="0"/>
                <a:cs typeface="Arial" pitchFamily="34" charset="0"/>
              </a:rPr>
              <a:t>-   </a:t>
            </a:r>
            <a:r>
              <a:rPr lang="en-US" sz="2400" dirty="0" smtClean="0">
                <a:solidFill>
                  <a:srgbClr val="FFFF00"/>
                </a:solidFill>
                <a:latin typeface="Arial" pitchFamily="34" charset="0"/>
                <a:cs typeface="Arial" pitchFamily="34" charset="0"/>
              </a:rPr>
              <a:t> go to same direction</a:t>
            </a:r>
            <a:endParaRPr lang="en-US" sz="2400" dirty="0">
              <a:solidFill>
                <a:srgbClr val="FFFF00"/>
              </a:solidFill>
            </a:endParaRPr>
          </a:p>
        </p:txBody>
      </p:sp>
      <p:sp>
        <p:nvSpPr>
          <p:cNvPr id="4" name="Title 1"/>
          <p:cNvSpPr>
            <a:spLocks noGrp="1"/>
          </p:cNvSpPr>
          <p:nvPr>
            <p:ph type="title"/>
          </p:nvPr>
        </p:nvSpPr>
        <p:spPr>
          <a:xfrm>
            <a:off x="913795" y="476655"/>
            <a:ext cx="10353761" cy="1215958"/>
          </a:xfrm>
        </p:spPr>
        <p:txBody>
          <a:bodyPr>
            <a:normAutofit/>
          </a:bodyPr>
          <a:lstStyle/>
          <a:p>
            <a:r>
              <a:rPr lang="en-US" sz="3200" dirty="0" smtClean="0">
                <a:solidFill>
                  <a:srgbClr val="FFFF00"/>
                </a:solidFill>
                <a:latin typeface="Arial" pitchFamily="34" charset="0"/>
                <a:cs typeface="Arial" pitchFamily="34" charset="0"/>
              </a:rPr>
              <a:t>Basic knowledge about acidosis &amp; alkalosis</a:t>
            </a:r>
            <a:endParaRPr lang="en-US" sz="3200" dirty="0">
              <a:solidFill>
                <a:srgbClr val="FFFF00"/>
              </a:solidFill>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3580</TotalTime>
  <Words>1587</Words>
  <Application>Microsoft Office PowerPoint</Application>
  <PresentationFormat>Custom</PresentationFormat>
  <Paragraphs>487</Paragraphs>
  <Slides>77</Slides>
  <Notes>9</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Damask</vt:lpstr>
      <vt:lpstr>ABG INTERPRETATION</vt:lpstr>
      <vt:lpstr>Slide 2</vt:lpstr>
      <vt:lpstr>ABG machine</vt:lpstr>
      <vt:lpstr>Information from ABG</vt:lpstr>
      <vt:lpstr>WHAT to do now</vt:lpstr>
      <vt:lpstr>Normal Acid base Balance</vt:lpstr>
      <vt:lpstr>Henderson Hasselbalch equation </vt:lpstr>
      <vt:lpstr>Basic knowledge about acidosis &amp; alkalosis</vt:lpstr>
      <vt:lpstr>Basic knowledge about acidosis &amp; alkalosis</vt:lpstr>
      <vt:lpstr>Basic knowledge about acidosis &amp; alkalosis</vt:lpstr>
      <vt:lpstr>Basic knowledge about acidosis &amp; alkalosis</vt:lpstr>
      <vt:lpstr>Basic knowledge about acidosis &amp; alkalosis</vt:lpstr>
      <vt:lpstr>Basic knowledge about acidosis &amp; alkalosis</vt:lpstr>
      <vt:lpstr>Basic knowledge about acidosis &amp; alkalosis</vt:lpstr>
      <vt:lpstr>Slide 15</vt:lpstr>
      <vt:lpstr>Approach to solve acid-base disorders</vt:lpstr>
      <vt:lpstr>Approach to solve acid-base disorders</vt:lpstr>
      <vt:lpstr>step  1</vt:lpstr>
      <vt:lpstr>Step  2</vt:lpstr>
      <vt:lpstr>Step  3</vt:lpstr>
      <vt:lpstr>Step  4</vt:lpstr>
      <vt:lpstr>Step  5</vt:lpstr>
      <vt:lpstr>Classification of acid-base disorder</vt:lpstr>
      <vt:lpstr>Classification characteristics</vt:lpstr>
      <vt:lpstr>Respiratory acidosis</vt:lpstr>
      <vt:lpstr>Respiratory acidosis</vt:lpstr>
      <vt:lpstr>Acute respiratory acidosis with a PaCO2 of 60 mmHg  </vt:lpstr>
      <vt:lpstr>Chronic respiratory acidosis with a PaCO2 of 60 mmHg  </vt:lpstr>
      <vt:lpstr>Respiratory alkalosis</vt:lpstr>
      <vt:lpstr>Respiratory alkalosis</vt:lpstr>
      <vt:lpstr>Slide 31</vt:lpstr>
      <vt:lpstr>Metabolic acidosis</vt:lpstr>
      <vt:lpstr>Slide 33</vt:lpstr>
      <vt:lpstr>Metabolic acidosis</vt:lpstr>
      <vt:lpstr>Metabolic acidosis</vt:lpstr>
      <vt:lpstr>WINter’s formula</vt:lpstr>
      <vt:lpstr>Metabolic alkalosis</vt:lpstr>
      <vt:lpstr>Metabolic alkalosis</vt:lpstr>
      <vt:lpstr>Slide 39</vt:lpstr>
      <vt:lpstr>Slide 40</vt:lpstr>
      <vt:lpstr>Step 6</vt:lpstr>
      <vt:lpstr>compensation</vt:lpstr>
      <vt:lpstr>Step 7</vt:lpstr>
      <vt:lpstr>ANION GAP concept  In ECF</vt:lpstr>
      <vt:lpstr>ANION GAP CONCEPT</vt:lpstr>
      <vt:lpstr>Anion gap concept</vt:lpstr>
      <vt:lpstr>bicarbonate gap / corrected HCO3- </vt:lpstr>
      <vt:lpstr>Step 8 : Determine oxygenation status</vt:lpstr>
      <vt:lpstr>Step 9: assess the patient</vt:lpstr>
      <vt:lpstr>Step 10: check for accuracy / errors</vt:lpstr>
      <vt:lpstr>Step 11: final interpretation</vt:lpstr>
      <vt:lpstr>Examples</vt:lpstr>
      <vt:lpstr>EX  01</vt:lpstr>
      <vt:lpstr>A 40 years old man presenting with sudden breathlessness. ABG :  pH = 7.2,     HCO3 = 26 mmol/l,     PaCO2 = 60 mm hg. </vt:lpstr>
      <vt:lpstr>Ex 02</vt:lpstr>
      <vt:lpstr>A 40 yrs old man presented with anorexia, weight loss, abdominal lump and projectile vomiting.   His     pH =  7.5,      HCO3 =  30 mmol/l,      PaCO2 =  44 mm Hg</vt:lpstr>
      <vt:lpstr>Ex  03</vt:lpstr>
      <vt:lpstr>Slide 58</vt:lpstr>
      <vt:lpstr>Slide 59</vt:lpstr>
      <vt:lpstr>Slide 60</vt:lpstr>
      <vt:lpstr>Ex  04</vt:lpstr>
      <vt:lpstr>Slide 62</vt:lpstr>
      <vt:lpstr>Ex  05</vt:lpstr>
      <vt:lpstr>Slide 64</vt:lpstr>
      <vt:lpstr>Explanation</vt:lpstr>
      <vt:lpstr>Ex  06</vt:lpstr>
      <vt:lpstr>Slide 67</vt:lpstr>
      <vt:lpstr>Ex  07</vt:lpstr>
      <vt:lpstr>Slide 69</vt:lpstr>
      <vt:lpstr>EXplanation</vt:lpstr>
      <vt:lpstr>Ex  08</vt:lpstr>
      <vt:lpstr>Slide 72</vt:lpstr>
      <vt:lpstr>Explanation </vt:lpstr>
      <vt:lpstr>Ex  09</vt:lpstr>
      <vt:lpstr>Slide 75</vt:lpstr>
      <vt:lpstr>Explanation</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617</cp:revision>
  <dcterms:created xsi:type="dcterms:W3CDTF">2020-07-19T07:26:26Z</dcterms:created>
  <dcterms:modified xsi:type="dcterms:W3CDTF">2021-06-28T12:41:11Z</dcterms:modified>
</cp:coreProperties>
</file>