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3" r:id="rId9"/>
    <p:sldId id="265" r:id="rId10"/>
    <p:sldId id="264" r:id="rId11"/>
    <p:sldId id="271" r:id="rId12"/>
    <p:sldId id="266" r:id="rId13"/>
    <p:sldId id="267" r:id="rId14"/>
    <p:sldId id="269" r:id="rId15"/>
    <p:sldId id="268" r:id="rId16"/>
    <p:sldId id="270" r:id="rId17"/>
    <p:sldId id="276" r:id="rId18"/>
    <p:sldId id="272" r:id="rId19"/>
    <p:sldId id="277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696200" cy="52578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WELCOME TO JOURNAL PRESENTATION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b="1" dirty="0" smtClean="0"/>
              <a:t>PRESENTED BY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DR.SAJIB KUMAR SARKAR</a:t>
            </a:r>
            <a:br>
              <a:rPr lang="en-US" sz="2400" b="1" dirty="0" smtClean="0"/>
            </a:br>
            <a:r>
              <a:rPr lang="en-US" sz="2400" b="1" dirty="0" smtClean="0"/>
              <a:t>IMO</a:t>
            </a:r>
            <a:br>
              <a:rPr lang="en-US" sz="2400" b="1" dirty="0" smtClean="0"/>
            </a:br>
            <a:r>
              <a:rPr lang="en-US" sz="2400" b="1" dirty="0" smtClean="0"/>
              <a:t>RANGPUR MEDICAL COLLEGE &amp; HOSPITAL</a:t>
            </a:r>
            <a:br>
              <a:rPr lang="en-US" sz="2400" b="1" dirty="0" smtClean="0"/>
            </a:b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PRIMARY EFFICACY OUTCOME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composite primary end point event occurred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in 903 patients (9.5%) in </a:t>
            </a:r>
            <a:r>
              <a:rPr lang="en-US" dirty="0" err="1" smtClean="0"/>
              <a:t>Alirocumab</a:t>
            </a:r>
            <a:r>
              <a:rPr lang="en-US" dirty="0" smtClean="0"/>
              <a:t> group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and in 1052 patients (11.1%) in the Placebo group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Hazard ratio 0.85; </a:t>
            </a:r>
          </a:p>
          <a:p>
            <a:pPr>
              <a:buNone/>
            </a:pPr>
            <a:r>
              <a:rPr lang="en-US" dirty="0" smtClean="0"/>
              <a:t>   Confidence Interval  [CI],0.78 to 0.93; </a:t>
            </a:r>
          </a:p>
          <a:p>
            <a:pPr>
              <a:buNone/>
            </a:pPr>
            <a:r>
              <a:rPr lang="en-US" dirty="0" smtClean="0"/>
              <a:t>   P&lt; 0.001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c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c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85344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SECONDARY EFFICACY AND SAFETY OUTCOME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Adverse events – death, general allergic </a:t>
            </a:r>
          </a:p>
          <a:p>
            <a:pPr>
              <a:buNone/>
            </a:pPr>
            <a:r>
              <a:rPr lang="en-US" dirty="0" smtClean="0"/>
              <a:t>reaction, worsening of DM, new onset DM, </a:t>
            </a:r>
          </a:p>
          <a:p>
            <a:pPr>
              <a:buNone/>
            </a:pPr>
            <a:r>
              <a:rPr lang="en-US" dirty="0" err="1" smtClean="0"/>
              <a:t>neurocognitive</a:t>
            </a:r>
            <a:r>
              <a:rPr lang="en-US" dirty="0" smtClean="0"/>
              <a:t> disorder, hepatic disorder,</a:t>
            </a:r>
          </a:p>
          <a:p>
            <a:pPr>
              <a:buNone/>
            </a:pPr>
            <a:r>
              <a:rPr lang="en-US" dirty="0" smtClean="0"/>
              <a:t>cataracts, </a:t>
            </a:r>
            <a:r>
              <a:rPr lang="en-US" dirty="0" err="1" smtClean="0"/>
              <a:t>haemorrhagic</a:t>
            </a:r>
            <a:r>
              <a:rPr lang="en-US" dirty="0" smtClean="0"/>
              <a:t> stroke did not differ </a:t>
            </a:r>
          </a:p>
          <a:p>
            <a:pPr>
              <a:buNone/>
            </a:pPr>
            <a:r>
              <a:rPr lang="en-US" dirty="0" smtClean="0"/>
              <a:t>significantly between two groups except local </a:t>
            </a:r>
          </a:p>
          <a:p>
            <a:pPr>
              <a:buNone/>
            </a:pPr>
            <a:r>
              <a:rPr lang="en-US" dirty="0" smtClean="0"/>
              <a:t>injection site reaction (3.8% in </a:t>
            </a:r>
            <a:r>
              <a:rPr lang="en-US" dirty="0" err="1" smtClean="0"/>
              <a:t>Alirocumab</a:t>
            </a:r>
            <a:r>
              <a:rPr lang="en-US" dirty="0" smtClean="0"/>
              <a:t> and </a:t>
            </a:r>
          </a:p>
          <a:p>
            <a:pPr>
              <a:buNone/>
            </a:pPr>
            <a:r>
              <a:rPr lang="en-US" dirty="0" smtClean="0"/>
              <a:t>2.1% in placebo)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SECONDARY EFFICACY AND SAFETY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 smtClean="0"/>
              <a:t>Laboratory abnormalities 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raised ALT, AST, total </a:t>
            </a:r>
            <a:r>
              <a:rPr lang="en-US" dirty="0" err="1" smtClean="0"/>
              <a:t>bilirubin,creatine</a:t>
            </a:r>
            <a:r>
              <a:rPr lang="en-US" dirty="0" smtClean="0"/>
              <a:t> </a:t>
            </a:r>
            <a:r>
              <a:rPr lang="en-US" dirty="0" err="1" smtClean="0"/>
              <a:t>kinase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did not differ significantly between two groups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The rate of permanent discontinuation of the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trial regimen owing to adverse event did not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differ significantly between the two treatment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groups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SECONDARY EFFICACY AND SAFETY OUTCOME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c 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cc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457200"/>
            <a:ext cx="85344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STRENGTH OF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Large sample size</a:t>
            </a:r>
          </a:p>
          <a:p>
            <a:endParaRPr lang="en-US" dirty="0" smtClean="0"/>
          </a:p>
          <a:p>
            <a:r>
              <a:rPr lang="en-US" dirty="0" smtClean="0"/>
              <a:t>Double blind randomized control trial</a:t>
            </a:r>
          </a:p>
          <a:p>
            <a:endParaRPr lang="en-US" dirty="0" smtClean="0"/>
          </a:p>
          <a:p>
            <a:r>
              <a:rPr lang="en-US" dirty="0" smtClean="0"/>
              <a:t>Less chance of biasness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LIMITATION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enrollment and starting this </a:t>
            </a:r>
          </a:p>
          <a:p>
            <a:pPr>
              <a:buNone/>
            </a:pPr>
            <a:r>
              <a:rPr lang="en-US" dirty="0" err="1" smtClean="0"/>
              <a:t>study,infrequent</a:t>
            </a:r>
            <a:r>
              <a:rPr lang="en-US" dirty="0" smtClean="0"/>
              <a:t> use of </a:t>
            </a:r>
            <a:r>
              <a:rPr lang="en-US" dirty="0" err="1" smtClean="0"/>
              <a:t>ezetimibe,for</a:t>
            </a:r>
            <a:r>
              <a:rPr lang="en-US" dirty="0" smtClean="0"/>
              <a:t> which </a:t>
            </a:r>
          </a:p>
          <a:p>
            <a:pPr>
              <a:buNone/>
            </a:pPr>
            <a:r>
              <a:rPr lang="en-US" dirty="0" smtClean="0"/>
              <a:t>cardiovascular efficacy was established.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Alirocumab</a:t>
            </a:r>
            <a:r>
              <a:rPr lang="en-US" sz="4800" b="1" dirty="0" smtClean="0"/>
              <a:t> and Cardiovascular Outcomes after Acute</a:t>
            </a:r>
            <a:br>
              <a:rPr lang="en-US" sz="4800" b="1" dirty="0" smtClean="0"/>
            </a:br>
            <a:r>
              <a:rPr lang="en-US" sz="4800" b="1" dirty="0" smtClean="0"/>
              <a:t>Coronary Syndrome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267201"/>
            <a:ext cx="64008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G.G. Schwartz, P.G. </a:t>
            </a:r>
            <a:r>
              <a:rPr lang="en-US" dirty="0" err="1" smtClean="0"/>
              <a:t>Steg</a:t>
            </a:r>
            <a:r>
              <a:rPr lang="en-US" dirty="0" smtClean="0"/>
              <a:t>, M. </a:t>
            </a:r>
            <a:r>
              <a:rPr lang="en-US" dirty="0" err="1" smtClean="0"/>
              <a:t>Szarek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err="1" smtClean="0"/>
              <a:t>Alirocumab</a:t>
            </a:r>
            <a:r>
              <a:rPr lang="en-US" dirty="0" smtClean="0"/>
              <a:t> therapy resulted in a significantly </a:t>
            </a:r>
          </a:p>
          <a:p>
            <a:pPr>
              <a:buNone/>
            </a:pPr>
            <a:r>
              <a:rPr lang="en-US" dirty="0" smtClean="0"/>
              <a:t>reduction of risk of recurrent ischemic </a:t>
            </a:r>
          </a:p>
          <a:p>
            <a:pPr>
              <a:buNone/>
            </a:pPr>
            <a:r>
              <a:rPr lang="en-US" dirty="0" smtClean="0"/>
              <a:t>cardiovascular events among patients with </a:t>
            </a:r>
          </a:p>
          <a:p>
            <a:pPr>
              <a:buNone/>
            </a:pPr>
            <a:r>
              <a:rPr lang="en-US" dirty="0" smtClean="0"/>
              <a:t>previous </a:t>
            </a:r>
            <a:r>
              <a:rPr lang="en-US" dirty="0" err="1" smtClean="0"/>
              <a:t>ACS,treating</a:t>
            </a:r>
            <a:r>
              <a:rPr lang="en-US" dirty="0" smtClean="0"/>
              <a:t> with high intensity </a:t>
            </a:r>
          </a:p>
          <a:p>
            <a:pPr>
              <a:buNone/>
            </a:pPr>
            <a:r>
              <a:rPr lang="en-US" dirty="0" err="1" smtClean="0"/>
              <a:t>statin</a:t>
            </a:r>
            <a:r>
              <a:rPr lang="en-US" dirty="0" smtClean="0"/>
              <a:t> than placebo therapy.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2667000"/>
          </a:xfrm>
        </p:spPr>
        <p:txBody>
          <a:bodyPr/>
          <a:lstStyle/>
          <a:p>
            <a:r>
              <a:rPr lang="en-US" dirty="0" smtClean="0"/>
              <a:t>And except local injection site </a:t>
            </a:r>
            <a:r>
              <a:rPr lang="en-US" dirty="0" err="1" smtClean="0"/>
              <a:t>reaction,there</a:t>
            </a:r>
            <a:r>
              <a:rPr lang="en-US" dirty="0" smtClean="0"/>
              <a:t> is</a:t>
            </a:r>
          </a:p>
          <a:p>
            <a:pPr>
              <a:buNone/>
            </a:pPr>
            <a:r>
              <a:rPr lang="en-US" dirty="0" smtClean="0"/>
              <a:t>no significant difference regarding adverse </a:t>
            </a:r>
          </a:p>
          <a:p>
            <a:pPr>
              <a:buNone/>
            </a:pPr>
            <a:r>
              <a:rPr lang="en-US" dirty="0" smtClean="0"/>
              <a:t>events.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886200"/>
          </a:xfrm>
        </p:spPr>
        <p:txBody>
          <a:bodyPr>
            <a:normAutofit/>
          </a:bodyPr>
          <a:lstStyle/>
          <a:p>
            <a:r>
              <a:rPr lang="en-US" sz="9600" b="1" dirty="0" smtClean="0"/>
              <a:t>THANK YOU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ORIGINAL ARTICLE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n-US" dirty="0" smtClean="0"/>
              <a:t>Published in THE NEW ENGLAND JOURNAL OF MEDICINE</a:t>
            </a:r>
          </a:p>
          <a:p>
            <a:r>
              <a:rPr lang="en-US" dirty="0" smtClean="0"/>
              <a:t>Published on November 07,2018</a:t>
            </a:r>
          </a:p>
          <a:p>
            <a:r>
              <a:rPr lang="en-US" dirty="0" err="1" smtClean="0"/>
              <a:t>Vol</a:t>
            </a:r>
            <a:r>
              <a:rPr lang="en-US" dirty="0" smtClean="0"/>
              <a:t> 379.       No 29</a:t>
            </a:r>
          </a:p>
          <a:p>
            <a:r>
              <a:rPr lang="en-US" dirty="0" smtClean="0"/>
              <a:t>DOI: 10.1056/NEJMoa1801174</a:t>
            </a:r>
          </a:p>
          <a:p>
            <a:r>
              <a:rPr lang="en-US" dirty="0" smtClean="0"/>
              <a:t>Funded by </a:t>
            </a:r>
            <a:r>
              <a:rPr lang="en-US" dirty="0" err="1" smtClean="0"/>
              <a:t>Sanofi</a:t>
            </a:r>
            <a:r>
              <a:rPr lang="en-US" dirty="0" smtClean="0"/>
              <a:t> and </a:t>
            </a:r>
            <a:r>
              <a:rPr lang="en-US" dirty="0" err="1" smtClean="0"/>
              <a:t>Regeneron</a:t>
            </a:r>
            <a:r>
              <a:rPr lang="en-US" dirty="0" smtClean="0"/>
              <a:t> Pharmaceuticals</a:t>
            </a:r>
          </a:p>
          <a:p>
            <a:r>
              <a:rPr lang="en-US" dirty="0" smtClean="0"/>
              <a:t>ClinicalTrials.gov number, NCT01663402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Patients who have had an acute coronary syndrome are at high risk for recurrent ischemic cardiovascular events. </a:t>
            </a:r>
          </a:p>
          <a:p>
            <a:endParaRPr lang="en-US" dirty="0" smtClean="0"/>
          </a:p>
          <a:p>
            <a:r>
              <a:rPr lang="en-US" smtClean="0"/>
              <a:t>Whether </a:t>
            </a:r>
            <a:r>
              <a:rPr lang="en-US" dirty="0" err="1" smtClean="0"/>
              <a:t>alirocumab</a:t>
            </a:r>
            <a:r>
              <a:rPr lang="en-US" dirty="0" smtClean="0"/>
              <a:t> therapy improve cardiovascular outcomes after acute coronary syndrome in patients receiving high-intensity </a:t>
            </a:r>
            <a:r>
              <a:rPr lang="en-US" dirty="0" err="1" smtClean="0"/>
              <a:t>statin</a:t>
            </a:r>
            <a:r>
              <a:rPr lang="en-US" dirty="0" smtClean="0"/>
              <a:t> therapy is unknown.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Trial Design : Multicenter, randomized, double-blind, placebo-controlled trial</a:t>
            </a:r>
          </a:p>
          <a:p>
            <a:endParaRPr lang="en-US" dirty="0" smtClean="0"/>
          </a:p>
          <a:p>
            <a:r>
              <a:rPr lang="en-US" dirty="0" smtClean="0"/>
              <a:t>Study in 57 countries</a:t>
            </a:r>
          </a:p>
          <a:p>
            <a:endParaRPr lang="en-US" dirty="0" smtClean="0"/>
          </a:p>
          <a:p>
            <a:r>
              <a:rPr lang="en-US" dirty="0" smtClean="0"/>
              <a:t>From November 2013 to November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INCLUSION CRITERIA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40 years of age or older</a:t>
            </a:r>
          </a:p>
          <a:p>
            <a:endParaRPr lang="en-US" dirty="0" smtClean="0"/>
          </a:p>
          <a:p>
            <a:r>
              <a:rPr lang="en-US" dirty="0" smtClean="0"/>
              <a:t>Hospitalized with acute coronary syndrome 1 to 12 months earlier.</a:t>
            </a:r>
          </a:p>
          <a:p>
            <a:endParaRPr lang="en-US" dirty="0" smtClean="0"/>
          </a:p>
          <a:p>
            <a:r>
              <a:rPr lang="en-US" dirty="0" smtClean="0"/>
              <a:t>LDL cholesterol level of at least 70 mg/dl</a:t>
            </a:r>
          </a:p>
          <a:p>
            <a:endParaRPr lang="en-US" dirty="0" smtClean="0"/>
          </a:p>
          <a:p>
            <a:r>
              <a:rPr lang="en-US" dirty="0" smtClean="0"/>
              <a:t>Non−HDL level of at least 100 mg/dl</a:t>
            </a:r>
          </a:p>
          <a:p>
            <a:endParaRPr lang="en-US" dirty="0" smtClean="0"/>
          </a:p>
          <a:p>
            <a:r>
              <a:rPr lang="en-US" dirty="0" err="1" smtClean="0"/>
              <a:t>Apolipoprotein</a:t>
            </a:r>
            <a:r>
              <a:rPr lang="en-US" dirty="0" smtClean="0"/>
              <a:t> B level of at least 80 mg/dl</a:t>
            </a:r>
          </a:p>
          <a:p>
            <a:endParaRPr lang="en-US" dirty="0" smtClean="0"/>
          </a:p>
          <a:p>
            <a:r>
              <a:rPr lang="en-US" dirty="0" smtClean="0"/>
              <a:t>Receiving </a:t>
            </a:r>
            <a:r>
              <a:rPr lang="en-US" dirty="0" err="1" smtClean="0"/>
              <a:t>statin</a:t>
            </a:r>
            <a:r>
              <a:rPr lang="en-US" dirty="0" smtClean="0"/>
              <a:t> therapy for at least 2 weeks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EXCLUSION CRITERIA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less than 40 years</a:t>
            </a:r>
          </a:p>
          <a:p>
            <a:r>
              <a:rPr lang="en-US" dirty="0" smtClean="0"/>
              <a:t>Receiving </a:t>
            </a:r>
            <a:r>
              <a:rPr lang="en-US" dirty="0" err="1" smtClean="0"/>
              <a:t>statin</a:t>
            </a:r>
            <a:r>
              <a:rPr lang="en-US" dirty="0" smtClean="0"/>
              <a:t> therapy less than 2 weeks</a:t>
            </a:r>
          </a:p>
          <a:p>
            <a:r>
              <a:rPr lang="en-US" dirty="0" smtClean="0"/>
              <a:t>ACS &lt; 1 months and &gt; 12 months earlier</a:t>
            </a:r>
          </a:p>
          <a:p>
            <a:r>
              <a:rPr lang="en-US" dirty="0" smtClean="0"/>
              <a:t>LDL and Non HDL not full fill inclusion criteria</a:t>
            </a:r>
          </a:p>
          <a:p>
            <a:r>
              <a:rPr lang="en-US" dirty="0" smtClean="0"/>
              <a:t>Unwilling to study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TRIAL PROCEDURES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Alirocumab</a:t>
            </a:r>
            <a:r>
              <a:rPr lang="en-US" dirty="0" smtClean="0"/>
              <a:t> at a dose of 75 mg administered subcutaneously</a:t>
            </a:r>
          </a:p>
          <a:p>
            <a:pPr>
              <a:buNone/>
            </a:pPr>
            <a:r>
              <a:rPr lang="en-US" dirty="0" smtClean="0"/>
              <a:t>              or </a:t>
            </a:r>
          </a:p>
          <a:p>
            <a:pPr>
              <a:buNone/>
            </a:pPr>
            <a:r>
              <a:rPr lang="en-US" dirty="0" smtClean="0"/>
              <a:t>   Matching placebo in every 2 weeks.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c 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381000"/>
            <a:ext cx="87630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458</Words>
  <Application>Microsoft Office PowerPoint</Application>
  <PresentationFormat>On-screen Show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WELCOME TO JOURNAL PRESENTATION   PRESENTED BY DR.SAJIB KUMAR SARKAR IMO RANGPUR MEDICAL COLLEGE &amp; HOSPITAL </vt:lpstr>
      <vt:lpstr>Alirocumab and Cardiovascular Outcomes after Acute Coronary Syndrome</vt:lpstr>
      <vt:lpstr>ORIGINAL ARTICLE</vt:lpstr>
      <vt:lpstr>BACKGROUND</vt:lpstr>
      <vt:lpstr>METHOD</vt:lpstr>
      <vt:lpstr>INCLUSION CRITERIA</vt:lpstr>
      <vt:lpstr>EXCLUSION CRITERIA</vt:lpstr>
      <vt:lpstr>TRIAL PROCEDURES</vt:lpstr>
      <vt:lpstr>Slide 9</vt:lpstr>
      <vt:lpstr>PRIMARY EFFICACY OUTCOME</vt:lpstr>
      <vt:lpstr>Slide 11</vt:lpstr>
      <vt:lpstr>Slide 12</vt:lpstr>
      <vt:lpstr>SECONDARY EFFICACY AND SAFETY OUTCOME</vt:lpstr>
      <vt:lpstr>SECONDARY EFFICACY AND SAFETY OUTCOME</vt:lpstr>
      <vt:lpstr>SECONDARY EFFICACY AND SAFETY OUTCOME</vt:lpstr>
      <vt:lpstr>Slide 16</vt:lpstr>
      <vt:lpstr>Slide 17</vt:lpstr>
      <vt:lpstr>STRENGTH OF STUDY</vt:lpstr>
      <vt:lpstr>LIMITATION</vt:lpstr>
      <vt:lpstr>CONCLUSION</vt:lpstr>
      <vt:lpstr>CONCLUSION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JOURNAL PRESENTATION   PRESENTED BY DR.SAJIB KUMAR SARKAR IMO RANGPUR MEDICAL COLLEGE &amp; HOSPITAL </dc:title>
  <dc:creator>Shajib</dc:creator>
  <cp:lastModifiedBy>Shajib</cp:lastModifiedBy>
  <cp:revision>51</cp:revision>
  <dcterms:created xsi:type="dcterms:W3CDTF">2006-08-16T00:00:00Z</dcterms:created>
  <dcterms:modified xsi:type="dcterms:W3CDTF">2018-12-19T18:17:46Z</dcterms:modified>
</cp:coreProperties>
</file>