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7" r:id="rId4"/>
    <p:sldId id="260" r:id="rId5"/>
    <p:sldId id="277" r:id="rId6"/>
    <p:sldId id="259" r:id="rId7"/>
    <p:sldId id="261" r:id="rId8"/>
    <p:sldId id="262" r:id="rId9"/>
    <p:sldId id="263" r:id="rId10"/>
    <p:sldId id="264" r:id="rId11"/>
    <p:sldId id="276" r:id="rId12"/>
    <p:sldId id="279" r:id="rId13"/>
    <p:sldId id="266" r:id="rId14"/>
    <p:sldId id="268" r:id="rId15"/>
    <p:sldId id="272" r:id="rId16"/>
    <p:sldId id="267" r:id="rId17"/>
    <p:sldId id="269" r:id="rId18"/>
    <p:sldId id="270" r:id="rId19"/>
    <p:sldId id="271" r:id="rId20"/>
    <p:sldId id="273" r:id="rId21"/>
    <p:sldId id="275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50C52-1C72-419B-A39D-3932E97200F0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07420-7500-4803-BF33-0ED29BB4C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26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07420-7500-4803-BF33-0ED29BB4CE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83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91ECF-ED7F-4BCC-8186-797A78E0C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DA4C72-4528-47D4-A3BC-0DA940D09E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4726F-C3F1-4202-BB4E-B7EA6FE91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408D-9308-4063-97D7-CD72FB8D3453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75AE7-BAA6-4EAB-9A16-570D06964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28BA6-D3E6-41B1-A2FE-37373AC6B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3D8A-9125-48A5-8EAE-8BCCD3CA2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21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6EFAC-5D52-4C84-8E45-5BFFFB378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7C4B76-3656-4E18-A223-FF31BEF67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672F5-86D0-4029-9409-E78B8F753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408D-9308-4063-97D7-CD72FB8D3453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D93D4-EFF2-486D-9555-C81AC8FF1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534F5-22C9-49D6-B0D7-CBDBF1FE2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3D8A-9125-48A5-8EAE-8BCCD3CA2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86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E74B64-8DBA-46FD-AF1E-C11168CB0E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BA0626-3B1D-4DA0-A155-F0FEA641C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6E0F9-52BB-4078-9ECE-57B2A7CBC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408D-9308-4063-97D7-CD72FB8D3453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B6B77-7899-47B4-818C-D6B98DEBB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E6308-6701-48FE-B9AD-CCF868E6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3D8A-9125-48A5-8EAE-8BCCD3CA2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14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B696C-1778-41CC-A93B-A40644F07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2C63A-0832-4D5E-AE7E-95C32360A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30A33-F4F3-462E-87C4-83FB5547F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408D-9308-4063-97D7-CD72FB8D3453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BACF4-D201-4A13-9A14-F7B9AA97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752C4-3B8D-413A-B31F-0392AB982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3D8A-9125-48A5-8EAE-8BCCD3CA2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7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D4558-D3C4-4592-A802-83409374E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3D1EE-546A-479A-AE64-9999EF63D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6CD3E-95DF-4EB5-82E2-B88CF74DF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408D-9308-4063-97D7-CD72FB8D3453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08544-2571-41D4-8612-EC6CC0472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56AEA-1B66-4982-89DA-04918A00E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3D8A-9125-48A5-8EAE-8BCCD3CA2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48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64406-8512-40BF-AF31-81F2AAAAE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063B9-4C48-41CE-9DFC-E2B8B5C7F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52E66-E7B6-4E25-B98E-9BD33C386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228691-6556-45E4-A3FB-781073C38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408D-9308-4063-97D7-CD72FB8D3453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4C926-9221-48FC-A67B-B75C811F9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066C2F-7A22-43F9-8132-EEB63D4BE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3D8A-9125-48A5-8EAE-8BCCD3CA2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2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2A1BD-FBF5-4129-982D-3BC8EAB48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35CD5-23FB-475E-B527-1E46D69D5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2D0B2F-62C2-46A5-95F7-CD3695708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D0E817-6005-430E-8CB0-D47ABBB0D6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D720CF-4E7A-4A11-B558-9DD3F20781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34A3B5-B9EF-4F29-882E-27A583DC3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408D-9308-4063-97D7-CD72FB8D3453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157F4B-7CAC-4307-B740-DDB2F5300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56CF7A-7C0B-4CBE-8894-06FFE0504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3D8A-9125-48A5-8EAE-8BCCD3CA2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13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EE861-5653-4B38-A5C9-6FDA03B1E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F2009A-BAB3-4E8C-B5A5-5EB13F585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408D-9308-4063-97D7-CD72FB8D3453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8868AE-D57B-43F4-BAF5-C2B4DD924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8722D-E24C-4673-837E-E56E3B5BC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3D8A-9125-48A5-8EAE-8BCCD3CA2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04FEE6-0838-46F7-A12B-ECC776F49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408D-9308-4063-97D7-CD72FB8D3453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F0BEAD-670D-4517-B48F-6DFDDA514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379D3-CC2C-46AB-B231-D19650931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3D8A-9125-48A5-8EAE-8BCCD3CA2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40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21A98-9C10-49F9-B035-F06BA8218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3F91E-F6B7-41C7-82C9-965FEF0D2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7EC1FD-ACD6-48F1-94DA-35E727B0AA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F5DB9-8F97-4B73-82D5-9C3E1B73C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408D-9308-4063-97D7-CD72FB8D3453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6C8014-2925-43E5-BFD0-392D0DD80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6E81E-1542-4155-82C4-0DD150555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3D8A-9125-48A5-8EAE-8BCCD3CA2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9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C414-3884-4CE8-8341-6718D327B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632EB2-EC24-4EB9-9BCB-30882F134B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0E48EF-3558-48AC-88D9-49F666D4D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4A099D-27C6-46C3-960E-0688B8766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408D-9308-4063-97D7-CD72FB8D3453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129683-3F55-4F28-AED7-7B106738A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C2EE03-9BF2-4FFB-ADC3-6D883F9A1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3D8A-9125-48A5-8EAE-8BCCD3CA2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8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BC11F8-C11F-499E-8959-21D0C9A9D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A2356-E9F3-4110-BF43-7DE9FA0D1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A1DED-752E-4AF8-B720-9E1AE0C96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B408D-9308-4063-97D7-CD72FB8D3453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3B187-29F6-428A-BB1B-57C8139BC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E477C-550B-4944-9CA3-B52E95718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C3D8A-9125-48A5-8EAE-8BCCD3CA2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4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EA9D860-E70F-4384-93DB-5CF948D35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993422"/>
            <a:ext cx="9144000" cy="5023556"/>
          </a:xfrm>
        </p:spPr>
        <p:txBody>
          <a:bodyPr>
            <a:normAutofit/>
          </a:bodyPr>
          <a:lstStyle/>
          <a:p>
            <a:r>
              <a:rPr lang="en-US" sz="4800" b="1" dirty="0"/>
              <a:t>WELCOME TO JOURNAL PRESENTATION</a:t>
            </a: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/>
              <a:t>PRESENTATOR</a:t>
            </a:r>
            <a:br>
              <a:rPr lang="en-US" dirty="0"/>
            </a:br>
            <a:r>
              <a:rPr lang="en-US" b="1" dirty="0"/>
              <a:t>DR.SAJIB KUMAR SARKAR</a:t>
            </a:r>
            <a:br>
              <a:rPr lang="en-US" b="1" dirty="0"/>
            </a:br>
            <a:r>
              <a:rPr lang="en-US" b="1" dirty="0"/>
              <a:t>IMO</a:t>
            </a:r>
            <a:br>
              <a:rPr lang="en-US" b="1" dirty="0"/>
            </a:br>
            <a:r>
              <a:rPr lang="en-US" b="1" dirty="0"/>
              <a:t>RANGPUR MEDICAL COLLEGE &amp; HOSPITAL</a:t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64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1E21E2D-B659-463F-8612-64FEBB272A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78" y="440267"/>
            <a:ext cx="11277599" cy="614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485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F64FE-75A5-4BEE-8DC3-A14F06FF3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8312"/>
            <a:ext cx="10515600" cy="5779910"/>
          </a:xfrm>
        </p:spPr>
        <p:txBody>
          <a:bodyPr>
            <a:normAutofit/>
          </a:bodyPr>
          <a:lstStyle/>
          <a:p>
            <a:r>
              <a:rPr lang="en-US" dirty="0"/>
              <a:t>Patients were enrolled a mean of 13.5 days after myocardial infarction</a:t>
            </a:r>
          </a:p>
          <a:p>
            <a:endParaRPr lang="en-US" dirty="0"/>
          </a:p>
          <a:p>
            <a:r>
              <a:rPr lang="en-US" dirty="0"/>
              <a:t>The mean age of the patients was 60.6 years, 19.2% of the patients were women</a:t>
            </a:r>
          </a:p>
          <a:p>
            <a:endParaRPr lang="en-US" dirty="0"/>
          </a:p>
          <a:p>
            <a:r>
              <a:rPr lang="en-US" dirty="0"/>
              <a:t>20.2% had diabetes</a:t>
            </a:r>
          </a:p>
          <a:p>
            <a:endParaRPr lang="en-US" dirty="0"/>
          </a:p>
          <a:p>
            <a:r>
              <a:rPr lang="en-US" dirty="0"/>
              <a:t>Most patients (93.0%) underwent percutaneous coronary intervention for their index myocardial infarction</a:t>
            </a:r>
          </a:p>
          <a:p>
            <a:endParaRPr lang="en-US" dirty="0"/>
          </a:p>
          <a:p>
            <a:r>
              <a:rPr lang="en-US" dirty="0"/>
              <a:t>Aspirin, a different antiplatelet agent, and a statin were taken by 98.8%, 97.9% and 99.0% of the patients, respectively. </a:t>
            </a:r>
          </a:p>
        </p:txBody>
      </p:sp>
    </p:spTree>
    <p:extLst>
      <p:ext uri="{BB962C8B-B14F-4D97-AF65-F5344CB8AC3E}">
        <p14:creationId xmlns:p14="http://schemas.microsoft.com/office/powerpoint/2010/main" val="2842413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8F8AE9E-5522-4092-80AA-8DABA8B38D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712" y="711200"/>
            <a:ext cx="9189156" cy="557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112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8E18B05-D59B-4CCF-A9F1-0B7407604C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7" y="474133"/>
            <a:ext cx="11537243" cy="611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272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B120A-79CC-458F-BAB7-DF5993904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en-US" b="1" dirty="0"/>
              <a:t>PRIMARY EFFICACY 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B7D29-3E8D-42EA-8317-77354438A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044"/>
            <a:ext cx="10515600" cy="4302831"/>
          </a:xfrm>
        </p:spPr>
        <p:txBody>
          <a:bodyPr>
            <a:normAutofit/>
          </a:bodyPr>
          <a:lstStyle/>
          <a:p>
            <a:r>
              <a:rPr lang="en-US" dirty="0"/>
              <a:t>The primary efficacy end point was a composite of death from cardiovascular causes, resuscitated cardiac arrest, myocardial infarction, stroke and urgent hospitalization for angina leading to coronary revascularization.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97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77270-4E8A-4AB9-B8DC-26EB35593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primary end-point event occurred in 5.5% of the patients in the colchicine group, as compared with 7.1% of those in the placebo group </a:t>
            </a:r>
          </a:p>
          <a:p>
            <a:endParaRPr lang="en-US" dirty="0"/>
          </a:p>
          <a:p>
            <a:r>
              <a:rPr lang="en-US" dirty="0"/>
              <a:t>hazard ratio 0.77</a:t>
            </a:r>
          </a:p>
          <a:p>
            <a:endParaRPr lang="en-US" dirty="0"/>
          </a:p>
          <a:p>
            <a:r>
              <a:rPr lang="en-US" dirty="0"/>
              <a:t>confidence interval [CI] 0.61 to 0.96</a:t>
            </a:r>
          </a:p>
          <a:p>
            <a:endParaRPr lang="en-US" dirty="0"/>
          </a:p>
          <a:p>
            <a:r>
              <a:rPr lang="en-US" dirty="0"/>
              <a:t>P value = 0.02 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84AEDB9-0656-43A3-AD25-3DE2F0A5E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PRIMARY EFFICACY OUTCOME</a:t>
            </a:r>
          </a:p>
        </p:txBody>
      </p:sp>
    </p:spTree>
    <p:extLst>
      <p:ext uri="{BB962C8B-B14F-4D97-AF65-F5344CB8AC3E}">
        <p14:creationId xmlns:p14="http://schemas.microsoft.com/office/powerpoint/2010/main" val="1469656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AAA4C8E-7BB2-46A5-ACD3-A548227631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756" y="462843"/>
            <a:ext cx="8173155" cy="610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415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B4ACA-AFD5-4BEE-8341-BFECEA6C1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5675"/>
          </a:xfrm>
        </p:spPr>
        <p:txBody>
          <a:bodyPr/>
          <a:lstStyle/>
          <a:p>
            <a:r>
              <a:rPr lang="en-US" b="1" dirty="0"/>
              <a:t>SAFETY AND ADVERSE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5C805-5665-4170-A62E-7A7A91ACA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Adverse events- Diarrhea ,Nausea, Flatulence, Gastrointestinal hemorrhage ,Anaemia, Leukopenia, Thrombocytopenia, Pneumonia, Septic shock.</a:t>
            </a:r>
          </a:p>
        </p:txBody>
      </p:sp>
    </p:spTree>
    <p:extLst>
      <p:ext uri="{BB962C8B-B14F-4D97-AF65-F5344CB8AC3E}">
        <p14:creationId xmlns:p14="http://schemas.microsoft.com/office/powerpoint/2010/main" val="1072912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F4FDF-29A8-4E5D-91A1-441D0665F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2044"/>
            <a:ext cx="10515600" cy="4494919"/>
          </a:xfrm>
        </p:spPr>
        <p:txBody>
          <a:bodyPr>
            <a:normAutofit/>
          </a:bodyPr>
          <a:lstStyle/>
          <a:p>
            <a:r>
              <a:rPr lang="en-US" dirty="0"/>
              <a:t>The incidence of adverse events that were considered to be related to the active drug or placebo was 16.0% in the colchicine group and 15.8% in the placebo  group, not differ significantly.</a:t>
            </a:r>
          </a:p>
          <a:p>
            <a:endParaRPr lang="en-US" dirty="0"/>
          </a:p>
          <a:p>
            <a:r>
              <a:rPr lang="en-US" dirty="0"/>
              <a:t>The overall incidence of serious adverse events was 16.4% in colchicine group and 17.2% in placebo group, not differ significantly.</a:t>
            </a:r>
          </a:p>
          <a:p>
            <a:endParaRPr lang="en-US" dirty="0"/>
          </a:p>
          <a:p>
            <a:r>
              <a:rPr lang="en-US" dirty="0"/>
              <a:t>Diarrhea occurred more in colchicine group (9.7%) than placebo (8.9%)  (P = 0.35)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7AFE6B2-440C-4431-B3FB-E701569DE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2431"/>
          </a:xfrm>
        </p:spPr>
        <p:txBody>
          <a:bodyPr/>
          <a:lstStyle/>
          <a:p>
            <a:r>
              <a:rPr lang="en-US" b="1" dirty="0"/>
              <a:t>SAFETY AND ADVERSE EVENTS</a:t>
            </a:r>
          </a:p>
        </p:txBody>
      </p:sp>
    </p:spTree>
    <p:extLst>
      <p:ext uri="{BB962C8B-B14F-4D97-AF65-F5344CB8AC3E}">
        <p14:creationId xmlns:p14="http://schemas.microsoft.com/office/powerpoint/2010/main" val="3590606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243EA-166A-4C4D-9424-5BF809B4E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133"/>
            <a:ext cx="10515600" cy="4686830"/>
          </a:xfrm>
        </p:spPr>
        <p:txBody>
          <a:bodyPr/>
          <a:lstStyle/>
          <a:p>
            <a:r>
              <a:rPr lang="en-US" dirty="0"/>
              <a:t>Nausea was more common in the colchicine group than in the placebo group (1.8% vs. 1.0%, P = 0.02)</a:t>
            </a:r>
          </a:p>
          <a:p>
            <a:endParaRPr lang="en-US" dirty="0"/>
          </a:p>
          <a:p>
            <a:r>
              <a:rPr lang="en-US" dirty="0"/>
              <a:t>Anaemia was more common in colchicine group than in the placebo group (0.6% vs  0.4%)</a:t>
            </a:r>
          </a:p>
          <a:p>
            <a:endParaRPr lang="en-US" dirty="0"/>
          </a:p>
          <a:p>
            <a:r>
              <a:rPr lang="en-US" dirty="0"/>
              <a:t>Pneumonia was reported as a serious adverse event in 0.9% of the patients in the colchicine group, as compared with 0.4% of those in the placebo group (P = 0.03).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3B6E2AB-0BC7-429C-A264-39B70F5FF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919"/>
          </a:xfrm>
        </p:spPr>
        <p:txBody>
          <a:bodyPr/>
          <a:lstStyle/>
          <a:p>
            <a:r>
              <a:rPr lang="en-US" b="1" dirty="0"/>
              <a:t>SAFETY AND ADVERSE EVENTS</a:t>
            </a:r>
          </a:p>
        </p:txBody>
      </p:sp>
    </p:spTree>
    <p:extLst>
      <p:ext uri="{BB962C8B-B14F-4D97-AF65-F5344CB8AC3E}">
        <p14:creationId xmlns:p14="http://schemas.microsoft.com/office/powerpoint/2010/main" val="483372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34055-506B-475A-B79B-6A476D18F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511"/>
            <a:ext cx="10515600" cy="2901245"/>
          </a:xfrm>
        </p:spPr>
        <p:txBody>
          <a:bodyPr>
            <a:normAutofit/>
          </a:bodyPr>
          <a:lstStyle/>
          <a:p>
            <a:r>
              <a:rPr lang="en-US" b="1" dirty="0"/>
              <a:t>        Efficacy and Safety of Low-Dose Colchicine    </a:t>
            </a:r>
            <a:br>
              <a:rPr lang="en-US" b="1" dirty="0"/>
            </a:br>
            <a:r>
              <a:rPr lang="en-US" b="1" dirty="0"/>
              <a:t>                     after Myocardial Infarction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5F885-8FF7-413B-9608-CF5DC016C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344" y="4401274"/>
            <a:ext cx="10123311" cy="136789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Jean-Claude Tardif, Simon Kouz, David D. Waters</a:t>
            </a:r>
          </a:p>
        </p:txBody>
      </p:sp>
    </p:spTree>
    <p:extLst>
      <p:ext uri="{BB962C8B-B14F-4D97-AF65-F5344CB8AC3E}">
        <p14:creationId xmlns:p14="http://schemas.microsoft.com/office/powerpoint/2010/main" val="568433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4C9FD0-3628-4B67-96EA-9D0803D08A50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STRENGTH OF STUDY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5BF95E3-FB6C-481F-8E82-9956F7EFF509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Large sample size</a:t>
            </a:r>
          </a:p>
          <a:p>
            <a:endParaRPr lang="en-US" dirty="0"/>
          </a:p>
          <a:p>
            <a:r>
              <a:rPr lang="en-US" dirty="0"/>
              <a:t>Double blind randomized control trial</a:t>
            </a:r>
          </a:p>
          <a:p>
            <a:endParaRPr lang="en-US" dirty="0"/>
          </a:p>
          <a:p>
            <a:r>
              <a:rPr lang="en-US" dirty="0"/>
              <a:t>Less chance of biasness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68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FDBD4-3E18-4C37-AEC6-BBDC259D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91FF6-2056-4F8B-9817-E2A97513D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Among patients with a recent myocardial infarction, colchicine at a dose of 0.5 mg daily led to a significantly lower percentage of patients with ischemic cardiovascular events than placebo.</a:t>
            </a:r>
          </a:p>
          <a:p>
            <a:endParaRPr lang="en-US" dirty="0"/>
          </a:p>
          <a:p>
            <a:r>
              <a:rPr lang="en-US" dirty="0"/>
              <a:t>Except diarrhoea and pneumonia the overall adverse events were not significantly differ between two groups.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01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D5C3B-B1F3-4BF7-B4D5-2F69BF9B8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0222"/>
            <a:ext cx="10515600" cy="5633156"/>
          </a:xfrm>
        </p:spPr>
        <p:txBody>
          <a:bodyPr>
            <a:normAutofit/>
          </a:bodyPr>
          <a:lstStyle/>
          <a:p>
            <a:r>
              <a:rPr lang="en-US" sz="96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77284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22ABC-ACF7-418B-83CE-6E88AD73E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8608"/>
          </a:xfrm>
        </p:spPr>
        <p:txBody>
          <a:bodyPr/>
          <a:lstStyle/>
          <a:p>
            <a:r>
              <a:rPr lang="en-US" b="1" dirty="0"/>
              <a:t>ORIGINAL ARTICLE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34DEC3-5D5C-460A-AABA-9E2920FF7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733"/>
            <a:ext cx="10515600" cy="4585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Published in THE NEW ENGLAND JOURNAL OF MEDICINE</a:t>
            </a:r>
          </a:p>
          <a:p>
            <a:r>
              <a:rPr lang="en-US" sz="2800" dirty="0"/>
              <a:t>Published on November 16, 2019, at NEJM.org.</a:t>
            </a:r>
          </a:p>
          <a:p>
            <a:r>
              <a:rPr lang="en-US" sz="2800" dirty="0"/>
              <a:t>Vol 381.  No 26</a:t>
            </a:r>
          </a:p>
          <a:p>
            <a:r>
              <a:rPr lang="en-US" sz="2800" dirty="0"/>
              <a:t>DOI: 10.1056/NEJMoa1912388</a:t>
            </a:r>
          </a:p>
          <a:p>
            <a:r>
              <a:rPr lang="en-US" sz="2800" dirty="0"/>
              <a:t>Funded by the Government of Quebec, the Canadian Institutes of Health Research and the Philanthropic foundations.</a:t>
            </a:r>
          </a:p>
          <a:p>
            <a:r>
              <a:rPr lang="en-US" sz="2800" dirty="0"/>
              <a:t>Clinical Trials.gov number, NCT02551094.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5485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A9F29-8367-43AC-996F-E20429D28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267C1-8ACF-47A8-99A5-3D74EE8FB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Inflammation is widely believed to play a central role in the</a:t>
            </a:r>
          </a:p>
          <a:p>
            <a:pPr marL="0" indent="0">
              <a:buNone/>
            </a:pPr>
            <a:r>
              <a:rPr lang="en-US" dirty="0"/>
              <a:t> pathogenesis of atherosclerosis and acute coronary events. Although</a:t>
            </a:r>
          </a:p>
          <a:p>
            <a:pPr marL="0" indent="0">
              <a:buNone/>
            </a:pPr>
            <a:r>
              <a:rPr lang="en-US" dirty="0"/>
              <a:t> treatments with proven benefits for secondary prevention of coronary</a:t>
            </a:r>
          </a:p>
          <a:p>
            <a:pPr marL="0" indent="0">
              <a:buNone/>
            </a:pPr>
            <a:r>
              <a:rPr lang="en-US" dirty="0"/>
              <a:t> artery disease (e.g. statins and aspirin) appear to have salutary effects</a:t>
            </a:r>
          </a:p>
          <a:p>
            <a:pPr marL="0" indent="0">
              <a:buNone/>
            </a:pPr>
            <a:r>
              <a:rPr lang="en-US" dirty="0"/>
              <a:t> on inflammation, the identification of an effective treatment</a:t>
            </a:r>
          </a:p>
          <a:p>
            <a:pPr marL="0" indent="0">
              <a:buNone/>
            </a:pPr>
            <a:r>
              <a:rPr lang="en-US" dirty="0"/>
              <a:t> specifically targeting inflammation has been elusive.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678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F63CC-2268-490C-A764-B38AFFA6A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Patients who have had an acute coronary syndrome are at high risk for recurrent ischemic cardiovascular events. </a:t>
            </a:r>
          </a:p>
          <a:p>
            <a:endParaRPr lang="en-US" dirty="0"/>
          </a:p>
          <a:p>
            <a:r>
              <a:rPr lang="en-US" dirty="0"/>
              <a:t>Colchicine is a potent anti-inflammatory drug.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Whether anti inflammatory therapy improve ischemic cardiovascular events after acute coronary syndrome in patients receiving aspirin and statin therapy is unknown.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987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D5D26-ACA6-4DF2-9FE0-43F2020F6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74778-1913-48B4-89BC-96F0EF311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Trial Design : Randomized, double-blind, placebo- controlled, investigator -initiated trial</a:t>
            </a:r>
          </a:p>
          <a:p>
            <a:endParaRPr lang="en-US" dirty="0"/>
          </a:p>
          <a:p>
            <a:r>
              <a:rPr lang="en-US" dirty="0"/>
              <a:t>Study in 12 countries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From December 2015 to August 2018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950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5D4A-8A0A-4734-AD2A-5C04630D2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INCLUSION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987A8-7C88-4A8B-AB15-18CED720C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Myocardial infarction occurred within 30 days before enrollment</a:t>
            </a:r>
          </a:p>
          <a:p>
            <a:r>
              <a:rPr lang="en-US" dirty="0"/>
              <a:t>Had completed any planned percutaneous revascularization procedures</a:t>
            </a:r>
          </a:p>
          <a:p>
            <a:r>
              <a:rPr lang="en-US" dirty="0"/>
              <a:t>Were treated according to national guidelines that included the intensive use of statins. </a:t>
            </a:r>
          </a:p>
        </p:txBody>
      </p:sp>
    </p:spTree>
    <p:extLst>
      <p:ext uri="{BB962C8B-B14F-4D97-AF65-F5344CB8AC3E}">
        <p14:creationId xmlns:p14="http://schemas.microsoft.com/office/powerpoint/2010/main" val="3474725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609A8-B807-483D-B99A-6187179F5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345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EXCLUSION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A8706-669D-48CE-AD80-792C9595E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4356"/>
            <a:ext cx="10515600" cy="5328355"/>
          </a:xfrm>
        </p:spPr>
        <p:txBody>
          <a:bodyPr>
            <a:noAutofit/>
          </a:bodyPr>
          <a:lstStyle/>
          <a:p>
            <a:r>
              <a:rPr lang="en-US" sz="2000" dirty="0"/>
              <a:t>Severe heart failure</a:t>
            </a:r>
          </a:p>
          <a:p>
            <a:r>
              <a:rPr lang="en-US" sz="2000" dirty="0"/>
              <a:t>Left ventricular ejection fraction of less than 35%</a:t>
            </a:r>
          </a:p>
          <a:p>
            <a:r>
              <a:rPr lang="en-US" sz="2000" dirty="0"/>
              <a:t>Stroke within the previous 3 months </a:t>
            </a:r>
          </a:p>
          <a:p>
            <a:r>
              <a:rPr lang="en-US" sz="2000" dirty="0"/>
              <a:t>Coronary-bypass surgery either within the previous 3 years or planned</a:t>
            </a:r>
          </a:p>
          <a:p>
            <a:r>
              <a:rPr lang="en-US" sz="2000" dirty="0"/>
              <a:t>History of noncutaneous cancer within the previous 3 years</a:t>
            </a:r>
          </a:p>
          <a:p>
            <a:r>
              <a:rPr lang="en-US" sz="2000" dirty="0"/>
              <a:t>Inflammatory bowel disease or chronic diarrhea</a:t>
            </a:r>
          </a:p>
          <a:p>
            <a:r>
              <a:rPr lang="en-US" sz="2000" dirty="0"/>
              <a:t>Neuromuscular disease or a nontransient creatine kinase level that was greater than three times the upper limit of the normal range (unless due to infarction)</a:t>
            </a:r>
          </a:p>
          <a:p>
            <a:r>
              <a:rPr lang="en-US" sz="2000" dirty="0"/>
              <a:t>Clinically significant nontransient hematologic abnormalities</a:t>
            </a:r>
          </a:p>
          <a:p>
            <a:r>
              <a:rPr lang="en-US" sz="2000" dirty="0"/>
              <a:t>Severe renal disease with a serum creatinine level that was greater than two times the upper limit of the normal range</a:t>
            </a:r>
          </a:p>
          <a:p>
            <a:r>
              <a:rPr lang="en-US" sz="2000" dirty="0"/>
              <a:t>Severe hepatic disease, drug or alcohol abuse</a:t>
            </a:r>
          </a:p>
          <a:p>
            <a:r>
              <a:rPr lang="en-US" sz="2000" dirty="0"/>
              <a:t>Current or planned long-term systemic glucocorticoid therapy</a:t>
            </a:r>
          </a:p>
          <a:p>
            <a:r>
              <a:rPr lang="en-US" sz="2000" dirty="0"/>
              <a:t>History of clinically significant sensitivity to colchicine</a:t>
            </a:r>
          </a:p>
        </p:txBody>
      </p:sp>
    </p:spTree>
    <p:extLst>
      <p:ext uri="{BB962C8B-B14F-4D97-AF65-F5344CB8AC3E}">
        <p14:creationId xmlns:p14="http://schemas.microsoft.com/office/powerpoint/2010/main" val="2916783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792E9-978F-449A-9E36-4E66F1878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TRIAL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48FE7-293A-4B8C-9A01-F492AED02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Colchicine at a dose of 0.5 mg orally daily</a:t>
            </a:r>
          </a:p>
          <a:p>
            <a:pPr marL="0" indent="0">
              <a:buNone/>
            </a:pPr>
            <a:r>
              <a:rPr lang="en-US" dirty="0"/>
              <a:t>                          or</a:t>
            </a:r>
          </a:p>
          <a:p>
            <a:pPr marL="0" indent="0">
              <a:buNone/>
            </a:pPr>
            <a:r>
              <a:rPr lang="en-US" dirty="0"/>
              <a:t>  Matching Placebo daily</a:t>
            </a:r>
          </a:p>
        </p:txBody>
      </p:sp>
    </p:spTree>
    <p:extLst>
      <p:ext uri="{BB962C8B-B14F-4D97-AF65-F5344CB8AC3E}">
        <p14:creationId xmlns:p14="http://schemas.microsoft.com/office/powerpoint/2010/main" val="3037090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820</Words>
  <Application>Microsoft Office PowerPoint</Application>
  <PresentationFormat>Widescreen</PresentationFormat>
  <Paragraphs>98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        Efficacy and Safety of Low-Dose Colchicine                          after Myocardial Infarction </vt:lpstr>
      <vt:lpstr>ORIGINAL ARTICLE</vt:lpstr>
      <vt:lpstr>BACKGROUND</vt:lpstr>
      <vt:lpstr>PowerPoint Presentation</vt:lpstr>
      <vt:lpstr>METHOD</vt:lpstr>
      <vt:lpstr>INCLUSION CRITERIA</vt:lpstr>
      <vt:lpstr>EXCLUSION CRITERIA</vt:lpstr>
      <vt:lpstr>TRIAL PROCEDURES</vt:lpstr>
      <vt:lpstr>PowerPoint Presentation</vt:lpstr>
      <vt:lpstr>PowerPoint Presentation</vt:lpstr>
      <vt:lpstr>PowerPoint Presentation</vt:lpstr>
      <vt:lpstr>PowerPoint Presentation</vt:lpstr>
      <vt:lpstr>PRIMARY EFFICACY OUTCOME</vt:lpstr>
      <vt:lpstr>PRIMARY EFFICACY OUTCOME</vt:lpstr>
      <vt:lpstr>PowerPoint Presentation</vt:lpstr>
      <vt:lpstr>SAFETY AND ADVERSE EVENTS</vt:lpstr>
      <vt:lpstr>SAFETY AND ADVERSE EVENTS</vt:lpstr>
      <vt:lpstr>SAFETY AND ADVERSE EVENTS</vt:lpstr>
      <vt:lpstr>STRENGTH OF STUDY</vt:lpstr>
      <vt:lpstr>CONCLUSION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54</cp:revision>
  <dcterms:created xsi:type="dcterms:W3CDTF">2020-01-21T07:23:32Z</dcterms:created>
  <dcterms:modified xsi:type="dcterms:W3CDTF">2020-01-22T17:41:59Z</dcterms:modified>
</cp:coreProperties>
</file>