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6" r:id="rId11"/>
    <p:sldId id="267" r:id="rId12"/>
    <p:sldId id="268" r:id="rId13"/>
    <p:sldId id="269" r:id="rId14"/>
    <p:sldId id="263" r:id="rId15"/>
    <p:sldId id="264" r:id="rId16"/>
    <p:sldId id="273" r:id="rId17"/>
    <p:sldId id="274" r:id="rId18"/>
    <p:sldId id="275" r:id="rId19"/>
    <p:sldId id="270" r:id="rId20"/>
    <p:sldId id="271" r:id="rId21"/>
    <p:sldId id="272" r:id="rId22"/>
    <p:sldId id="276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D38FE-CC4D-4F80-8807-13F5C0631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05467F-FB99-4A4C-9E65-502F03809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8B8A1-97AE-4323-8605-DDD5684A2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00262-3004-43DD-88DE-453E2026E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2EAAD-24BE-4971-AE26-15EC02CAF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5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B9606-9A44-4B52-827E-E67C750AC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6060F6-8036-4866-BBC8-53D8268A7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F850B-872F-48E4-9C02-E7545DA0A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FEEAA-42F4-430D-946D-7331E9A88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A7956-00C2-4ABC-A8A5-20086C43B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24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FDF3A3-E1A1-4682-9F7E-6C52C47A18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E0F4B7-BB0E-4546-81E4-ADF8FF7E4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8E455-4CE3-4A78-9812-87DB21F80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3BD8B-207E-430C-BD0B-5B3098BE3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E5BA1-593E-46ED-9ABE-D4EE6FA3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5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CF76A-91D2-4F17-9431-587DC8F08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0DD88-BA8A-4107-A873-A2EE04378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C49BD-8DE1-4F5E-812A-8B9577BB3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E610E-6925-426C-A1DB-DE9008FF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AF30D-AA31-4ECD-8F49-EC94B60BD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97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0A252-6893-402C-A2D0-F379B199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953B0-0E1A-491C-9DB2-4CF16660E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E9501-D129-4D6C-93AE-6DD0C587C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B123E-8AB8-43C7-854D-D70993168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022D1-AA82-47C5-AE14-8B1F011AE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2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DE765-DE07-4075-AC8A-AE7B8CC70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7BF4B-382E-4216-BA84-782918123F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B4266-1328-41D1-BE23-2C69067C1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AE135-F72A-4467-B6AB-160223A1D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A90C0A-E0A9-4AA8-83C0-5BC5BE7B9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0E57B8-63AA-4ECD-9BEE-483912B41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5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57966-5937-4A74-8884-EFB6F7186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284107-68F5-4A80-815D-1849FC436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FD8425-100D-4C4A-8C26-870519C52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4B18FE-EF65-4CBD-BFCC-DF0043FA6D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316D74-08DD-41F1-AD7F-41E363D5E5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F2965-239A-4D85-B47E-10B5338AC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C1684C-47DC-416C-BE3C-7DA3003F2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528837-2F1D-47EA-867D-B94DEAFF9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5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B5908-F85E-4194-9254-F69983C14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3DBF49-D37A-41BD-AA53-B20D2F0B6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5FD41B-CB91-4E56-9B5D-E94F46493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73F012-0F0D-40FA-883F-D818D56C6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8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CB95E4-9DFA-4E43-AEC4-F2CBE41D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C25380-3240-41A7-AB6F-650E6736A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C0677F-6E32-42AF-A619-18ED4AF82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97308-3233-4A06-8C97-FE6EA4E28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306CF-D451-4ACC-A285-71CA9DC04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11D1EE-CCFC-4D44-9080-D3FBBF6D4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9FA97-DCBF-4A1F-9A80-667E65338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6094A-F55B-4DD3-8E8C-9ED74F62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3E323F-B837-4F57-A64C-04E25B86D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84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C641C-2CD8-4183-A18B-F1457AFF3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932E58-B976-43F2-8992-515D33E5DE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309FE9-D19F-464B-870D-BCCABA151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2BEAE-130D-4A2C-B5C7-F5C1A22A8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9B0EEA-4380-4463-871A-7855E4095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BCA7BB-0246-46DB-B68E-91CA61670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24B4F0-D9D6-4EA8-8612-CD7337EF4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6D8227-DE31-4990-8F1F-FF57FD28D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113DB-2572-40A8-8912-2A84C78467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454F8-F68B-48B3-88E6-B12E267BDBAB}" type="datetimeFigureOut">
              <a:rPr lang="en-US" smtClean="0"/>
              <a:t>06-Jan-20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D4E57-6EF2-48F0-9766-50FF3EEFB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3593B-A1E2-4739-BE5C-7D324B0501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25EA8-D37B-43CE-BF17-94F32D7A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3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0DC1CB5-15AD-4BFA-804F-F18D7A585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32179"/>
            <a:ext cx="9144000" cy="2623784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8000" b="1" i="1" dirty="0">
                <a:solidFill>
                  <a:srgbClr val="7030A0"/>
                </a:solidFill>
              </a:rPr>
              <a:t>   GRAND ROUND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4BAA16-FEEB-4AF6-AA24-CA999DBD0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36622"/>
            <a:ext cx="9144000" cy="152117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None/>
            </a:pPr>
            <a:r>
              <a:rPr lang="en-US" sz="2400" b="1" dirty="0"/>
              <a:t>PRESENTED BY</a:t>
            </a:r>
          </a:p>
          <a:p>
            <a:pPr algn="ctr">
              <a:buNone/>
            </a:pPr>
            <a:r>
              <a:rPr lang="en-US" sz="2400" b="1" dirty="0"/>
              <a:t>DR.SAJIB KUMAR SARKAR</a:t>
            </a:r>
          </a:p>
          <a:p>
            <a:pPr algn="ctr">
              <a:buNone/>
            </a:pPr>
            <a:r>
              <a:rPr lang="en-US" sz="2400" b="1" dirty="0"/>
              <a:t>IMO</a:t>
            </a:r>
          </a:p>
          <a:p>
            <a:pPr algn="ctr">
              <a:buNone/>
            </a:pPr>
            <a:r>
              <a:rPr lang="en-US" sz="2400" b="1" dirty="0"/>
              <a:t>RANGPUR MEDICAL COLLEGE HOSPITAL</a:t>
            </a:r>
          </a:p>
        </p:txBody>
      </p:sp>
    </p:spTree>
    <p:extLst>
      <p:ext uri="{BB962C8B-B14F-4D97-AF65-F5344CB8AC3E}">
        <p14:creationId xmlns:p14="http://schemas.microsoft.com/office/powerpoint/2010/main" val="3974532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7AC95-9C71-4DA4-8501-5EE1A0059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sent some investigations.After getting reports we found that the patient developed hyponatraemia and treated him by-</a:t>
            </a:r>
          </a:p>
          <a:p>
            <a:endParaRPr lang="en-US" dirty="0"/>
          </a:p>
          <a:p>
            <a:r>
              <a:rPr lang="en-US" dirty="0"/>
              <a:t>Inf.3% Normal saline 500 ml </a:t>
            </a:r>
            <a:r>
              <a:rPr lang="en-US" dirty="0" err="1"/>
              <a:t>i</a:t>
            </a:r>
            <a:r>
              <a:rPr lang="en-US" dirty="0"/>
              <a:t>/v @24 micro drops /min.</a:t>
            </a:r>
          </a:p>
        </p:txBody>
      </p:sp>
    </p:spTree>
    <p:extLst>
      <p:ext uri="{BB962C8B-B14F-4D97-AF65-F5344CB8AC3E}">
        <p14:creationId xmlns:p14="http://schemas.microsoft.com/office/powerpoint/2010/main" val="2333973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0DFCA-48BC-46A8-AC75-7D64FC92C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1822"/>
            <a:ext cx="10515600" cy="5285141"/>
          </a:xfrm>
        </p:spPr>
        <p:txBody>
          <a:bodyPr>
            <a:normAutofit/>
          </a:bodyPr>
          <a:lstStyle/>
          <a:p>
            <a:r>
              <a:rPr lang="en-US" dirty="0"/>
              <a:t>After getting treatment he became conscious but developed irrelevant talking and low back pain.</a:t>
            </a:r>
          </a:p>
          <a:p>
            <a:r>
              <a:rPr lang="en-US" dirty="0"/>
              <a:t>For last few days he also developed caugh which is productive, sputum is purulent, not associated with chest pain, haemoptysis or breathlessness.There is no diurnal variation.</a:t>
            </a:r>
          </a:p>
          <a:p>
            <a:endParaRPr lang="en-US" dirty="0"/>
          </a:p>
          <a:p>
            <a:r>
              <a:rPr lang="en-US" dirty="0"/>
              <a:t>We have done S.electrolytes at regular interval and reports were persistant hyponatraemia.</a:t>
            </a:r>
          </a:p>
          <a:p>
            <a:endParaRPr lang="en-US" dirty="0"/>
          </a:p>
          <a:p>
            <a:r>
              <a:rPr lang="en-US" dirty="0"/>
              <a:t>He had no H/O diarrhea ,constipation , </a:t>
            </a:r>
            <a:r>
              <a:rPr lang="en-US" dirty="0" err="1"/>
              <a:t>persistant</a:t>
            </a:r>
            <a:r>
              <a:rPr lang="en-US" dirty="0"/>
              <a:t> vomiting, convulsion , heat or cold intolarance.</a:t>
            </a:r>
          </a:p>
        </p:txBody>
      </p:sp>
    </p:spTree>
    <p:extLst>
      <p:ext uri="{BB962C8B-B14F-4D97-AF65-F5344CB8AC3E}">
        <p14:creationId xmlns:p14="http://schemas.microsoft.com/office/powerpoint/2010/main" val="1576663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6AB00-2C39-418B-80D1-E2177D46F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669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ONGOING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15503-121D-4881-A180-AD271DA29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2444"/>
            <a:ext cx="10515600" cy="52944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Inf.3% Normal saline 500 ml</a:t>
            </a:r>
          </a:p>
          <a:p>
            <a:r>
              <a:rPr lang="en-US" dirty="0"/>
              <a:t>Inj.Ceftriaxone 1gm daly</a:t>
            </a:r>
          </a:p>
          <a:p>
            <a:r>
              <a:rPr lang="en-US" dirty="0"/>
              <a:t>Tab.Clarithromycin 500 mg bd</a:t>
            </a:r>
          </a:p>
          <a:p>
            <a:r>
              <a:rPr lang="en-US" dirty="0"/>
              <a:t>Inj.Hydrocortisone 200 mg daily</a:t>
            </a:r>
          </a:p>
          <a:p>
            <a:r>
              <a:rPr lang="en-US" dirty="0"/>
              <a:t>Tab.Tamsulosin+Dutasteride</a:t>
            </a:r>
          </a:p>
          <a:p>
            <a:r>
              <a:rPr lang="en-US" dirty="0"/>
              <a:t>Tab.Montelukast 10 mg daily</a:t>
            </a:r>
          </a:p>
          <a:p>
            <a:r>
              <a:rPr lang="en-US" dirty="0"/>
              <a:t>Tab.Doxofylline 200 mg bd</a:t>
            </a:r>
          </a:p>
          <a:p>
            <a:r>
              <a:rPr lang="en-US" dirty="0"/>
              <a:t>Cap.Omeprazole 20 mg bd</a:t>
            </a:r>
          </a:p>
          <a:p>
            <a:r>
              <a:rPr lang="en-US" dirty="0"/>
              <a:t>Tab Domperidone 10 mg tds</a:t>
            </a:r>
          </a:p>
          <a:p>
            <a:r>
              <a:rPr lang="en-US" dirty="0"/>
              <a:t>Tab.Paracetamol 500 mg tds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34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B768D-229E-48E7-ACE0-3681839F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2756"/>
            <a:ext cx="10515600" cy="5014207"/>
          </a:xfrm>
        </p:spPr>
        <p:txBody>
          <a:bodyPr/>
          <a:lstStyle/>
          <a:p>
            <a:r>
              <a:rPr lang="en-US" dirty="0"/>
              <a:t>Patient is hypertensive for last 3 years but taking anti hypertensive drug irregularly. He is non diabetic .No h/o TB or contact with TB patient.</a:t>
            </a:r>
          </a:p>
          <a:p>
            <a:endParaRPr lang="en-US" dirty="0"/>
          </a:p>
          <a:p>
            <a:r>
              <a:rPr lang="en-US" dirty="0"/>
              <a:t>He was smoker and now betel nut chewer .He smoked 60 pack year.</a:t>
            </a:r>
          </a:p>
          <a:p>
            <a:endParaRPr lang="en-US" dirty="0"/>
          </a:p>
          <a:p>
            <a:r>
              <a:rPr lang="en-US" dirty="0"/>
              <a:t>No h/o taking any herbal medicine or steroid.</a:t>
            </a:r>
          </a:p>
        </p:txBody>
      </p:sp>
    </p:spTree>
    <p:extLst>
      <p:ext uri="{BB962C8B-B14F-4D97-AF65-F5344CB8AC3E}">
        <p14:creationId xmlns:p14="http://schemas.microsoft.com/office/powerpoint/2010/main" val="1042963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7804E-9A4D-4784-972A-9BD5DE659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200"/>
            <a:ext cx="10515600" cy="745067"/>
          </a:xfrm>
        </p:spPr>
        <p:txBody>
          <a:bodyPr/>
          <a:lstStyle/>
          <a:p>
            <a:r>
              <a:rPr lang="en-US" b="1" dirty="0"/>
              <a:t>GENERAL PHYSICAL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C6D1C-3112-41A7-9C18-46E26E2A6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889"/>
            <a:ext cx="10515600" cy="536398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Patient is ill looking</a:t>
            </a:r>
          </a:p>
          <a:p>
            <a:r>
              <a:rPr lang="en-US" dirty="0"/>
              <a:t>Body built below average</a:t>
            </a:r>
          </a:p>
          <a:p>
            <a:r>
              <a:rPr lang="en-US" dirty="0"/>
              <a:t>Nutritional status below average</a:t>
            </a:r>
          </a:p>
          <a:p>
            <a:r>
              <a:rPr lang="en-US" dirty="0">
                <a:solidFill>
                  <a:srgbClr val="FF0000"/>
                </a:solidFill>
              </a:rPr>
              <a:t>Decubitus on lying position</a:t>
            </a:r>
          </a:p>
          <a:p>
            <a:r>
              <a:rPr lang="en-US" dirty="0"/>
              <a:t>Anaemia,Jaundice,Oedema,Dehydration,Cyanosis,Leukonychia, Koilonychia,Clubbing, </a:t>
            </a:r>
            <a:r>
              <a:rPr lang="en-US" dirty="0">
                <a:solidFill>
                  <a:srgbClr val="FF0000"/>
                </a:solidFill>
              </a:rPr>
              <a:t>Pigmentation absent.</a:t>
            </a:r>
          </a:p>
          <a:p>
            <a:r>
              <a:rPr lang="en-US" dirty="0"/>
              <a:t>JVP not raised.</a:t>
            </a:r>
          </a:p>
          <a:p>
            <a:r>
              <a:rPr lang="en-US" dirty="0"/>
              <a:t>Lymphnodes are not palpable in all accessible areas.</a:t>
            </a:r>
          </a:p>
          <a:p>
            <a:r>
              <a:rPr lang="en-US" dirty="0"/>
              <a:t>Thyroid gland is not palpable.</a:t>
            </a:r>
          </a:p>
          <a:p>
            <a:r>
              <a:rPr lang="en-US" dirty="0"/>
              <a:t>There is a catheter and </a:t>
            </a:r>
            <a:r>
              <a:rPr lang="en-US" dirty="0" err="1"/>
              <a:t>i</a:t>
            </a:r>
            <a:r>
              <a:rPr lang="en-US" dirty="0"/>
              <a:t>/v cannula in situ.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086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029C2-7644-468A-A10A-C6FC2B10E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BP      = 120/70 mmHg on lying position</a:t>
            </a:r>
          </a:p>
          <a:p>
            <a:pPr marL="0" indent="0">
              <a:buNone/>
            </a:pPr>
            <a:r>
              <a:rPr lang="en-US" dirty="0"/>
              <a:t>                 95/60 mm Hg on standing position</a:t>
            </a:r>
          </a:p>
          <a:p>
            <a:pPr marL="0" indent="0">
              <a:buNone/>
            </a:pPr>
            <a:r>
              <a:rPr lang="en-US" dirty="0"/>
              <a:t>                 </a:t>
            </a:r>
            <a:r>
              <a:rPr lang="en-US" dirty="0">
                <a:solidFill>
                  <a:srgbClr val="FF0000"/>
                </a:solidFill>
              </a:rPr>
              <a:t>Postural drop present.</a:t>
            </a:r>
          </a:p>
          <a:p>
            <a:r>
              <a:rPr lang="en-US" dirty="0"/>
              <a:t>Pulse = 110 b/min</a:t>
            </a:r>
          </a:p>
          <a:p>
            <a:r>
              <a:rPr lang="en-US" dirty="0"/>
              <a:t>RR      = 20 breaths/min</a:t>
            </a:r>
          </a:p>
          <a:p>
            <a:r>
              <a:rPr lang="en-US" dirty="0"/>
              <a:t>Tem   = 98 F</a:t>
            </a:r>
          </a:p>
        </p:txBody>
      </p:sp>
    </p:spTree>
    <p:extLst>
      <p:ext uri="{BB962C8B-B14F-4D97-AF65-F5344CB8AC3E}">
        <p14:creationId xmlns:p14="http://schemas.microsoft.com/office/powerpoint/2010/main" val="2031260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79727-EF65-4A83-9FA9-DB5ED2D7F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571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Systemic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6D2D6-2802-46D3-9B1D-C74B62839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1467"/>
            <a:ext cx="10515600" cy="502549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Respiratory system: On auscultation crepitation present over whole lung fields.</a:t>
            </a:r>
          </a:p>
          <a:p>
            <a:endParaRPr lang="en-US" dirty="0"/>
          </a:p>
          <a:p>
            <a:r>
              <a:rPr lang="en-US" dirty="0"/>
              <a:t>Nervous system : Patient is oriented about person but not oriented  </a:t>
            </a:r>
          </a:p>
          <a:p>
            <a:pPr marL="0" indent="0">
              <a:buNone/>
            </a:pPr>
            <a:r>
              <a:rPr lang="en-US" dirty="0"/>
              <a:t>                                  about time and place.</a:t>
            </a:r>
          </a:p>
          <a:p>
            <a:pPr marL="0" indent="0">
              <a:buNone/>
            </a:pPr>
            <a:r>
              <a:rPr lang="en-US" dirty="0"/>
              <a:t>                                  Bulk of the muscle = N</a:t>
            </a:r>
          </a:p>
          <a:p>
            <a:pPr marL="0" indent="0">
              <a:buNone/>
            </a:pPr>
            <a:r>
              <a:rPr lang="en-US" dirty="0"/>
              <a:t>                                  Tone of the muscle = N</a:t>
            </a:r>
          </a:p>
          <a:p>
            <a:pPr marL="0" indent="0">
              <a:buNone/>
            </a:pPr>
            <a:r>
              <a:rPr lang="en-US" dirty="0"/>
              <a:t>                                  Power of the muscle = N</a:t>
            </a:r>
          </a:p>
          <a:p>
            <a:pPr marL="0" indent="0">
              <a:buNone/>
            </a:pPr>
            <a:r>
              <a:rPr lang="en-US" dirty="0"/>
              <a:t>                                  All jerks                       = N</a:t>
            </a:r>
          </a:p>
          <a:p>
            <a:pPr marL="0" indent="0">
              <a:buNone/>
            </a:pPr>
            <a:r>
              <a:rPr lang="en-US" dirty="0"/>
              <a:t>                                  Planter                        = Flexor on both sides.</a:t>
            </a:r>
          </a:p>
          <a:p>
            <a:pPr marL="0" indent="0">
              <a:buNone/>
            </a:pPr>
            <a:r>
              <a:rPr lang="en-US" dirty="0"/>
              <a:t>                                  All sensory modalities= Intact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558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27E63-2134-46EC-B8FE-A8286CAC8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Other systemic examinations : No abnormality</a:t>
            </a:r>
          </a:p>
          <a:p>
            <a:endParaRPr lang="en-US" dirty="0"/>
          </a:p>
          <a:p>
            <a:r>
              <a:rPr lang="en-US" dirty="0"/>
              <a:t>Fundoscopy : No abnormality</a:t>
            </a:r>
          </a:p>
          <a:p>
            <a:endParaRPr lang="en-US" dirty="0"/>
          </a:p>
          <a:p>
            <a:r>
              <a:rPr lang="en-US" dirty="0"/>
              <a:t>Bed side urine heat coagulation test : Normal</a:t>
            </a:r>
          </a:p>
        </p:txBody>
      </p:sp>
    </p:spTree>
    <p:extLst>
      <p:ext uri="{BB962C8B-B14F-4D97-AF65-F5344CB8AC3E}">
        <p14:creationId xmlns:p14="http://schemas.microsoft.com/office/powerpoint/2010/main" val="346127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E8368-3B26-4FAC-A0F9-9DF3DC304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25511"/>
            <a:ext cx="10515600" cy="2122311"/>
          </a:xfrm>
        </p:spPr>
        <p:txBody>
          <a:bodyPr>
            <a:normAutofit/>
          </a:bodyPr>
          <a:lstStyle/>
          <a:p>
            <a:r>
              <a:rPr lang="en-US" sz="6600" b="1" dirty="0"/>
              <a:t>                         INVESTIGATIONS</a:t>
            </a:r>
          </a:p>
        </p:txBody>
      </p:sp>
    </p:spTree>
    <p:extLst>
      <p:ext uri="{BB962C8B-B14F-4D97-AF65-F5344CB8AC3E}">
        <p14:creationId xmlns:p14="http://schemas.microsoft.com/office/powerpoint/2010/main" val="28713590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C25A1-6E7E-4C95-8196-92DBC481C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1186"/>
          </a:xfrm>
        </p:spPr>
        <p:txBody>
          <a:bodyPr/>
          <a:lstStyle/>
          <a:p>
            <a:r>
              <a:rPr lang="en-US" dirty="0"/>
              <a:t>S.electrolytes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9DFF079-2F67-4487-99F0-2AC7BC084F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3014812"/>
              </p:ext>
            </p:extLst>
          </p:nvPr>
        </p:nvGraphicFramePr>
        <p:xfrm>
          <a:off x="203201" y="1332089"/>
          <a:ext cx="11909775" cy="531769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95545">
                  <a:extLst>
                    <a:ext uri="{9D8B030D-6E8A-4147-A177-3AD203B41FA5}">
                      <a16:colId xmlns:a16="http://schemas.microsoft.com/office/drawing/2014/main" val="3174832322"/>
                    </a:ext>
                  </a:extLst>
                </a:gridCol>
                <a:gridCol w="1636618">
                  <a:extLst>
                    <a:ext uri="{9D8B030D-6E8A-4147-A177-3AD203B41FA5}">
                      <a16:colId xmlns:a16="http://schemas.microsoft.com/office/drawing/2014/main" val="1195282557"/>
                    </a:ext>
                  </a:extLst>
                </a:gridCol>
                <a:gridCol w="1429602">
                  <a:extLst>
                    <a:ext uri="{9D8B030D-6E8A-4147-A177-3AD203B41FA5}">
                      <a16:colId xmlns:a16="http://schemas.microsoft.com/office/drawing/2014/main" val="2752267971"/>
                    </a:ext>
                  </a:extLst>
                </a:gridCol>
                <a:gridCol w="1429602">
                  <a:extLst>
                    <a:ext uri="{9D8B030D-6E8A-4147-A177-3AD203B41FA5}">
                      <a16:colId xmlns:a16="http://schemas.microsoft.com/office/drawing/2014/main" val="3993541851"/>
                    </a:ext>
                  </a:extLst>
                </a:gridCol>
                <a:gridCol w="1429602">
                  <a:extLst>
                    <a:ext uri="{9D8B030D-6E8A-4147-A177-3AD203B41FA5}">
                      <a16:colId xmlns:a16="http://schemas.microsoft.com/office/drawing/2014/main" val="739989549"/>
                    </a:ext>
                  </a:extLst>
                </a:gridCol>
                <a:gridCol w="1429602">
                  <a:extLst>
                    <a:ext uri="{9D8B030D-6E8A-4147-A177-3AD203B41FA5}">
                      <a16:colId xmlns:a16="http://schemas.microsoft.com/office/drawing/2014/main" val="1926245087"/>
                    </a:ext>
                  </a:extLst>
                </a:gridCol>
                <a:gridCol w="1429602">
                  <a:extLst>
                    <a:ext uri="{9D8B030D-6E8A-4147-A177-3AD203B41FA5}">
                      <a16:colId xmlns:a16="http://schemas.microsoft.com/office/drawing/2014/main" val="1393698520"/>
                    </a:ext>
                  </a:extLst>
                </a:gridCol>
                <a:gridCol w="1429602">
                  <a:extLst>
                    <a:ext uri="{9D8B030D-6E8A-4147-A177-3AD203B41FA5}">
                      <a16:colId xmlns:a16="http://schemas.microsoft.com/office/drawing/2014/main" val="618686785"/>
                    </a:ext>
                  </a:extLst>
                </a:gridCol>
              </a:tblGrid>
              <a:tr h="1004711">
                <a:tc>
                  <a:txBody>
                    <a:bodyPr/>
                    <a:lstStyle/>
                    <a:p>
                      <a:r>
                        <a:rPr lang="en-US" dirty="0"/>
                        <a:t>08-12-2019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10-12-2019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12-12-2019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15-12-2019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17-12-2019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25-12-2019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01-01-2020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03-01-2020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540831"/>
                  </a:ext>
                </a:extLst>
              </a:tr>
              <a:tr h="4312981">
                <a:tc>
                  <a:txBody>
                    <a:bodyPr/>
                    <a:lstStyle/>
                    <a:p>
                      <a:r>
                        <a:rPr lang="en-US" sz="2000" dirty="0"/>
                        <a:t>Na=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116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K = 3.9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Cl = 84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HCO3=26 mmol/L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Na=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121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K = 4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Cl = 90 mmol/L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Na=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134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K = 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3.2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Cl = 96 mmol/L</a:t>
                      </a:r>
                    </a:p>
                    <a:p>
                      <a:endParaRPr lang="en-US" sz="2000" dirty="0"/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Na=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116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K = 4.1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Cl = 84 mmol/L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Na=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120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K = 4.5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Cl = 81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HCO3=22 mmol/L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Na=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130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K = 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3.4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Cl = 90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HCO3=21 mmol/L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Na=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121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K = 3.6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Cl = 84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HCO3=24 mmol/L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Na=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126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K = 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3.1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Cl = 90 mmol/L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HCO3=24 mmol/L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308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8374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43F3C-733F-4F66-8E57-60D4E2F67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7644"/>
            <a:ext cx="10515600" cy="4233334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7030A0"/>
                </a:solidFill>
              </a:rPr>
              <a:t>A CASE OF PERSISTENT HYPONATRAEMIA</a:t>
            </a:r>
          </a:p>
        </p:txBody>
      </p:sp>
    </p:spTree>
    <p:extLst>
      <p:ext uri="{BB962C8B-B14F-4D97-AF65-F5344CB8AC3E}">
        <p14:creationId xmlns:p14="http://schemas.microsoft.com/office/powerpoint/2010/main" val="17487716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954DA-FEF8-4FD0-9BED-EE59D30F2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6933"/>
            <a:ext cx="10515600" cy="4890030"/>
          </a:xfrm>
        </p:spPr>
        <p:txBody>
          <a:bodyPr/>
          <a:lstStyle/>
          <a:p>
            <a:r>
              <a:rPr lang="en-US" dirty="0"/>
              <a:t>USG of W/A : Moderate enlarge prostate</a:t>
            </a:r>
          </a:p>
          <a:p>
            <a:pPr marL="0" indent="0">
              <a:buNone/>
            </a:pPr>
            <a:r>
              <a:rPr lang="en-US" dirty="0"/>
              <a:t>                           Right sided nephrolithiasis</a:t>
            </a:r>
          </a:p>
          <a:p>
            <a:pPr marL="0" indent="0">
              <a:buNone/>
            </a:pPr>
            <a:r>
              <a:rPr lang="en-US" dirty="0"/>
              <a:t>                           Bilateral simple renal cyst</a:t>
            </a:r>
          </a:p>
          <a:p>
            <a:pPr marL="0" indent="0">
              <a:buNone/>
            </a:pPr>
            <a:r>
              <a:rPr lang="en-US" dirty="0"/>
              <a:t>                           Thick walled urinary bladder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24 hours urinary electrolytes : Na = 122 mmol/L  (40-120)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K   = 77 mmol/L    (25-125)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CL = 145 mmol/L  (110-250)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Urinary volume = 2400 ml</a:t>
            </a:r>
          </a:p>
        </p:txBody>
      </p:sp>
    </p:spTree>
    <p:extLst>
      <p:ext uri="{BB962C8B-B14F-4D97-AF65-F5344CB8AC3E}">
        <p14:creationId xmlns:p14="http://schemas.microsoft.com/office/powerpoint/2010/main" val="36050235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1897E-BBB7-4C83-B69E-BF875B0C5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6622"/>
            <a:ext cx="10515600" cy="4980341"/>
          </a:xfrm>
        </p:spPr>
        <p:txBody>
          <a:bodyPr/>
          <a:lstStyle/>
          <a:p>
            <a:r>
              <a:rPr lang="en-US" dirty="0"/>
              <a:t>X-ray L/S spine : Degenerative change in lumber spine</a:t>
            </a:r>
          </a:p>
          <a:p>
            <a:r>
              <a:rPr lang="en-US" dirty="0"/>
              <a:t>X-ray chest P/A view : Normal</a:t>
            </a:r>
          </a:p>
          <a:p>
            <a:r>
              <a:rPr lang="en-US" dirty="0"/>
              <a:t>Sputum for Xene Xpert : MTB not detected</a:t>
            </a:r>
          </a:p>
          <a:p>
            <a:endParaRPr lang="en-US" dirty="0"/>
          </a:p>
          <a:p>
            <a:r>
              <a:rPr lang="en-US" dirty="0"/>
              <a:t>S.creatinine = 0.7 mg/dl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Basal cortisol level : 2.4 microgram /dl  </a:t>
            </a:r>
            <a:r>
              <a:rPr lang="en-US" dirty="0"/>
              <a:t>(Normal range: 4.458-22.689)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017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35EC6-BDFB-4F0B-8A9C-143CDD873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39497"/>
          </a:xfrm>
        </p:spPr>
        <p:txBody>
          <a:bodyPr/>
          <a:lstStyle/>
          <a:p>
            <a:r>
              <a:rPr lang="en-US" b="1" dirty="0"/>
              <a:t>Differential</a:t>
            </a:r>
            <a:r>
              <a:rPr lang="en-US" dirty="0"/>
              <a:t> </a:t>
            </a:r>
            <a:r>
              <a:rPr lang="en-US" b="1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C9CE4-95B4-4016-8E0E-A02566358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RTI , BEP with retention of urine, Post traumatic brain haemorrhage with persistent hyponatraemia and hypokalaemia due to-</a:t>
            </a:r>
          </a:p>
          <a:p>
            <a:pPr marL="0" indent="0">
              <a:buNone/>
            </a:pPr>
            <a:r>
              <a:rPr lang="en-US" dirty="0"/>
              <a:t>                          SIADH     or</a:t>
            </a:r>
          </a:p>
          <a:p>
            <a:pPr marL="0" indent="0">
              <a:buNone/>
            </a:pPr>
            <a:r>
              <a:rPr lang="en-US" dirty="0"/>
              <a:t>                          Adrenal insufficiency     or</a:t>
            </a:r>
          </a:p>
          <a:p>
            <a:pPr marL="0" indent="0">
              <a:buNone/>
            </a:pPr>
            <a:r>
              <a:rPr lang="en-US" dirty="0"/>
              <a:t>                          Salt loosing nephropathy</a:t>
            </a:r>
          </a:p>
        </p:txBody>
      </p:sp>
    </p:spTree>
    <p:extLst>
      <p:ext uri="{BB962C8B-B14F-4D97-AF65-F5344CB8AC3E}">
        <p14:creationId xmlns:p14="http://schemas.microsoft.com/office/powerpoint/2010/main" val="30007780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C1BF2-EE48-4CB4-9469-981316538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39462-54A7-4DB4-A850-CFDFC7C75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cause of persistent hyponatraemia?</a:t>
            </a:r>
          </a:p>
          <a:p>
            <a:endParaRPr lang="en-US" dirty="0"/>
          </a:p>
          <a:p>
            <a:r>
              <a:rPr lang="en-US" dirty="0"/>
              <a:t>What will be the next investigation plan?</a:t>
            </a:r>
          </a:p>
          <a:p>
            <a:endParaRPr lang="en-US" dirty="0"/>
          </a:p>
          <a:p>
            <a:r>
              <a:rPr lang="en-US" dirty="0"/>
              <a:t>What is the management plan?</a:t>
            </a:r>
          </a:p>
        </p:txBody>
      </p:sp>
    </p:spTree>
    <p:extLst>
      <p:ext uri="{BB962C8B-B14F-4D97-AF65-F5344CB8AC3E}">
        <p14:creationId xmlns:p14="http://schemas.microsoft.com/office/powerpoint/2010/main" val="27149521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01B33B2-5B8F-4174-8EDC-E2B2D7794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7643"/>
            <a:ext cx="10515600" cy="447040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sz="8000" b="1" i="1" dirty="0">
                <a:solidFill>
                  <a:srgbClr val="7030A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068972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52732-180E-4EDC-AD1B-33F40ECE6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Mr.Kismot Ali,65 years old , Hypertensive , nondiabetic , ex smoker hailing from Sadar,Rangpur got admitted himself into RpMCH on     08-12-2019 with the complains of-</a:t>
            </a:r>
          </a:p>
          <a:p>
            <a:pPr marL="0" indent="0">
              <a:buNone/>
            </a:pPr>
            <a:r>
              <a:rPr lang="en-US" dirty="0"/>
              <a:t>                </a:t>
            </a:r>
            <a:r>
              <a:rPr lang="en-US" dirty="0">
                <a:solidFill>
                  <a:srgbClr val="FF0000"/>
                </a:solidFill>
              </a:rPr>
              <a:t>1.Vomiting followed by unconsciousness for 1 hour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392390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E32D9-B52D-4B9B-B240-5FA844294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PRESENTING ILLNESS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0FBF2-85F2-4827-A8D6-466CE9AED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the statement of the patient’s attendants he was relatively well 1 ½ months back. Then he developed vomiting and unconsciousness following RTA.He was admitted into Private hospital on 22-11-2019.</a:t>
            </a:r>
          </a:p>
          <a:p>
            <a:endParaRPr lang="en-US" dirty="0"/>
          </a:p>
          <a:p>
            <a:r>
              <a:rPr lang="en-US" dirty="0"/>
              <a:t>On examination his BP=130/70 mm Hg , Pulse=67 b/min, Tem =98F,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023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DFC70-FD4B-4791-99AB-0ABDA84E4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829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INVESTIGATIONS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C0033-62C7-4961-8C28-6C6FB2B2A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2444"/>
            <a:ext cx="10515600" cy="550897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CBC : Hb-12 gm/dl, </a:t>
            </a:r>
            <a:r>
              <a:rPr lang="en-US" dirty="0">
                <a:solidFill>
                  <a:srgbClr val="FF0000"/>
                </a:solidFill>
              </a:rPr>
              <a:t>ESR – 41 mm, WBC-12000, Neutrophil- 90%</a:t>
            </a:r>
          </a:p>
          <a:p>
            <a:r>
              <a:rPr lang="en-US" dirty="0"/>
              <a:t>RBS = 7.89 mmol/L</a:t>
            </a:r>
          </a:p>
          <a:p>
            <a:r>
              <a:rPr lang="en-US" dirty="0"/>
              <a:t>S.creatinine = 0.9 mg/dl</a:t>
            </a:r>
          </a:p>
          <a:p>
            <a:r>
              <a:rPr lang="en-US" dirty="0"/>
              <a:t>S.bilirubin = 0.8 mg/dl</a:t>
            </a:r>
          </a:p>
          <a:p>
            <a:r>
              <a:rPr lang="en-US" dirty="0"/>
              <a:t>SGPT = 36 U/L</a:t>
            </a:r>
          </a:p>
          <a:p>
            <a:r>
              <a:rPr lang="en-US" dirty="0">
                <a:solidFill>
                  <a:srgbClr val="FF0000"/>
                </a:solidFill>
              </a:rPr>
              <a:t>PSA   = 21.36 ng/ml </a:t>
            </a:r>
            <a:r>
              <a:rPr lang="en-US" dirty="0"/>
              <a:t>(Normal range &lt;4 ng/ml)</a:t>
            </a:r>
          </a:p>
          <a:p>
            <a:r>
              <a:rPr lang="en-US" dirty="0"/>
              <a:t>CT scan of the brain: On 22-11-2019:</a:t>
            </a:r>
            <a:r>
              <a:rPr lang="en-US" dirty="0">
                <a:solidFill>
                  <a:srgbClr val="FF0000"/>
                </a:solidFill>
              </a:rPr>
              <a:t>Fracture right temporal bone,    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    Haemorrhagic contusion in right temporal bone,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    Age compatible mild degenerative atrophy of brain.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On 28-11-2019 :</a:t>
            </a:r>
            <a:r>
              <a:rPr lang="en-US" dirty="0">
                <a:solidFill>
                  <a:srgbClr val="FF0000"/>
                </a:solidFill>
              </a:rPr>
              <a:t>Right sided haemorrhagic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     cerebral infarct.</a:t>
            </a:r>
          </a:p>
        </p:txBody>
      </p:sp>
    </p:spTree>
    <p:extLst>
      <p:ext uri="{BB962C8B-B14F-4D97-AF65-F5344CB8AC3E}">
        <p14:creationId xmlns:p14="http://schemas.microsoft.com/office/powerpoint/2010/main" val="1789308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85F0FF8-1936-4448-B04E-52B4CBBA5D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5197449"/>
              </p:ext>
            </p:extLst>
          </p:nvPr>
        </p:nvGraphicFramePr>
        <p:xfrm>
          <a:off x="869244" y="1825624"/>
          <a:ext cx="10484556" cy="33687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474156">
                  <a:extLst>
                    <a:ext uri="{9D8B030D-6E8A-4147-A177-3AD203B41FA5}">
                      <a16:colId xmlns:a16="http://schemas.microsoft.com/office/drawing/2014/main" val="303504837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65125568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271174562"/>
                    </a:ext>
                  </a:extLst>
                </a:gridCol>
              </a:tblGrid>
              <a:tr h="1065977">
                <a:tc>
                  <a:txBody>
                    <a:bodyPr/>
                    <a:lstStyle/>
                    <a:p>
                      <a:r>
                        <a:rPr lang="en-US" sz="3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22-11-2019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29-11-2019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242437"/>
                  </a:ext>
                </a:extLst>
              </a:tr>
              <a:tr h="230272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S.electrolytes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Na      =144 mmol/L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K         = 3.3mmol/L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CL       =103 mmol/L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HCO3 = 25 mmol/L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Na      =135 mmol/L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K         = 4.3 mmol/L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CL       =97 mmol/L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HCO3 = 26 mmol/L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387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708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594E1-ABBD-4E62-BB9F-80C2EC175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He was treated accordingly and discharged from hospital on 03-12-2019 with the diagnosis of </a:t>
            </a:r>
            <a:r>
              <a:rPr lang="en-US" dirty="0">
                <a:solidFill>
                  <a:srgbClr val="FF0000"/>
                </a:solidFill>
              </a:rPr>
              <a:t>Post traumatic brain haemorrhage with Hyponatraemia (improved) with hypokalaemia (improved),BEP with retention of urine.</a:t>
            </a:r>
          </a:p>
          <a:p>
            <a:endParaRPr lang="en-US" dirty="0"/>
          </a:p>
          <a:p>
            <a:r>
              <a:rPr lang="en-US" dirty="0"/>
              <a:t>On 08-12-2019 he developed single episode of vomiting followed by unconsciousness and got admitted into RpMCH through emergency department.</a:t>
            </a:r>
          </a:p>
        </p:txBody>
      </p:sp>
    </p:spTree>
    <p:extLst>
      <p:ext uri="{BB962C8B-B14F-4D97-AF65-F5344CB8AC3E}">
        <p14:creationId xmlns:p14="http://schemas.microsoft.com/office/powerpoint/2010/main" val="3571980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80838-A46A-45C6-A28A-773913B49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At the time of admission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5807C-C323-4D4C-9012-4E87554F6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BP = 80/60 mm Hg</a:t>
            </a:r>
          </a:p>
          <a:p>
            <a:r>
              <a:rPr lang="en-US" dirty="0"/>
              <a:t>Pulse = 102 b/min</a:t>
            </a:r>
          </a:p>
          <a:p>
            <a:r>
              <a:rPr lang="en-US" dirty="0"/>
              <a:t>Temperature = 98 F</a:t>
            </a:r>
          </a:p>
          <a:p>
            <a:r>
              <a:rPr lang="en-US" dirty="0"/>
              <a:t>Planter = Flexor on both side</a:t>
            </a:r>
          </a:p>
          <a:p>
            <a:r>
              <a:rPr lang="en-US" dirty="0"/>
              <a:t>All jerks were normal.</a:t>
            </a:r>
          </a:p>
        </p:txBody>
      </p:sp>
    </p:spTree>
    <p:extLst>
      <p:ext uri="{BB962C8B-B14F-4D97-AF65-F5344CB8AC3E}">
        <p14:creationId xmlns:p14="http://schemas.microsoft.com/office/powerpoint/2010/main" val="304717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74B24-CEE1-4DA0-A473-CF4FFF4D2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Treatment on Admission-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33199-D4A8-4DCE-9701-AB26874EB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Oxygen inhalation</a:t>
            </a:r>
          </a:p>
          <a:p>
            <a:r>
              <a:rPr lang="en-US" dirty="0"/>
              <a:t>Inf.Normal saline 1 L,  </a:t>
            </a:r>
            <a:r>
              <a:rPr lang="en-US" dirty="0" err="1"/>
              <a:t>i</a:t>
            </a:r>
            <a:r>
              <a:rPr lang="en-US" dirty="0"/>
              <a:t>/v running</a:t>
            </a:r>
          </a:p>
          <a:p>
            <a:r>
              <a:rPr lang="en-US" dirty="0"/>
              <a:t>Inj.Hydrocortisone 100 mg, 2 vial stat then 1 vial 8 hourly</a:t>
            </a:r>
          </a:p>
          <a:p>
            <a:r>
              <a:rPr lang="en-US" dirty="0"/>
              <a:t>Inj.Ceftriaxone 1 gm daily</a:t>
            </a:r>
          </a:p>
          <a:p>
            <a:r>
              <a:rPr lang="en-US" dirty="0"/>
              <a:t>Inj.Omeprazole 40 mg daily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0588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1180</Words>
  <Application>Microsoft Office PowerPoint</Application>
  <PresentationFormat>Widescreen</PresentationFormat>
  <Paragraphs>201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 2</vt:lpstr>
      <vt:lpstr>Office Theme</vt:lpstr>
      <vt:lpstr>   GRAND ROUND</vt:lpstr>
      <vt:lpstr>A CASE OF PERSISTENT HYPONATRAEMIA</vt:lpstr>
      <vt:lpstr>PowerPoint Presentation</vt:lpstr>
      <vt:lpstr>PRESENTING ILLNESS</vt:lpstr>
      <vt:lpstr>INVESTIGATIONS</vt:lpstr>
      <vt:lpstr>PowerPoint Presentation</vt:lpstr>
      <vt:lpstr>PowerPoint Presentation</vt:lpstr>
      <vt:lpstr>At the time of admission</vt:lpstr>
      <vt:lpstr>Treatment on Admission- </vt:lpstr>
      <vt:lpstr>PowerPoint Presentation</vt:lpstr>
      <vt:lpstr>PowerPoint Presentation</vt:lpstr>
      <vt:lpstr>ONGOING TREATMENT</vt:lpstr>
      <vt:lpstr>PowerPoint Presentation</vt:lpstr>
      <vt:lpstr>GENERAL PHYSICAL EXAMINATION</vt:lpstr>
      <vt:lpstr>PowerPoint Presentation</vt:lpstr>
      <vt:lpstr>Systemic examination</vt:lpstr>
      <vt:lpstr>PowerPoint Presentation</vt:lpstr>
      <vt:lpstr>                         INVESTIGATIONS</vt:lpstr>
      <vt:lpstr>S.electrolytes</vt:lpstr>
      <vt:lpstr>PowerPoint Presentation</vt:lpstr>
      <vt:lpstr>PowerPoint Presentation</vt:lpstr>
      <vt:lpstr>Differential Diagnosis</vt:lpstr>
      <vt:lpstr>PROBLEM LIST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121</cp:revision>
  <dcterms:created xsi:type="dcterms:W3CDTF">2020-01-04T13:59:43Z</dcterms:created>
  <dcterms:modified xsi:type="dcterms:W3CDTF">2020-01-06T02:16:10Z</dcterms:modified>
</cp:coreProperties>
</file>